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 varScale="1">
        <p:scale>
          <a:sx n="47" d="100"/>
          <a:sy n="47" d="100"/>
        </p:scale>
        <p:origin x="62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08432"/>
            <a:ext cx="10917258" cy="1320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Исследовательская работа</a:t>
            </a:r>
            <a:br>
              <a:rPr lang="ru-RU" sz="4800" dirty="0" smtClean="0"/>
            </a:br>
            <a:r>
              <a:rPr lang="ru-RU" sz="4800" dirty="0" smtClean="0"/>
              <a:t>«Украшение Пасхального стола»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0720" y="2483451"/>
            <a:ext cx="583387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000" b="1" dirty="0" smtClean="0"/>
              <a:t>Выполнила : </a:t>
            </a:r>
            <a:r>
              <a:rPr lang="ru-RU" sz="2000" b="1" dirty="0" err="1" smtClean="0"/>
              <a:t>Ногтева</a:t>
            </a:r>
            <a:r>
              <a:rPr lang="ru-RU" sz="2000" b="1" dirty="0" smtClean="0"/>
              <a:t> Наталья</a:t>
            </a:r>
          </a:p>
          <a:p>
            <a:pPr marL="0" indent="0">
              <a:buNone/>
            </a:pPr>
            <a:r>
              <a:rPr lang="ru-RU" sz="2000" b="1" dirty="0" smtClean="0"/>
              <a:t>МБОУ Лицей №12 г. Химки, 5 «Б» класс</a:t>
            </a:r>
          </a:p>
          <a:p>
            <a:pPr marL="0" indent="0">
              <a:buNone/>
            </a:pPr>
            <a:r>
              <a:rPr lang="ru-RU" sz="2000" b="1" dirty="0" smtClean="0"/>
              <a:t>Руководитель проекта: </a:t>
            </a:r>
            <a:r>
              <a:rPr lang="ru-RU" sz="2000" b="1" dirty="0" err="1" smtClean="0"/>
              <a:t>Нагорнова</a:t>
            </a:r>
            <a:r>
              <a:rPr lang="ru-RU" sz="2000" b="1" dirty="0" smtClean="0"/>
              <a:t> Н. И.</a:t>
            </a:r>
          </a:p>
          <a:p>
            <a:pPr marL="0" indent="0">
              <a:buNone/>
            </a:pPr>
            <a:r>
              <a:rPr lang="ru-RU" sz="2000" b="1" dirty="0" smtClean="0"/>
              <a:t>Учитель технологии «Обслуживающий труд»</a:t>
            </a:r>
            <a:endParaRPr lang="ru-RU" sz="2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07" y="2160588"/>
            <a:ext cx="3600173" cy="3881437"/>
          </a:xfrm>
        </p:spPr>
      </p:pic>
    </p:spTree>
    <p:extLst>
      <p:ext uri="{BB962C8B-B14F-4D97-AF65-F5344CB8AC3E}">
        <p14:creationId xmlns:p14="http://schemas.microsoft.com/office/powerpoint/2010/main" val="307806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8246"/>
            <a:ext cx="10764389" cy="93784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Материалы и инструменты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1596"/>
            <a:ext cx="5021504" cy="477042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427" y="1266092"/>
            <a:ext cx="3239706" cy="4775933"/>
          </a:xfrm>
        </p:spPr>
      </p:pic>
    </p:spTree>
    <p:extLst>
      <p:ext uri="{BB962C8B-B14F-4D97-AF65-F5344CB8AC3E}">
        <p14:creationId xmlns:p14="http://schemas.microsoft.com/office/powerpoint/2010/main" val="287642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78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Стоимость материалов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5790"/>
            <a:ext cx="1088162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Салфетки универсальные -1 </a:t>
            </a:r>
            <a:r>
              <a:rPr lang="ru-RU" sz="4800" dirty="0" err="1" smtClean="0">
                <a:solidFill>
                  <a:srgbClr val="C00000"/>
                </a:solidFill>
              </a:rPr>
              <a:t>упак</a:t>
            </a:r>
            <a:r>
              <a:rPr lang="ru-RU" sz="48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 ( 3 штуки)                     -30 рублей</a:t>
            </a:r>
          </a:p>
          <a:p>
            <a:pPr marL="0" indent="0">
              <a:buNone/>
            </a:pPr>
            <a:endParaRPr lang="ru-RU" sz="4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800" dirty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                           Итого – 30рублей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82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8709"/>
            <a:ext cx="5981374" cy="89184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Практическая часть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745438"/>
            <a:ext cx="5395220" cy="4389708"/>
          </a:xfrm>
        </p:spPr>
        <p:txBody>
          <a:bodyPr>
            <a:normAutofit fontScale="77500" lnSpcReduction="2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Обвести на салфетку контур тарелки. По середине заготовки с помощью циркуля нар=чертить круг меньшего диаметра, и разделить на 8-мь равных долек (кармашков).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721" y="0"/>
            <a:ext cx="5161280" cy="6874128"/>
          </a:xfrm>
        </p:spPr>
      </p:pic>
    </p:spTree>
    <p:extLst>
      <p:ext uri="{BB962C8B-B14F-4D97-AF65-F5344CB8AC3E}">
        <p14:creationId xmlns:p14="http://schemas.microsoft.com/office/powerpoint/2010/main" val="1934205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02493"/>
            <a:ext cx="6051712" cy="821507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Практическая часть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768884"/>
            <a:ext cx="5254543" cy="4585023"/>
          </a:xfrm>
        </p:spPr>
        <p:txBody>
          <a:bodyPr>
            <a:normAutofit fontScale="925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Вырезать 2-ве </a:t>
            </a:r>
            <a:r>
              <a:rPr lang="ru-RU" sz="4000" dirty="0">
                <a:solidFill>
                  <a:srgbClr val="C00000"/>
                </a:solidFill>
              </a:rPr>
              <a:t>одинаковых </a:t>
            </a:r>
            <a:r>
              <a:rPr lang="ru-RU" sz="4000" dirty="0" smtClean="0">
                <a:solidFill>
                  <a:srgbClr val="C00000"/>
                </a:solidFill>
              </a:rPr>
              <a:t>заготовки. Сколоть булавками две детали и  по всем линиям карандаша прошить ручным швом «Иглой вперёд».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069" y="0"/>
            <a:ext cx="6282931" cy="6858000"/>
          </a:xfrm>
        </p:spPr>
      </p:pic>
    </p:spTree>
    <p:extLst>
      <p:ext uri="{BB962C8B-B14F-4D97-AF65-F5344CB8AC3E}">
        <p14:creationId xmlns:p14="http://schemas.microsoft.com/office/powerpoint/2010/main" val="1213116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918" y="396635"/>
            <a:ext cx="6239282" cy="1278466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accent5">
                    <a:lumMod val="50000"/>
                  </a:schemeClr>
                </a:solidFill>
              </a:rPr>
              <a:t>Практическая часть</a:t>
            </a:r>
            <a:endParaRPr lang="ru-RU" sz="4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7917" y="1886115"/>
            <a:ext cx="5817251" cy="4561577"/>
          </a:xfrm>
        </p:spPr>
        <p:txBody>
          <a:bodyPr>
            <a:normAutofit fontScale="85000" lnSpcReduction="10000"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Изделие готово.</a:t>
            </a:r>
          </a:p>
          <a:p>
            <a:endParaRPr lang="ru-RU" sz="5400" b="1" dirty="0" smtClean="0">
              <a:solidFill>
                <a:srgbClr val="C00000"/>
              </a:solidFill>
            </a:endParaRPr>
          </a:p>
          <a:p>
            <a:r>
              <a:rPr lang="ru-RU" sz="5400" b="1" dirty="0" smtClean="0">
                <a:solidFill>
                  <a:srgbClr val="C00000"/>
                </a:solidFill>
              </a:rPr>
              <a:t>Осталось поставить в центр салфетки кулич и вложить в кармашки яйца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61280" cy="6879669"/>
          </a:xfrm>
        </p:spPr>
      </p:pic>
    </p:spTree>
    <p:extLst>
      <p:ext uri="{BB962C8B-B14F-4D97-AF65-F5344CB8AC3E}">
        <p14:creationId xmlns:p14="http://schemas.microsoft.com/office/powerpoint/2010/main" val="253902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8906" y="570671"/>
            <a:ext cx="6173094" cy="962758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chemeClr val="accent4">
                    <a:lumMod val="75000"/>
                  </a:schemeClr>
                </a:solidFill>
              </a:rPr>
              <a:t>Сравнение</a:t>
            </a: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02215" y="1641232"/>
            <a:ext cx="5938632" cy="4829906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-Пасхальная салфетка получилась стоимостью 30 руб.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-Тарелка из пластика стоит от 150 руб.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-Салфетка ручной работы стоит от 300 руб.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02215" cy="6471138"/>
          </a:xfrm>
        </p:spPr>
      </p:pic>
    </p:spTree>
    <p:extLst>
      <p:ext uri="{BB962C8B-B14F-4D97-AF65-F5344CB8AC3E}">
        <p14:creationId xmlns:p14="http://schemas.microsoft.com/office/powerpoint/2010/main" val="4060274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2215" y="514350"/>
            <a:ext cx="5727616" cy="1079988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chemeClr val="accent5">
                    <a:lumMod val="50000"/>
                  </a:schemeClr>
                </a:solidFill>
              </a:rPr>
              <a:t>С</a:t>
            </a: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равнение</a:t>
            </a:r>
            <a:endParaRPr lang="ru-RU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02215" y="1890529"/>
            <a:ext cx="5727616" cy="4486825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b="1" dirty="0" smtClean="0">
                <a:solidFill>
                  <a:srgbClr val="C00000"/>
                </a:solidFill>
              </a:rPr>
              <a:t>Время выполнения такой салфетки составляет 30-40 минут.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b="1" dirty="0" smtClean="0">
                <a:solidFill>
                  <a:srgbClr val="C00000"/>
                </a:solidFill>
              </a:rPr>
              <a:t>Функциональность несмотря на изменение конструкции и замену материала сохранена.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15227" cy="6377354"/>
          </a:xfrm>
        </p:spPr>
      </p:pic>
    </p:spTree>
    <p:extLst>
      <p:ext uri="{BB962C8B-B14F-4D97-AF65-F5344CB8AC3E}">
        <p14:creationId xmlns:p14="http://schemas.microsoft.com/office/powerpoint/2010/main" val="3935233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58174" cy="13208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Заключение</a:t>
            </a:r>
            <a:endParaRPr lang="ru-RU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858174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Потратив небольшое количество времени я сшила салфетку для Пасхального кулича, сэкономила денежные средства семьи. Могу сделать вывод, что рукоделие развивает пространственное мышление и расширяет кругозор. Вся семья была довольна моей работой.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0681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597747"/>
            <a:ext cx="8596668" cy="1066461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4">
                    <a:lumMod val="75000"/>
                  </a:schemeClr>
                </a:solidFill>
              </a:rPr>
              <a:t>Цель исследования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2058568"/>
            <a:ext cx="11008697" cy="421421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Обучающие:</a:t>
            </a:r>
          </a:p>
          <a:p>
            <a:pPr algn="just"/>
            <a:r>
              <a:rPr lang="ru-RU" sz="9600" b="1" dirty="0" smtClean="0">
                <a:solidFill>
                  <a:srgbClr val="C00000"/>
                </a:solidFill>
              </a:rPr>
              <a:t>Обучающие:</a:t>
            </a:r>
          </a:p>
          <a:p>
            <a:pPr marL="1143000" indent="-1143000" algn="just">
              <a:buFont typeface="Wingdings" panose="05000000000000000000" pitchFamily="2" charset="2"/>
              <a:buChar char="q"/>
            </a:pPr>
            <a:r>
              <a:rPr lang="ru-RU" sz="9600" b="1" dirty="0" smtClean="0">
                <a:solidFill>
                  <a:srgbClr val="C00000"/>
                </a:solidFill>
              </a:rPr>
              <a:t>Научиться выполнять украшения для сервировки стола из подручных средств;</a:t>
            </a:r>
            <a:endParaRPr lang="ru-RU" sz="9600" b="1" dirty="0">
              <a:solidFill>
                <a:srgbClr val="C00000"/>
              </a:solidFill>
            </a:endParaRPr>
          </a:p>
          <a:p>
            <a:pPr marL="1143000" indent="-1143000" algn="just">
              <a:buFont typeface="Wingdings" panose="05000000000000000000" pitchFamily="2" charset="2"/>
              <a:buChar char="q"/>
            </a:pPr>
            <a:r>
              <a:rPr lang="ru-RU" sz="9600" b="1" dirty="0">
                <a:solidFill>
                  <a:srgbClr val="C00000"/>
                </a:solidFill>
              </a:rPr>
              <a:t>Научиться пользоваться технологической картой.</a:t>
            </a:r>
          </a:p>
          <a:p>
            <a:pPr algn="just"/>
            <a:r>
              <a:rPr lang="ru-RU" sz="9600" b="1" dirty="0">
                <a:solidFill>
                  <a:srgbClr val="C00000"/>
                </a:solidFill>
              </a:rPr>
              <a:t>Развивающие:</a:t>
            </a:r>
          </a:p>
          <a:p>
            <a:pPr marL="1143000" indent="-1143000" algn="just">
              <a:buFont typeface="Wingdings" panose="05000000000000000000" pitchFamily="2" charset="2"/>
              <a:buChar char="q"/>
            </a:pPr>
            <a:r>
              <a:rPr lang="ru-RU" sz="9600" b="1" dirty="0" smtClean="0">
                <a:solidFill>
                  <a:srgbClr val="C00000"/>
                </a:solidFill>
              </a:rPr>
              <a:t>Развитие </a:t>
            </a:r>
            <a:r>
              <a:rPr lang="ru-RU" sz="9600" b="1" dirty="0">
                <a:solidFill>
                  <a:srgbClr val="C00000"/>
                </a:solidFill>
              </a:rPr>
              <a:t>умений работать с источниками;</a:t>
            </a:r>
          </a:p>
          <a:p>
            <a:pPr marL="1143000" indent="-1143000" algn="just">
              <a:buFont typeface="Wingdings" panose="05000000000000000000" pitchFamily="2" charset="2"/>
              <a:buChar char="q"/>
            </a:pPr>
            <a:r>
              <a:rPr lang="ru-RU" sz="9600" b="1" dirty="0" smtClean="0">
                <a:solidFill>
                  <a:srgbClr val="C00000"/>
                </a:solidFill>
              </a:rPr>
              <a:t>Развитие швейных </a:t>
            </a:r>
            <a:r>
              <a:rPr lang="ru-RU" sz="9600" b="1" dirty="0">
                <a:solidFill>
                  <a:srgbClr val="C00000"/>
                </a:solidFill>
              </a:rPr>
              <a:t>навыков.</a:t>
            </a:r>
          </a:p>
          <a:p>
            <a:pPr algn="just"/>
            <a:r>
              <a:rPr lang="ru-RU" sz="9600" b="1" dirty="0">
                <a:solidFill>
                  <a:srgbClr val="C00000"/>
                </a:solidFill>
              </a:rPr>
              <a:t>Воспитательные:</a:t>
            </a:r>
          </a:p>
          <a:p>
            <a:pPr marL="1143000" indent="-1143000" algn="just">
              <a:buFont typeface="Wingdings" panose="05000000000000000000" pitchFamily="2" charset="2"/>
              <a:buChar char="q"/>
            </a:pPr>
            <a:r>
              <a:rPr lang="ru-RU" sz="9600" b="1" dirty="0" smtClean="0">
                <a:solidFill>
                  <a:srgbClr val="C00000"/>
                </a:solidFill>
              </a:rPr>
              <a:t>Воспитание </a:t>
            </a:r>
            <a:r>
              <a:rPr lang="ru-RU" sz="9600" b="1" dirty="0">
                <a:solidFill>
                  <a:srgbClr val="C00000"/>
                </a:solidFill>
              </a:rPr>
              <a:t>аккуратности, прилежности;</a:t>
            </a:r>
          </a:p>
          <a:p>
            <a:pPr marL="1143000" indent="-1143000" algn="just">
              <a:buFont typeface="Wingdings" panose="05000000000000000000" pitchFamily="2" charset="2"/>
              <a:buChar char="q"/>
            </a:pPr>
            <a:r>
              <a:rPr lang="ru-RU" sz="9600" b="1" dirty="0" smtClean="0">
                <a:solidFill>
                  <a:srgbClr val="C00000"/>
                </a:solidFill>
              </a:rPr>
              <a:t>Развитие </a:t>
            </a:r>
            <a:r>
              <a:rPr lang="ru-RU" sz="9600" b="1" dirty="0">
                <a:solidFill>
                  <a:srgbClr val="C00000"/>
                </a:solidFill>
              </a:rPr>
              <a:t>интереса к </a:t>
            </a:r>
            <a:r>
              <a:rPr lang="ru-RU" sz="9600" b="1" dirty="0" smtClean="0">
                <a:solidFill>
                  <a:srgbClr val="C00000"/>
                </a:solidFill>
              </a:rPr>
              <a:t>швейному делу.</a:t>
            </a:r>
            <a:endParaRPr lang="ru-RU" sz="9600" b="1" dirty="0">
              <a:solidFill>
                <a:srgbClr val="C00000"/>
              </a:solidFill>
            </a:endParaRPr>
          </a:p>
          <a:p>
            <a:endParaRPr lang="ru-RU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3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02336"/>
            <a:ext cx="8596668" cy="924712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4">
                    <a:lumMod val="75000"/>
                  </a:schemeClr>
                </a:solidFill>
              </a:rPr>
              <a:t>Задачи исследования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1583080"/>
            <a:ext cx="10898969" cy="4689704"/>
          </a:xfrm>
        </p:spPr>
        <p:txBody>
          <a:bodyPr/>
          <a:lstStyle/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</a:rPr>
              <a:t>Исследовать  возможность самостоятельно </a:t>
            </a:r>
            <a:r>
              <a:rPr lang="ru-RU" sz="2400" b="1" dirty="0" smtClean="0">
                <a:solidFill>
                  <a:srgbClr val="C00000"/>
                </a:solidFill>
              </a:rPr>
              <a:t>сшить украшение для Пасхального стола </a:t>
            </a:r>
            <a:r>
              <a:rPr lang="ru-RU" sz="2400" b="1" dirty="0">
                <a:solidFill>
                  <a:srgbClr val="C00000"/>
                </a:solidFill>
              </a:rPr>
              <a:t>;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</a:rPr>
              <a:t>Изучить технологическую </a:t>
            </a:r>
            <a:r>
              <a:rPr lang="ru-RU" sz="2400" b="1" dirty="0" smtClean="0">
                <a:solidFill>
                  <a:srgbClr val="C00000"/>
                </a:solidFill>
              </a:rPr>
              <a:t>карту;</a:t>
            </a:r>
            <a:endParaRPr lang="ru-RU" sz="2400" b="1" dirty="0">
              <a:solidFill>
                <a:srgbClr val="C0000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</a:rPr>
              <a:t>Изучить технику безопасности;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</a:rPr>
              <a:t>Изучить необходимое оборудование; 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</a:rPr>
              <a:t>Выяснить: «Выгоднее покупать </a:t>
            </a:r>
            <a:r>
              <a:rPr lang="ru-RU" sz="2400" b="1" dirty="0" smtClean="0">
                <a:solidFill>
                  <a:srgbClr val="C00000"/>
                </a:solidFill>
              </a:rPr>
              <a:t>украшение для праздничного стола или сшить самостоятельно ?»:</a:t>
            </a:r>
            <a:endParaRPr lang="ru-RU" sz="2400" b="1" dirty="0">
              <a:solidFill>
                <a:srgbClr val="C00000"/>
              </a:solidFill>
            </a:endParaRPr>
          </a:p>
          <a:p>
            <a:pPr indent="-457200" algn="ctr">
              <a:buFont typeface="Courier New" panose="02070309020205020404" pitchFamily="49" charset="0"/>
              <a:buChar char="o"/>
            </a:pPr>
            <a:r>
              <a:rPr lang="ru-RU" sz="2400" b="1" dirty="0">
                <a:solidFill>
                  <a:srgbClr val="C00000"/>
                </a:solidFill>
              </a:rPr>
              <a:t>    Сравнить стоимость </a:t>
            </a:r>
            <a:r>
              <a:rPr lang="ru-RU" sz="2400" b="1" dirty="0" smtClean="0">
                <a:solidFill>
                  <a:srgbClr val="C00000"/>
                </a:solidFill>
              </a:rPr>
              <a:t>украшения для Пасхального стола;</a:t>
            </a:r>
          </a:p>
          <a:p>
            <a:pPr indent="-457200" algn="ctr"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C00000"/>
                </a:solidFill>
              </a:rPr>
              <a:t>    </a:t>
            </a:r>
            <a:r>
              <a:rPr lang="ru-RU" sz="2400" b="1" dirty="0">
                <a:solidFill>
                  <a:srgbClr val="C00000"/>
                </a:solidFill>
              </a:rPr>
              <a:t>Сравнить </a:t>
            </a:r>
            <a:r>
              <a:rPr lang="ru-RU" sz="2400" b="1" dirty="0" smtClean="0">
                <a:solidFill>
                  <a:srgbClr val="C00000"/>
                </a:solidFill>
              </a:rPr>
              <a:t>качество готового изделия.      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1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50275"/>
            <a:ext cx="10734377" cy="1103037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4">
                    <a:lumMod val="75000"/>
                  </a:schemeClr>
                </a:solidFill>
              </a:rPr>
              <a:t>Актуальность исследования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1637944"/>
            <a:ext cx="10862393" cy="4653128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Сегодня  практически каждая вторая женщина стремиться из толпы, делая акцент на стиль в одежде и аксессуарах к ней, а также предметов интерьера для дома. Вещь выполненная вручную неповторима и существует в единственном экземпляре.</a:t>
            </a:r>
          </a:p>
        </p:txBody>
      </p:sp>
    </p:spTree>
    <p:extLst>
      <p:ext uri="{BB962C8B-B14F-4D97-AF65-F5344CB8AC3E}">
        <p14:creationId xmlns:p14="http://schemas.microsoft.com/office/powerpoint/2010/main" val="57739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6253"/>
            <a:ext cx="10975403" cy="980178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4">
                    <a:lumMod val="75000"/>
                  </a:schemeClr>
                </a:solidFill>
              </a:rPr>
              <a:t>Практическая значимость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3" y="1713909"/>
            <a:ext cx="10787835" cy="456966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rgbClr val="C00000"/>
                </a:solidFill>
              </a:rPr>
              <a:t>Формирование творческого мышления, эстетического восприятия;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rgbClr val="C00000"/>
                </a:solidFill>
              </a:rPr>
              <a:t>Формирование умения самостоятельно добывать новые знания, собирать необходимую информацию;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rgbClr val="C00000"/>
                </a:solidFill>
              </a:rPr>
              <a:t>Формирование практических навыков.</a:t>
            </a:r>
          </a:p>
          <a:p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5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1354"/>
            <a:ext cx="10905066" cy="1320800"/>
          </a:xfrm>
        </p:spPr>
        <p:txBody>
          <a:bodyPr>
            <a:noAutofit/>
          </a:bodyPr>
          <a:lstStyle/>
          <a:p>
            <a:r>
              <a:rPr lang="ru-RU" sz="4600" dirty="0" smtClean="0"/>
              <a:t>Исследование украшений для Пасхального стола</a:t>
            </a:r>
            <a:endParaRPr lang="ru-RU" sz="4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09846" y="2032902"/>
            <a:ext cx="6072554" cy="4013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Исследуя ассортимент магазинов сервировочных тарелок для кулича, изготовлены из пластика и произведены в Китае тогда мне пришла в голову выполнить своими рука украшение для  сервировки на столе Пасхального кулича.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193463"/>
            <a:ext cx="4183062" cy="3815687"/>
          </a:xfrm>
        </p:spPr>
      </p:pic>
    </p:spTree>
    <p:extLst>
      <p:ext uri="{BB962C8B-B14F-4D97-AF65-F5344CB8AC3E}">
        <p14:creationId xmlns:p14="http://schemas.microsoft.com/office/powerpoint/2010/main" val="296851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045743" cy="961292"/>
          </a:xfrm>
        </p:spPr>
        <p:txBody>
          <a:bodyPr>
            <a:noAutofit/>
          </a:bodyPr>
          <a:lstStyle/>
          <a:p>
            <a:r>
              <a:rPr lang="ru-RU" sz="5200" dirty="0" smtClean="0">
                <a:solidFill>
                  <a:schemeClr val="accent4">
                    <a:lumMod val="50000"/>
                  </a:schemeClr>
                </a:solidFill>
              </a:rPr>
              <a:t>Салфетка для Пасхального кулича</a:t>
            </a:r>
            <a:endParaRPr lang="ru-RU" sz="5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83569" y="1570892"/>
            <a:ext cx="5439506" cy="44711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 В поисках информации по изготовлению салфетки для кулича выяснилось, что такие салфетки бывают вязаные и сшитые. Я остановила свое внимание на салфетке шитой из ткани.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2" y="1762246"/>
            <a:ext cx="5195147" cy="3892015"/>
          </a:xfrm>
        </p:spPr>
      </p:pic>
    </p:spTree>
    <p:extLst>
      <p:ext uri="{BB962C8B-B14F-4D97-AF65-F5344CB8AC3E}">
        <p14:creationId xmlns:p14="http://schemas.microsoft.com/office/powerpoint/2010/main" val="382939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233312" cy="1031631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accent5">
                    <a:lumMod val="50000"/>
                  </a:schemeClr>
                </a:solidFill>
              </a:rPr>
              <a:t>Салфетка для Пасхального кулича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18770" y="1805828"/>
            <a:ext cx="4616738" cy="4235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Я остановила свое внимание на салфетке шитой из ткани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Такая салфетка: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C00000"/>
                </a:solidFill>
              </a:rPr>
              <a:t>проста </a:t>
            </a:r>
            <a:r>
              <a:rPr lang="ru-RU" sz="2800" b="1" dirty="0">
                <a:solidFill>
                  <a:srgbClr val="C00000"/>
                </a:solidFill>
              </a:rPr>
              <a:t>в исполнении,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C00000"/>
                </a:solidFill>
              </a:rPr>
              <a:t>не требует использование </a:t>
            </a:r>
            <a:r>
              <a:rPr lang="ru-RU" sz="2800" b="1" dirty="0" smtClean="0">
                <a:solidFill>
                  <a:srgbClr val="C00000"/>
                </a:solidFill>
              </a:rPr>
              <a:t>швейной машины,</a:t>
            </a:r>
            <a:endParaRPr lang="ru-RU" sz="28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C00000"/>
                </a:solidFill>
              </a:rPr>
              <a:t>доступные </a:t>
            </a:r>
            <a:r>
              <a:rPr lang="ru-RU" sz="2800" b="1" dirty="0" smtClean="0">
                <a:solidFill>
                  <a:srgbClr val="C00000"/>
                </a:solidFill>
              </a:rPr>
              <a:t>материалы</a:t>
            </a:r>
            <a:endParaRPr lang="ru-RU" sz="2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805828"/>
            <a:ext cx="5438986" cy="4077772"/>
          </a:xfrm>
        </p:spPr>
      </p:pic>
    </p:spTree>
    <p:extLst>
      <p:ext uri="{BB962C8B-B14F-4D97-AF65-F5344CB8AC3E}">
        <p14:creationId xmlns:p14="http://schemas.microsoft.com/office/powerpoint/2010/main" val="73942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815" y="351692"/>
            <a:ext cx="10154789" cy="961292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4">
                    <a:lumMod val="75000"/>
                  </a:schemeClr>
                </a:solidFill>
              </a:rPr>
              <a:t>исследование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5815" y="1312984"/>
            <a:ext cx="3610707" cy="51347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Оборудование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rgbClr val="C00000"/>
                </a:solidFill>
              </a:rPr>
              <a:t>Салфетки универсальные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rgbClr val="C00000"/>
                </a:solidFill>
              </a:rPr>
              <a:t>Ножницы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rgbClr val="C00000"/>
                </a:solidFill>
              </a:rPr>
              <a:t>Игла и нить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rgbClr val="C00000"/>
                </a:solidFill>
              </a:rPr>
              <a:t>Тарелка 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smtClean="0">
                <a:solidFill>
                  <a:srgbClr val="C00000"/>
                </a:solidFill>
              </a:rPr>
              <a:t>  (для контура)</a:t>
            </a:r>
            <a:endParaRPr lang="ru-RU" sz="3400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48554" y="1312984"/>
            <a:ext cx="6963507" cy="513470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100" b="1" dirty="0" smtClean="0">
                <a:solidFill>
                  <a:srgbClr val="C00000"/>
                </a:solidFill>
              </a:rPr>
              <a:t>Техника безопасности</a:t>
            </a:r>
          </a:p>
          <a:p>
            <a:pPr marL="0" indent="0" algn="ctr">
              <a:buNone/>
            </a:pPr>
            <a:endParaRPr lang="ru-RU" sz="4600" b="1" dirty="0" smtClean="0">
              <a:solidFill>
                <a:srgbClr val="C0000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4600" b="1" dirty="0" smtClean="0">
                <a:solidFill>
                  <a:srgbClr val="C00000"/>
                </a:solidFill>
              </a:rPr>
              <a:t>С ножницами</a:t>
            </a:r>
            <a:r>
              <a:rPr lang="ru-RU" sz="4600" b="1" dirty="0">
                <a:solidFill>
                  <a:srgbClr val="C00000"/>
                </a:solidFill>
              </a:rPr>
              <a:t> НЕЛЬЗЯ: играть, махать, </a:t>
            </a:r>
            <a:r>
              <a:rPr lang="ru-RU" sz="4600" b="1" dirty="0" smtClean="0">
                <a:solidFill>
                  <a:srgbClr val="C00000"/>
                </a:solidFill>
              </a:rPr>
              <a:t>бросать;</a:t>
            </a:r>
            <a:endParaRPr lang="ru-RU" sz="4600" b="1" dirty="0">
              <a:solidFill>
                <a:srgbClr val="C0000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4600" b="1" dirty="0">
                <a:solidFill>
                  <a:srgbClr val="C00000"/>
                </a:solidFill>
              </a:rPr>
              <a:t>НЕЛЬЗЯ  оставлять ножницы раскрытыми;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4600" b="1" dirty="0" smtClean="0">
                <a:solidFill>
                  <a:srgbClr val="C00000"/>
                </a:solidFill>
              </a:rPr>
              <a:t>с </a:t>
            </a:r>
            <a:r>
              <a:rPr lang="ru-RU" sz="4600" b="1" dirty="0">
                <a:solidFill>
                  <a:srgbClr val="C00000"/>
                </a:solidFill>
              </a:rPr>
              <a:t>ножницами нужно работать, сидя за столом;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4600" b="1" dirty="0">
                <a:solidFill>
                  <a:srgbClr val="C00000"/>
                </a:solidFill>
              </a:rPr>
              <a:t>класть  ножницы кольцами к себе;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4600" b="1" dirty="0">
                <a:solidFill>
                  <a:srgbClr val="C00000"/>
                </a:solidFill>
              </a:rPr>
              <a:t>следить за движением лезвий во время резания</a:t>
            </a:r>
            <a:r>
              <a:rPr lang="ru-RU" sz="4600" b="1" dirty="0" smtClean="0">
                <a:solidFill>
                  <a:srgbClr val="C00000"/>
                </a:solidFill>
              </a:rPr>
              <a:t>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4600" b="1" dirty="0">
                <a:solidFill>
                  <a:srgbClr val="C00000"/>
                </a:solidFill>
              </a:rPr>
              <a:t>НЕ отвлекаться во время работы с иглой;   </a:t>
            </a:r>
            <a:endParaRPr lang="ru-RU" sz="4600" b="1" dirty="0" smtClean="0">
              <a:solidFill>
                <a:srgbClr val="C0000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4600" b="1" dirty="0">
                <a:solidFill>
                  <a:srgbClr val="C00000"/>
                </a:solidFill>
              </a:rPr>
              <a:t>НЕ оставлять иглу на рабочем месте БЕЗ нитки</a:t>
            </a:r>
            <a:r>
              <a:rPr lang="ru-RU" sz="4600" b="1" dirty="0" smtClean="0">
                <a:solidFill>
                  <a:srgbClr val="C00000"/>
                </a:solidFill>
              </a:rPr>
              <a:t>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4600" b="1" dirty="0">
                <a:solidFill>
                  <a:srgbClr val="C00000"/>
                </a:solidFill>
              </a:rPr>
              <a:t>хранить  иглу всегда в игольнице</a:t>
            </a:r>
          </a:p>
          <a:p>
            <a:pPr fontAlgn="base"/>
            <a:endParaRPr lang="ru-RU" sz="4600" dirty="0" smtClean="0"/>
          </a:p>
          <a:p>
            <a:pPr fontAlgn="base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6515447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481</Words>
  <Application>Microsoft Office PowerPoint</Application>
  <PresentationFormat>Широкоэкранный</PresentationFormat>
  <Paragraphs>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Trebuchet MS</vt:lpstr>
      <vt:lpstr>Wingdings</vt:lpstr>
      <vt:lpstr>Wingdings 3</vt:lpstr>
      <vt:lpstr>Грань</vt:lpstr>
      <vt:lpstr>Исследовательская работа «Украшение Пасхального стола»</vt:lpstr>
      <vt:lpstr>Цель исследования</vt:lpstr>
      <vt:lpstr>Задачи исследования</vt:lpstr>
      <vt:lpstr>Актуальность исследования</vt:lpstr>
      <vt:lpstr>Практическая значимость</vt:lpstr>
      <vt:lpstr>Исследование украшений для Пасхального стола</vt:lpstr>
      <vt:lpstr>Салфетка для Пасхального кулича</vt:lpstr>
      <vt:lpstr>Салфетка для Пасхального кулича</vt:lpstr>
      <vt:lpstr>исследование</vt:lpstr>
      <vt:lpstr>Материалы и инструменты</vt:lpstr>
      <vt:lpstr>Стоимость материалов</vt:lpstr>
      <vt:lpstr>Практическая часть</vt:lpstr>
      <vt:lpstr>Практическая часть</vt:lpstr>
      <vt:lpstr>Практическая часть</vt:lpstr>
      <vt:lpstr>Сравнение</vt:lpstr>
      <vt:lpstr>Сравнение</vt:lpstr>
      <vt:lpstr>Заключение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«Украшение Пасхального стола»</dc:title>
  <dc:creator>Оля</dc:creator>
  <cp:lastModifiedBy>Оля</cp:lastModifiedBy>
  <cp:revision>30</cp:revision>
  <dcterms:created xsi:type="dcterms:W3CDTF">2015-04-20T17:18:31Z</dcterms:created>
  <dcterms:modified xsi:type="dcterms:W3CDTF">2015-09-15T16:55:41Z</dcterms:modified>
</cp:coreProperties>
</file>