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0" r:id="rId6"/>
    <p:sldId id="264" r:id="rId7"/>
    <p:sldId id="265" r:id="rId8"/>
    <p:sldId id="266" r:id="rId9"/>
    <p:sldId id="267" r:id="rId10"/>
    <p:sldId id="263" r:id="rId11"/>
    <p:sldId id="268" r:id="rId12"/>
    <p:sldId id="258" r:id="rId13"/>
    <p:sldId id="259"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B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E:\Photoshop\17.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ctrTitle"/>
          </p:nvPr>
        </p:nvSpPr>
        <p:spPr>
          <a:xfrm>
            <a:off x="323528" y="836712"/>
            <a:ext cx="7772400" cy="1470025"/>
          </a:xfrm>
        </p:spPr>
        <p:txBody>
          <a:bodyPr/>
          <a:lstStyle>
            <a:lvl1pPr>
              <a:defRPr>
                <a:solidFill>
                  <a:schemeClr val="bg1"/>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115616" y="2708920"/>
            <a:ext cx="6400800" cy="1752600"/>
          </a:xfrm>
        </p:spPr>
        <p:txBody>
          <a:bodyPr/>
          <a:lstStyle>
            <a:lvl1pPr marL="0" indent="0" algn="ctr">
              <a:buNone/>
              <a:defRPr>
                <a:solidFill>
                  <a:srgbClr val="FBFBB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Picture 3" descr="E:\Photoshop\21.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lstStyle>
            <a:lvl1pPr>
              <a:defRPr>
                <a:solidFill>
                  <a:srgbClr val="FBFBB7"/>
                </a:solidFill>
              </a:defRPr>
            </a:lvl1pPr>
          </a:lstStyle>
          <a:p>
            <a:r>
              <a:rPr lang="ru-RU" smtClean="0"/>
              <a:t>Образец заголовка</a:t>
            </a:r>
            <a:endParaRPr lang="ru-RU" dirty="0"/>
          </a:p>
        </p:txBody>
      </p:sp>
      <p:sp>
        <p:nvSpPr>
          <p:cNvPr id="3" name="Содержимое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E:\Photoshop\21.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027"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Lst>
  <p:transition spd="slow">
    <p:fade/>
  </p:transition>
  <p:txStyles>
    <p:titleStyle>
      <a:lvl1pPr algn="ctr" rtl="0" eaLnBrk="1" fontAlgn="base" hangingPunct="1">
        <a:spcBef>
          <a:spcPct val="0"/>
        </a:spcBef>
        <a:spcAft>
          <a:spcPct val="0"/>
        </a:spcAft>
        <a:defRPr sz="4400" kern="1200">
          <a:solidFill>
            <a:srgbClr val="FBFBB7"/>
          </a:solidFill>
          <a:latin typeface="+mj-lt"/>
          <a:ea typeface="+mj-ea"/>
          <a:cs typeface="+mj-cs"/>
        </a:defRPr>
      </a:lvl1pPr>
      <a:lvl2pPr algn="ctr" rtl="0" eaLnBrk="1" fontAlgn="base" hangingPunct="1">
        <a:spcBef>
          <a:spcPct val="0"/>
        </a:spcBef>
        <a:spcAft>
          <a:spcPct val="0"/>
        </a:spcAft>
        <a:defRPr sz="4400">
          <a:solidFill>
            <a:srgbClr val="FBFBB7"/>
          </a:solidFill>
          <a:latin typeface="Calibri" pitchFamily="34" charset="0"/>
        </a:defRPr>
      </a:lvl2pPr>
      <a:lvl3pPr algn="ctr" rtl="0" eaLnBrk="1" fontAlgn="base" hangingPunct="1">
        <a:spcBef>
          <a:spcPct val="0"/>
        </a:spcBef>
        <a:spcAft>
          <a:spcPct val="0"/>
        </a:spcAft>
        <a:defRPr sz="4400">
          <a:solidFill>
            <a:srgbClr val="FBFBB7"/>
          </a:solidFill>
          <a:latin typeface="Calibri" pitchFamily="34" charset="0"/>
        </a:defRPr>
      </a:lvl3pPr>
      <a:lvl4pPr algn="ctr" rtl="0" eaLnBrk="1" fontAlgn="base" hangingPunct="1">
        <a:spcBef>
          <a:spcPct val="0"/>
        </a:spcBef>
        <a:spcAft>
          <a:spcPct val="0"/>
        </a:spcAft>
        <a:defRPr sz="4400">
          <a:solidFill>
            <a:srgbClr val="FBFBB7"/>
          </a:solidFill>
          <a:latin typeface="Calibri" pitchFamily="34" charset="0"/>
        </a:defRPr>
      </a:lvl4pPr>
      <a:lvl5pPr algn="ctr" rtl="0" eaLnBrk="1" fontAlgn="base" hangingPunct="1">
        <a:spcBef>
          <a:spcPct val="0"/>
        </a:spcBef>
        <a:spcAft>
          <a:spcPct val="0"/>
        </a:spcAft>
        <a:defRPr sz="4400">
          <a:solidFill>
            <a:srgbClr val="FBFBB7"/>
          </a:solidFill>
          <a:latin typeface="Calibri" pitchFamily="34" charset="0"/>
        </a:defRPr>
      </a:lvl5pPr>
      <a:lvl6pPr marL="457200" algn="ctr" rtl="0" eaLnBrk="1" fontAlgn="base" hangingPunct="1">
        <a:spcBef>
          <a:spcPct val="0"/>
        </a:spcBef>
        <a:spcAft>
          <a:spcPct val="0"/>
        </a:spcAft>
        <a:defRPr sz="4400">
          <a:solidFill>
            <a:srgbClr val="FBFBB7"/>
          </a:solidFill>
          <a:latin typeface="Calibri" pitchFamily="34" charset="0"/>
        </a:defRPr>
      </a:lvl6pPr>
      <a:lvl7pPr marL="914400" algn="ctr" rtl="0" eaLnBrk="1" fontAlgn="base" hangingPunct="1">
        <a:spcBef>
          <a:spcPct val="0"/>
        </a:spcBef>
        <a:spcAft>
          <a:spcPct val="0"/>
        </a:spcAft>
        <a:defRPr sz="4400">
          <a:solidFill>
            <a:srgbClr val="FBFBB7"/>
          </a:solidFill>
          <a:latin typeface="Calibri" pitchFamily="34" charset="0"/>
        </a:defRPr>
      </a:lvl7pPr>
      <a:lvl8pPr marL="1371600" algn="ctr" rtl="0" eaLnBrk="1" fontAlgn="base" hangingPunct="1">
        <a:spcBef>
          <a:spcPct val="0"/>
        </a:spcBef>
        <a:spcAft>
          <a:spcPct val="0"/>
        </a:spcAft>
        <a:defRPr sz="4400">
          <a:solidFill>
            <a:srgbClr val="FBFBB7"/>
          </a:solidFill>
          <a:latin typeface="Calibri" pitchFamily="34" charset="0"/>
        </a:defRPr>
      </a:lvl8pPr>
      <a:lvl9pPr marL="1828800" algn="ctr" rtl="0" eaLnBrk="1" fontAlgn="base" hangingPunct="1">
        <a:spcBef>
          <a:spcPct val="0"/>
        </a:spcBef>
        <a:spcAft>
          <a:spcPct val="0"/>
        </a:spcAft>
        <a:defRPr sz="4400">
          <a:solidFill>
            <a:srgbClr val="FBFBB7"/>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ctrTitle"/>
          </p:nvPr>
        </p:nvSpPr>
        <p:spPr>
          <a:xfrm>
            <a:off x="323850" y="836613"/>
            <a:ext cx="7772400" cy="1470025"/>
          </a:xfrm>
        </p:spPr>
        <p:txBody>
          <a:bodyPr/>
          <a:lstStyle/>
          <a:p>
            <a:r>
              <a:rPr lang="ru-RU" i="1" dirty="0" smtClean="0">
                <a:latin typeface="Book Antiqua" pitchFamily="18" charset="0"/>
              </a:rPr>
              <a:t>История прихватки</a:t>
            </a:r>
          </a:p>
        </p:txBody>
      </p:sp>
      <p:sp>
        <p:nvSpPr>
          <p:cNvPr id="4099" name="Подзаголовок 2"/>
          <p:cNvSpPr>
            <a:spLocks noGrp="1"/>
          </p:cNvSpPr>
          <p:nvPr>
            <p:ph type="subTitle" idx="1"/>
          </p:nvPr>
        </p:nvSpPr>
        <p:spPr>
          <a:xfrm>
            <a:off x="3779912" y="3212976"/>
            <a:ext cx="4752527" cy="1800200"/>
          </a:xfrm>
        </p:spPr>
        <p:txBody>
          <a:bodyPr/>
          <a:lstStyle/>
          <a:p>
            <a:pPr algn="l"/>
            <a:r>
              <a:rPr lang="ru-RU" sz="2800" dirty="0" smtClean="0"/>
              <a:t>Подготовила Яковлева М.Л., учитель швейного дела</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3000" fill="hold"/>
                                        <p:tgtEl>
                                          <p:spTgt spid="4098"/>
                                        </p:tgtEl>
                                        <p:attrNameLst>
                                          <p:attrName>ppt_w</p:attrName>
                                        </p:attrNameLst>
                                      </p:cBhvr>
                                      <p:tavLst>
                                        <p:tav tm="0">
                                          <p:val>
                                            <p:fltVal val="0"/>
                                          </p:val>
                                        </p:tav>
                                        <p:tav tm="100000">
                                          <p:val>
                                            <p:strVal val="#ppt_w"/>
                                          </p:val>
                                        </p:tav>
                                      </p:tavLst>
                                    </p:anim>
                                    <p:anim calcmode="lin" valueType="num">
                                      <p:cBhvr>
                                        <p:cTn id="8" dur="3000" fill="hold"/>
                                        <p:tgtEl>
                                          <p:spTgt spid="4098"/>
                                        </p:tgtEl>
                                        <p:attrNameLst>
                                          <p:attrName>ppt_h</p:attrName>
                                        </p:attrNameLst>
                                      </p:cBhvr>
                                      <p:tavLst>
                                        <p:tav tm="0">
                                          <p:val>
                                            <p:fltVal val="0"/>
                                          </p:val>
                                        </p:tav>
                                        <p:tav tm="100000">
                                          <p:val>
                                            <p:strVal val="#ppt_h"/>
                                          </p:val>
                                        </p:tav>
                                      </p:tavLst>
                                    </p:anim>
                                    <p:animEffect transition="in" filter="fade">
                                      <p:cBhvr>
                                        <p:cTn id="9" dur="3000"/>
                                        <p:tgtEl>
                                          <p:spTgt spid="4098"/>
                                        </p:tgtEl>
                                      </p:cBhvr>
                                    </p:animEffect>
                                  </p:childTnLst>
                                </p:cTn>
                              </p:par>
                            </p:childTnLst>
                          </p:cTn>
                        </p:par>
                        <p:par>
                          <p:cTn id="10" fill="hold">
                            <p:stCondLst>
                              <p:cond delay="3000"/>
                            </p:stCondLst>
                            <p:childTnLst>
                              <p:par>
                                <p:cTn id="11" presetID="10" presetClass="entr" presetSubtype="0" fill="hold" grpId="0" nodeType="after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Effect transition="in" filter="fade">
                                      <p:cBhvr>
                                        <p:cTn id="13" dur="3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Photoshop\2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4221088"/>
            <a:ext cx="8363272" cy="2304256"/>
          </a:xfrm>
        </p:spPr>
        <p:txBody>
          <a:bodyPr/>
          <a:lstStyle/>
          <a:p>
            <a:pPr algn="l"/>
            <a:r>
              <a:rPr lang="ru-RU" sz="2800" dirty="0" smtClean="0"/>
              <a:t>Современные прихватки – это термостойкие изделия, выдерживают  до 500 градусов, моющиеся в посудомоечной машине. Возможно, что подобные универсальные материалы удобны и долговечны... </a:t>
            </a:r>
            <a:br>
              <a:rPr lang="ru-RU" sz="2800" dirty="0" smtClean="0"/>
            </a:br>
            <a:r>
              <a:rPr lang="ru-RU" sz="2800" dirty="0" smtClean="0"/>
              <a:t>                           Да здравствует прогресс!</a:t>
            </a:r>
            <a:br>
              <a:rPr lang="ru-RU" sz="2800" dirty="0" smtClean="0"/>
            </a:br>
            <a:endParaRPr lang="ru-RU" sz="2800" dirty="0"/>
          </a:p>
        </p:txBody>
      </p:sp>
      <p:pic>
        <p:nvPicPr>
          <p:cNvPr id="5" name="Содержимое 4" descr="прихватка история"/>
          <p:cNvPicPr>
            <a:picLocks noGrp="1"/>
          </p:cNvPicPr>
          <p:nvPr>
            <p:ph idx="1"/>
          </p:nvPr>
        </p:nvPicPr>
        <p:blipFill>
          <a:blip r:embed="rId3" cstate="print"/>
          <a:srcRect/>
          <a:stretch>
            <a:fillRect/>
          </a:stretch>
        </p:blipFill>
        <p:spPr bwMode="auto">
          <a:xfrm>
            <a:off x="2123728" y="332656"/>
            <a:ext cx="4762500" cy="3524400"/>
          </a:xfrm>
          <a:prstGeom prst="rect">
            <a:avLst/>
          </a:prstGeom>
          <a:noFill/>
          <a:ln w="9525">
            <a:noFill/>
            <a:miter lim="800000"/>
            <a:headEnd/>
            <a:tailEnd/>
          </a:ln>
        </p:spPr>
      </p:pic>
      <p:pic>
        <p:nvPicPr>
          <p:cNvPr id="6" name="Рисунок 5" descr="прихватка история"/>
          <p:cNvPicPr/>
          <p:nvPr/>
        </p:nvPicPr>
        <p:blipFill>
          <a:blip r:embed="rId4" cstate="print"/>
          <a:srcRect/>
          <a:stretch>
            <a:fillRect/>
          </a:stretch>
        </p:blipFill>
        <p:spPr bwMode="auto">
          <a:xfrm>
            <a:off x="2123728" y="404664"/>
            <a:ext cx="4762500" cy="35242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anim calcmode="lin" valueType="num">
                                      <p:cBhvr>
                                        <p:cTn id="8" dur="3000" fill="hold"/>
                                        <p:tgtEl>
                                          <p:spTgt spid="5"/>
                                        </p:tgtEl>
                                        <p:attrNameLst>
                                          <p:attrName>ppt_x</p:attrName>
                                        </p:attrNameLst>
                                      </p:cBhvr>
                                      <p:tavLst>
                                        <p:tav tm="0">
                                          <p:val>
                                            <p:strVal val="#ppt_x"/>
                                          </p:val>
                                        </p:tav>
                                        <p:tav tm="100000">
                                          <p:val>
                                            <p:strVal val="#ppt_x"/>
                                          </p:val>
                                        </p:tav>
                                      </p:tavLst>
                                    </p:anim>
                                    <p:anim calcmode="lin" valueType="num">
                                      <p:cBhvr>
                                        <p:cTn id="9" dur="3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3000"/>
                                        <p:tgtEl>
                                          <p:spTgt spid="6"/>
                                        </p:tgtEl>
                                      </p:cBhvr>
                                    </p:animEffect>
                                    <p:anim calcmode="lin" valueType="num">
                                      <p:cBhvr>
                                        <p:cTn id="14" dur="3000" fill="hold"/>
                                        <p:tgtEl>
                                          <p:spTgt spid="6"/>
                                        </p:tgtEl>
                                        <p:attrNameLst>
                                          <p:attrName>ppt_x</p:attrName>
                                        </p:attrNameLst>
                                      </p:cBhvr>
                                      <p:tavLst>
                                        <p:tav tm="0">
                                          <p:val>
                                            <p:strVal val="#ppt_x"/>
                                          </p:val>
                                        </p:tav>
                                        <p:tav tm="100000">
                                          <p:val>
                                            <p:strVal val="#ppt_x"/>
                                          </p:val>
                                        </p:tav>
                                      </p:tavLst>
                                    </p:anim>
                                    <p:anim calcmode="lin" valueType="num">
                                      <p:cBhvr>
                                        <p:cTn id="15" dur="3000" fill="hold"/>
                                        <p:tgtEl>
                                          <p:spTgt spid="6"/>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9552" y="2637691"/>
            <a:ext cx="806489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FBFBB7"/>
                </a:solidFill>
                <a:effectLst/>
                <a:latin typeface="Calibri" pitchFamily="34" charset="0"/>
                <a:ea typeface="Times New Roman" pitchFamily="18" charset="0"/>
                <a:cs typeface="Times New Roman" pitchFamily="18" charset="0"/>
              </a:rPr>
              <a:t>Но все-таки уют создают ручные вещи, может не такие уж и долговечные, но </a:t>
            </a:r>
            <a:r>
              <a:rPr lang="ru-RU" sz="2800" dirty="0" smtClean="0">
                <a:solidFill>
                  <a:srgbClr val="FBFBB7"/>
                </a:solidFill>
                <a:latin typeface="Calibri" pitchFamily="34" charset="0"/>
                <a:ea typeface="Times New Roman" pitchFamily="18" charset="0"/>
                <a:cs typeface="Times New Roman" pitchFamily="18" charset="0"/>
              </a:rPr>
              <a:t>с</a:t>
            </a:r>
            <a:r>
              <a:rPr kumimoji="0" lang="ru-RU" sz="2800" b="0" i="0" u="none" strike="noStrike" cap="none" normalizeH="0" baseline="0" dirty="0" smtClean="0">
                <a:ln>
                  <a:noFill/>
                </a:ln>
                <a:solidFill>
                  <a:srgbClr val="FBFBB7"/>
                </a:solidFill>
                <a:effectLst/>
                <a:latin typeface="Calibri" pitchFamily="34" charset="0"/>
                <a:ea typeface="Times New Roman" pitchFamily="18" charset="0"/>
                <a:cs typeface="Times New Roman" pitchFamily="18" charset="0"/>
              </a:rPr>
              <a:t>шитые с любовью!</a:t>
            </a:r>
            <a:endParaRPr kumimoji="0" lang="ru-RU" sz="2800" b="0" i="0" u="none" strike="noStrike" cap="none" normalizeH="0" baseline="0" dirty="0" smtClean="0">
              <a:ln>
                <a:noFill/>
              </a:ln>
              <a:solidFill>
                <a:srgbClr val="FBFBB7"/>
              </a:solidFill>
              <a:effectLst/>
              <a:latin typeface="Arial" pitchFamily="34" charset="0"/>
              <a:cs typeface="Arial" pitchFamily="34" charset="0"/>
            </a:endParaRPr>
          </a:p>
        </p:txBody>
      </p:sp>
      <p:pic>
        <p:nvPicPr>
          <p:cNvPr id="14" name="Рисунок 13" descr="http://img0.liveinternet.ru/images/attach/c/1/54/715/54715648_1265253538_bozh16.jpg"/>
          <p:cNvPicPr/>
          <p:nvPr/>
        </p:nvPicPr>
        <p:blipFill>
          <a:blip r:embed="rId2" cstate="print"/>
          <a:srcRect b="6449"/>
          <a:stretch>
            <a:fillRect/>
          </a:stretch>
        </p:blipFill>
        <p:spPr bwMode="auto">
          <a:xfrm>
            <a:off x="251520" y="3933056"/>
            <a:ext cx="3810000" cy="2664296"/>
          </a:xfrm>
          <a:prstGeom prst="rect">
            <a:avLst/>
          </a:prstGeom>
          <a:noFill/>
          <a:ln w="9525">
            <a:noFill/>
            <a:miter lim="800000"/>
            <a:headEnd/>
            <a:tailEnd/>
          </a:ln>
        </p:spPr>
      </p:pic>
      <p:pic>
        <p:nvPicPr>
          <p:cNvPr id="9" name="Рисунок 8" descr="http://img1.liveinternet.ru/images/attach/c/1/54/715/54715618_1265253141_bozh1.jpg"/>
          <p:cNvPicPr/>
          <p:nvPr/>
        </p:nvPicPr>
        <p:blipFill>
          <a:blip r:embed="rId3" cstate="print"/>
          <a:srcRect/>
          <a:stretch>
            <a:fillRect/>
          </a:stretch>
        </p:blipFill>
        <p:spPr bwMode="auto">
          <a:xfrm>
            <a:off x="467544" y="3717032"/>
            <a:ext cx="5040000" cy="2664000"/>
          </a:xfrm>
          <a:prstGeom prst="rect">
            <a:avLst/>
          </a:prstGeom>
          <a:noFill/>
          <a:ln w="9525">
            <a:noFill/>
            <a:miter lim="800000"/>
            <a:headEnd/>
            <a:tailEnd/>
          </a:ln>
        </p:spPr>
      </p:pic>
      <p:pic>
        <p:nvPicPr>
          <p:cNvPr id="13" name="Рисунок 12" descr="http://img1.liveinternet.ru/images/attach/c/1/54/715/54715646_1265253526_bozh15.jpg"/>
          <p:cNvPicPr/>
          <p:nvPr/>
        </p:nvPicPr>
        <p:blipFill>
          <a:blip r:embed="rId4" cstate="print"/>
          <a:srcRect/>
          <a:stretch>
            <a:fillRect/>
          </a:stretch>
        </p:blipFill>
        <p:spPr bwMode="auto">
          <a:xfrm>
            <a:off x="827584" y="2852936"/>
            <a:ext cx="4572000" cy="3429000"/>
          </a:xfrm>
          <a:prstGeom prst="rect">
            <a:avLst/>
          </a:prstGeom>
          <a:noFill/>
          <a:ln w="9525">
            <a:noFill/>
            <a:miter lim="800000"/>
            <a:headEnd/>
            <a:tailEnd/>
          </a:ln>
        </p:spPr>
      </p:pic>
      <p:pic>
        <p:nvPicPr>
          <p:cNvPr id="15" name="Рисунок 14" descr="http://img0.liveinternet.ru/images/attach/c/1/54/715/54715660_1265255308_.jpg"/>
          <p:cNvPicPr/>
          <p:nvPr/>
        </p:nvPicPr>
        <p:blipFill>
          <a:blip r:embed="rId5" cstate="print"/>
          <a:srcRect/>
          <a:stretch>
            <a:fillRect/>
          </a:stretch>
        </p:blipFill>
        <p:spPr bwMode="auto">
          <a:xfrm>
            <a:off x="1043608" y="1772816"/>
            <a:ext cx="5400000" cy="4320000"/>
          </a:xfrm>
          <a:prstGeom prst="rect">
            <a:avLst/>
          </a:prstGeom>
          <a:noFill/>
          <a:ln w="9525">
            <a:noFill/>
            <a:miter lim="800000"/>
            <a:headEnd/>
            <a:tailEnd/>
          </a:ln>
        </p:spPr>
      </p:pic>
      <p:pic>
        <p:nvPicPr>
          <p:cNvPr id="10" name="Рисунок 9" descr="http://img0.liveinternet.ru/images/attach/c/1/54/715/54715632_1265253267_bozh8.jpg"/>
          <p:cNvPicPr/>
          <p:nvPr/>
        </p:nvPicPr>
        <p:blipFill>
          <a:blip r:embed="rId6" cstate="print"/>
          <a:srcRect t="4563" b="7213"/>
          <a:stretch>
            <a:fillRect/>
          </a:stretch>
        </p:blipFill>
        <p:spPr bwMode="auto">
          <a:xfrm>
            <a:off x="1403648" y="1556792"/>
            <a:ext cx="5400000" cy="4320000"/>
          </a:xfrm>
          <a:prstGeom prst="rect">
            <a:avLst/>
          </a:prstGeom>
          <a:noFill/>
          <a:ln w="9525">
            <a:noFill/>
            <a:miter lim="800000"/>
            <a:headEnd/>
            <a:tailEnd/>
          </a:ln>
        </p:spPr>
      </p:pic>
      <p:pic>
        <p:nvPicPr>
          <p:cNvPr id="8" name="Рисунок 7" descr=" (500x448, 68Kb)"/>
          <p:cNvPicPr/>
          <p:nvPr/>
        </p:nvPicPr>
        <p:blipFill>
          <a:blip r:embed="rId7" cstate="print"/>
          <a:srcRect/>
          <a:stretch>
            <a:fillRect/>
          </a:stretch>
        </p:blipFill>
        <p:spPr bwMode="auto">
          <a:xfrm>
            <a:off x="1907704" y="1196752"/>
            <a:ext cx="5400000" cy="4320000"/>
          </a:xfrm>
          <a:prstGeom prst="rect">
            <a:avLst/>
          </a:prstGeom>
          <a:noFill/>
          <a:ln w="9525">
            <a:noFill/>
            <a:miter lim="800000"/>
            <a:headEnd/>
            <a:tailEnd/>
          </a:ln>
        </p:spPr>
      </p:pic>
      <p:pic>
        <p:nvPicPr>
          <p:cNvPr id="7" name="Рисунок 6" descr="http://img1.liveinternet.ru/images/attach/c/1/54/715/54715614_1265253107_bozh0.jpg"/>
          <p:cNvPicPr/>
          <p:nvPr/>
        </p:nvPicPr>
        <p:blipFill>
          <a:blip r:embed="rId8" cstate="print"/>
          <a:srcRect/>
          <a:stretch>
            <a:fillRect/>
          </a:stretch>
        </p:blipFill>
        <p:spPr bwMode="auto">
          <a:xfrm>
            <a:off x="2339752" y="1500733"/>
            <a:ext cx="4762500" cy="3800475"/>
          </a:xfrm>
          <a:prstGeom prst="rect">
            <a:avLst/>
          </a:prstGeom>
          <a:noFill/>
          <a:ln w="9525">
            <a:noFill/>
            <a:miter lim="800000"/>
            <a:headEnd/>
            <a:tailEnd/>
          </a:ln>
        </p:spPr>
      </p:pic>
      <p:pic>
        <p:nvPicPr>
          <p:cNvPr id="5" name="Рисунок 4" descr="http://img0.liveinternet.ru/images/attach/c/1/54/715/54715608_1265253020_bozh0.jpg"/>
          <p:cNvPicPr/>
          <p:nvPr/>
        </p:nvPicPr>
        <p:blipFill>
          <a:blip r:embed="rId9" cstate="print"/>
          <a:srcRect/>
          <a:stretch>
            <a:fillRect/>
          </a:stretch>
        </p:blipFill>
        <p:spPr bwMode="auto">
          <a:xfrm>
            <a:off x="2915816" y="764704"/>
            <a:ext cx="4114800" cy="4140000"/>
          </a:xfrm>
          <a:prstGeom prst="rect">
            <a:avLst/>
          </a:prstGeom>
          <a:noFill/>
          <a:ln w="9525">
            <a:noFill/>
            <a:miter lim="800000"/>
            <a:headEnd/>
            <a:tailEnd/>
          </a:ln>
        </p:spPr>
      </p:pic>
      <p:pic>
        <p:nvPicPr>
          <p:cNvPr id="4" name="Содержимое 3" descr="http://img1.liveinternet.ru/images/attach/c/1/54/715/54715606_1265253051_bozh0.jpg"/>
          <p:cNvPicPr>
            <a:picLocks noGrp="1"/>
          </p:cNvPicPr>
          <p:nvPr>
            <p:ph idx="1"/>
          </p:nvPr>
        </p:nvPicPr>
        <p:blipFill>
          <a:blip r:embed="rId10" cstate="print"/>
          <a:srcRect/>
          <a:stretch>
            <a:fillRect/>
          </a:stretch>
        </p:blipFill>
        <p:spPr bwMode="auto">
          <a:xfrm>
            <a:off x="3491880" y="405144"/>
            <a:ext cx="5400000" cy="4320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fade">
                                      <p:cBhvr>
                                        <p:cTn id="7" dur="2000"/>
                                        <p:tgtEl>
                                          <p:spTgt spid="1025"/>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3000"/>
                                        <p:tgtEl>
                                          <p:spTgt spid="14"/>
                                        </p:tgtEl>
                                      </p:cBhvr>
                                    </p:animEffect>
                                    <p:anim calcmode="lin" valueType="num">
                                      <p:cBhvr>
                                        <p:cTn id="12" dur="3000" fill="hold"/>
                                        <p:tgtEl>
                                          <p:spTgt spid="14"/>
                                        </p:tgtEl>
                                        <p:attrNameLst>
                                          <p:attrName>ppt_x</p:attrName>
                                        </p:attrNameLst>
                                      </p:cBhvr>
                                      <p:tavLst>
                                        <p:tav tm="0">
                                          <p:val>
                                            <p:strVal val="#ppt_x"/>
                                          </p:val>
                                        </p:tav>
                                        <p:tav tm="100000">
                                          <p:val>
                                            <p:strVal val="#ppt_x"/>
                                          </p:val>
                                        </p:tav>
                                      </p:tavLst>
                                    </p:anim>
                                    <p:anim calcmode="lin" valueType="num">
                                      <p:cBhvr>
                                        <p:cTn id="13" dur="3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50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3000"/>
                                        <p:tgtEl>
                                          <p:spTgt spid="9"/>
                                        </p:tgtEl>
                                      </p:cBhvr>
                                    </p:animEffect>
                                    <p:anim calcmode="lin" valueType="num">
                                      <p:cBhvr>
                                        <p:cTn id="18" dur="3000" fill="hold"/>
                                        <p:tgtEl>
                                          <p:spTgt spid="9"/>
                                        </p:tgtEl>
                                        <p:attrNameLst>
                                          <p:attrName>ppt_x</p:attrName>
                                        </p:attrNameLst>
                                      </p:cBhvr>
                                      <p:tavLst>
                                        <p:tav tm="0">
                                          <p:val>
                                            <p:strVal val="#ppt_x"/>
                                          </p:val>
                                        </p:tav>
                                        <p:tav tm="100000">
                                          <p:val>
                                            <p:strVal val="#ppt_x"/>
                                          </p:val>
                                        </p:tav>
                                      </p:tavLst>
                                    </p:anim>
                                    <p:anim calcmode="lin" valueType="num">
                                      <p:cBhvr>
                                        <p:cTn id="19" dur="3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8000"/>
                            </p:stCondLst>
                            <p:childTnLst>
                              <p:par>
                                <p:cTn id="21" presetID="42"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3000"/>
                                        <p:tgtEl>
                                          <p:spTgt spid="13"/>
                                        </p:tgtEl>
                                      </p:cBhvr>
                                    </p:animEffect>
                                    <p:anim calcmode="lin" valueType="num">
                                      <p:cBhvr>
                                        <p:cTn id="24" dur="3000" fill="hold"/>
                                        <p:tgtEl>
                                          <p:spTgt spid="13"/>
                                        </p:tgtEl>
                                        <p:attrNameLst>
                                          <p:attrName>ppt_x</p:attrName>
                                        </p:attrNameLst>
                                      </p:cBhvr>
                                      <p:tavLst>
                                        <p:tav tm="0">
                                          <p:val>
                                            <p:strVal val="#ppt_x"/>
                                          </p:val>
                                        </p:tav>
                                        <p:tav tm="100000">
                                          <p:val>
                                            <p:strVal val="#ppt_x"/>
                                          </p:val>
                                        </p:tav>
                                      </p:tavLst>
                                    </p:anim>
                                    <p:anim calcmode="lin" valueType="num">
                                      <p:cBhvr>
                                        <p:cTn id="25" dur="3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11000"/>
                            </p:stCondLst>
                            <p:childTnLst>
                              <p:par>
                                <p:cTn id="27" presetID="42"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3000"/>
                                        <p:tgtEl>
                                          <p:spTgt spid="15"/>
                                        </p:tgtEl>
                                      </p:cBhvr>
                                    </p:animEffect>
                                    <p:anim calcmode="lin" valueType="num">
                                      <p:cBhvr>
                                        <p:cTn id="30" dur="3000" fill="hold"/>
                                        <p:tgtEl>
                                          <p:spTgt spid="15"/>
                                        </p:tgtEl>
                                        <p:attrNameLst>
                                          <p:attrName>ppt_x</p:attrName>
                                        </p:attrNameLst>
                                      </p:cBhvr>
                                      <p:tavLst>
                                        <p:tav tm="0">
                                          <p:val>
                                            <p:strVal val="#ppt_x"/>
                                          </p:val>
                                        </p:tav>
                                        <p:tav tm="100000">
                                          <p:val>
                                            <p:strVal val="#ppt_x"/>
                                          </p:val>
                                        </p:tav>
                                      </p:tavLst>
                                    </p:anim>
                                    <p:anim calcmode="lin" valueType="num">
                                      <p:cBhvr>
                                        <p:cTn id="31" dur="300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14000"/>
                            </p:stCondLst>
                            <p:childTnLst>
                              <p:par>
                                <p:cTn id="33" presetID="42"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3000"/>
                                        <p:tgtEl>
                                          <p:spTgt spid="10"/>
                                        </p:tgtEl>
                                      </p:cBhvr>
                                    </p:animEffect>
                                    <p:anim calcmode="lin" valueType="num">
                                      <p:cBhvr>
                                        <p:cTn id="36" dur="3000" fill="hold"/>
                                        <p:tgtEl>
                                          <p:spTgt spid="10"/>
                                        </p:tgtEl>
                                        <p:attrNameLst>
                                          <p:attrName>ppt_x</p:attrName>
                                        </p:attrNameLst>
                                      </p:cBhvr>
                                      <p:tavLst>
                                        <p:tav tm="0">
                                          <p:val>
                                            <p:strVal val="#ppt_x"/>
                                          </p:val>
                                        </p:tav>
                                        <p:tav tm="100000">
                                          <p:val>
                                            <p:strVal val="#ppt_x"/>
                                          </p:val>
                                        </p:tav>
                                      </p:tavLst>
                                    </p:anim>
                                    <p:anim calcmode="lin" valueType="num">
                                      <p:cBhvr>
                                        <p:cTn id="37" dur="300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17000"/>
                            </p:stCondLst>
                            <p:childTnLst>
                              <p:par>
                                <p:cTn id="39" presetID="42"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3000"/>
                                        <p:tgtEl>
                                          <p:spTgt spid="8"/>
                                        </p:tgtEl>
                                      </p:cBhvr>
                                    </p:animEffect>
                                    <p:anim calcmode="lin" valueType="num">
                                      <p:cBhvr>
                                        <p:cTn id="42" dur="3000" fill="hold"/>
                                        <p:tgtEl>
                                          <p:spTgt spid="8"/>
                                        </p:tgtEl>
                                        <p:attrNameLst>
                                          <p:attrName>ppt_x</p:attrName>
                                        </p:attrNameLst>
                                      </p:cBhvr>
                                      <p:tavLst>
                                        <p:tav tm="0">
                                          <p:val>
                                            <p:strVal val="#ppt_x"/>
                                          </p:val>
                                        </p:tav>
                                        <p:tav tm="100000">
                                          <p:val>
                                            <p:strVal val="#ppt_x"/>
                                          </p:val>
                                        </p:tav>
                                      </p:tavLst>
                                    </p:anim>
                                    <p:anim calcmode="lin" valueType="num">
                                      <p:cBhvr>
                                        <p:cTn id="43" dur="3000" fill="hold"/>
                                        <p:tgtEl>
                                          <p:spTgt spid="8"/>
                                        </p:tgtEl>
                                        <p:attrNameLst>
                                          <p:attrName>ppt_y</p:attrName>
                                        </p:attrNameLst>
                                      </p:cBhvr>
                                      <p:tavLst>
                                        <p:tav tm="0">
                                          <p:val>
                                            <p:strVal val="#ppt_y+.1"/>
                                          </p:val>
                                        </p:tav>
                                        <p:tav tm="100000">
                                          <p:val>
                                            <p:strVal val="#ppt_y"/>
                                          </p:val>
                                        </p:tav>
                                      </p:tavLst>
                                    </p:anim>
                                  </p:childTnLst>
                                </p:cTn>
                              </p:par>
                            </p:childTnLst>
                          </p:cTn>
                        </p:par>
                        <p:par>
                          <p:cTn id="44" fill="hold">
                            <p:stCondLst>
                              <p:cond delay="20000"/>
                            </p:stCondLst>
                            <p:childTnLst>
                              <p:par>
                                <p:cTn id="45" presetID="42" presetClass="entr" presetSubtype="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3000"/>
                                        <p:tgtEl>
                                          <p:spTgt spid="7"/>
                                        </p:tgtEl>
                                      </p:cBhvr>
                                    </p:animEffect>
                                    <p:anim calcmode="lin" valueType="num">
                                      <p:cBhvr>
                                        <p:cTn id="48" dur="3000" fill="hold"/>
                                        <p:tgtEl>
                                          <p:spTgt spid="7"/>
                                        </p:tgtEl>
                                        <p:attrNameLst>
                                          <p:attrName>ppt_x</p:attrName>
                                        </p:attrNameLst>
                                      </p:cBhvr>
                                      <p:tavLst>
                                        <p:tav tm="0">
                                          <p:val>
                                            <p:strVal val="#ppt_x"/>
                                          </p:val>
                                        </p:tav>
                                        <p:tav tm="100000">
                                          <p:val>
                                            <p:strVal val="#ppt_x"/>
                                          </p:val>
                                        </p:tav>
                                      </p:tavLst>
                                    </p:anim>
                                    <p:anim calcmode="lin" valueType="num">
                                      <p:cBhvr>
                                        <p:cTn id="49" dur="3000" fill="hold"/>
                                        <p:tgtEl>
                                          <p:spTgt spid="7"/>
                                        </p:tgtEl>
                                        <p:attrNameLst>
                                          <p:attrName>ppt_y</p:attrName>
                                        </p:attrNameLst>
                                      </p:cBhvr>
                                      <p:tavLst>
                                        <p:tav tm="0">
                                          <p:val>
                                            <p:strVal val="#ppt_y+.1"/>
                                          </p:val>
                                        </p:tav>
                                        <p:tav tm="100000">
                                          <p:val>
                                            <p:strVal val="#ppt_y"/>
                                          </p:val>
                                        </p:tav>
                                      </p:tavLst>
                                    </p:anim>
                                  </p:childTnLst>
                                </p:cTn>
                              </p:par>
                            </p:childTnLst>
                          </p:cTn>
                        </p:par>
                        <p:par>
                          <p:cTn id="50" fill="hold">
                            <p:stCondLst>
                              <p:cond delay="23000"/>
                            </p:stCondLst>
                            <p:childTnLst>
                              <p:par>
                                <p:cTn id="51" presetID="42" presetClass="entr" presetSubtype="0"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3000"/>
                                        <p:tgtEl>
                                          <p:spTgt spid="5"/>
                                        </p:tgtEl>
                                      </p:cBhvr>
                                    </p:animEffect>
                                    <p:anim calcmode="lin" valueType="num">
                                      <p:cBhvr>
                                        <p:cTn id="54" dur="3000" fill="hold"/>
                                        <p:tgtEl>
                                          <p:spTgt spid="5"/>
                                        </p:tgtEl>
                                        <p:attrNameLst>
                                          <p:attrName>ppt_x</p:attrName>
                                        </p:attrNameLst>
                                      </p:cBhvr>
                                      <p:tavLst>
                                        <p:tav tm="0">
                                          <p:val>
                                            <p:strVal val="#ppt_x"/>
                                          </p:val>
                                        </p:tav>
                                        <p:tav tm="100000">
                                          <p:val>
                                            <p:strVal val="#ppt_x"/>
                                          </p:val>
                                        </p:tav>
                                      </p:tavLst>
                                    </p:anim>
                                    <p:anim calcmode="lin" valueType="num">
                                      <p:cBhvr>
                                        <p:cTn id="55" dur="3000" fill="hold"/>
                                        <p:tgtEl>
                                          <p:spTgt spid="5"/>
                                        </p:tgtEl>
                                        <p:attrNameLst>
                                          <p:attrName>ppt_y</p:attrName>
                                        </p:attrNameLst>
                                      </p:cBhvr>
                                      <p:tavLst>
                                        <p:tav tm="0">
                                          <p:val>
                                            <p:strVal val="#ppt_y+.1"/>
                                          </p:val>
                                        </p:tav>
                                        <p:tav tm="100000">
                                          <p:val>
                                            <p:strVal val="#ppt_y"/>
                                          </p:val>
                                        </p:tav>
                                      </p:tavLst>
                                    </p:anim>
                                  </p:childTnLst>
                                </p:cTn>
                              </p:par>
                            </p:childTnLst>
                          </p:cTn>
                        </p:par>
                        <p:par>
                          <p:cTn id="56" fill="hold">
                            <p:stCondLst>
                              <p:cond delay="2600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3000"/>
                                        <p:tgtEl>
                                          <p:spTgt spid="4"/>
                                        </p:tgtEl>
                                      </p:cBhvr>
                                    </p:animEffect>
                                    <p:anim calcmode="lin" valueType="num">
                                      <p:cBhvr>
                                        <p:cTn id="60" dur="3000" fill="hold"/>
                                        <p:tgtEl>
                                          <p:spTgt spid="4"/>
                                        </p:tgtEl>
                                        <p:attrNameLst>
                                          <p:attrName>ppt_x</p:attrName>
                                        </p:attrNameLst>
                                      </p:cBhvr>
                                      <p:tavLst>
                                        <p:tav tm="0">
                                          <p:val>
                                            <p:strVal val="#ppt_x"/>
                                          </p:val>
                                        </p:tav>
                                        <p:tav tm="100000">
                                          <p:val>
                                            <p:strVal val="#ppt_x"/>
                                          </p:val>
                                        </p:tav>
                                      </p:tavLst>
                                    </p:anim>
                                    <p:anim calcmode="lin" valueType="num">
                                      <p:cBhvr>
                                        <p:cTn id="61" dur="3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Photoshop\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Заголовок 3"/>
          <p:cNvSpPr>
            <a:spLocks noGrp="1"/>
          </p:cNvSpPr>
          <p:nvPr>
            <p:ph type="title"/>
          </p:nvPr>
        </p:nvSpPr>
        <p:spPr>
          <a:xfrm>
            <a:off x="2267744" y="1340768"/>
            <a:ext cx="6419056" cy="1152128"/>
          </a:xfrm>
        </p:spPr>
        <p:txBody>
          <a:bodyPr/>
          <a:lstStyle/>
          <a:p>
            <a:r>
              <a:rPr lang="ru-RU" sz="2800" dirty="0" smtClean="0"/>
              <a:t>Желаем Вашему дому приобрести свои традиции и сохранить уют!</a:t>
            </a:r>
            <a:br>
              <a:rPr lang="ru-RU" sz="2800" dirty="0" smtClean="0"/>
            </a:br>
            <a:endParaRPr lang="ru-RU" sz="2800" dirty="0"/>
          </a:p>
        </p:txBody>
      </p:sp>
      <p:pic>
        <p:nvPicPr>
          <p:cNvPr id="6" name="Содержимое 5" descr="/m/images/upload/943a9d1109fe7e3b0ef3cf64adcc88d6.jpg"/>
          <p:cNvPicPr>
            <a:picLocks noGrp="1"/>
          </p:cNvPicPr>
          <p:nvPr>
            <p:ph idx="1"/>
          </p:nvPr>
        </p:nvPicPr>
        <p:blipFill>
          <a:blip r:embed="rId3" cstate="print"/>
          <a:srcRect/>
          <a:stretch>
            <a:fillRect/>
          </a:stretch>
        </p:blipFill>
        <p:spPr bwMode="auto">
          <a:xfrm>
            <a:off x="3779912" y="2780928"/>
            <a:ext cx="4762500" cy="35718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par>
                                <p:cTn id="8" presetID="53"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3000" fill="hold"/>
                                        <p:tgtEl>
                                          <p:spTgt spid="6"/>
                                        </p:tgtEl>
                                        <p:attrNameLst>
                                          <p:attrName>ppt_w</p:attrName>
                                        </p:attrNameLst>
                                      </p:cBhvr>
                                      <p:tavLst>
                                        <p:tav tm="0">
                                          <p:val>
                                            <p:fltVal val="0"/>
                                          </p:val>
                                        </p:tav>
                                        <p:tav tm="100000">
                                          <p:val>
                                            <p:strVal val="#ppt_w"/>
                                          </p:val>
                                        </p:tav>
                                      </p:tavLst>
                                    </p:anim>
                                    <p:anim calcmode="lin" valueType="num">
                                      <p:cBhvr>
                                        <p:cTn id="11" dur="3000" fill="hold"/>
                                        <p:tgtEl>
                                          <p:spTgt spid="6"/>
                                        </p:tgtEl>
                                        <p:attrNameLst>
                                          <p:attrName>ppt_h</p:attrName>
                                        </p:attrNameLst>
                                      </p:cBhvr>
                                      <p:tavLst>
                                        <p:tav tm="0">
                                          <p:val>
                                            <p:fltVal val="0"/>
                                          </p:val>
                                        </p:tav>
                                        <p:tav tm="100000">
                                          <p:val>
                                            <p:strVal val="#ppt_h"/>
                                          </p:val>
                                        </p:tav>
                                      </p:tavLst>
                                    </p:anim>
                                    <p:animEffect transition="in" filter="fade">
                                      <p:cBhvr>
                                        <p:cTn id="12"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Photoshop\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259632" y="1700808"/>
            <a:ext cx="7427168" cy="2736304"/>
          </a:xfrm>
        </p:spPr>
        <p:txBody>
          <a:bodyPr/>
          <a:lstStyle/>
          <a:p>
            <a:r>
              <a:rPr lang="ru-RU" i="1" dirty="0" smtClean="0">
                <a:latin typeface="Book Antiqua" pitchFamily="18" charset="0"/>
              </a:rPr>
              <a:t>Спасибо за внимание!</a:t>
            </a:r>
            <a:endParaRPr lang="ru-RU" i="1" dirty="0">
              <a:latin typeface="Book Antiqua"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6120680"/>
          </a:xfrm>
        </p:spPr>
        <p:txBody>
          <a:bodyPr/>
          <a:lstStyle/>
          <a:p>
            <a:r>
              <a:rPr lang="ru-RU" sz="2800" dirty="0" smtClean="0"/>
              <a:t>Конечно, и прихватка прошла свою эволюцию в доме человека и имеет длинную историю. Давайте вместе попробуем её воссоздать...</a:t>
            </a:r>
          </a:p>
          <a:p>
            <a:r>
              <a:rPr lang="ru-RU" sz="2800" dirty="0" smtClean="0"/>
              <a:t>Бесспорно, что самая ранняя форма прихватки появилась, когда человек стал приобретать кулинарные навыки у огня.</a:t>
            </a:r>
          </a:p>
          <a:p>
            <a:r>
              <a:rPr lang="ru-RU" sz="2800" dirty="0" smtClean="0"/>
              <a:t>Возможно, шкуры животных служили первым материалом. Но все-таки, текстиль и пряжа стали основными материалами для этого изделия.</a:t>
            </a:r>
          </a:p>
          <a:p>
            <a:r>
              <a:rPr lang="ru-RU" sz="2800" dirty="0" smtClean="0"/>
              <a:t>Беден стол или богат, но прихватка оставалась неизменным спутником горячего горшка. Путь прихватки можно только представить. Ведь ею часто пренебрегают, и среди прочей кухонной утвари она всегда находится на заднем плане.</a:t>
            </a:r>
          </a:p>
          <a:p>
            <a:endParaRPr lang="ru-RU" sz="28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3000"/>
                                        <p:tgtEl>
                                          <p:spTgt spid="3">
                                            <p:txEl>
                                              <p:pRg st="1" end="1"/>
                                            </p:txEl>
                                          </p:spTgt>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3000"/>
                                        <p:tgtEl>
                                          <p:spTgt spid="3">
                                            <p:txEl>
                                              <p:pRg st="2" end="2"/>
                                            </p:txEl>
                                          </p:spTgt>
                                        </p:tgtEl>
                                      </p:cBhvr>
                                    </p:animEffect>
                                  </p:childTnLst>
                                </p:cTn>
                              </p:par>
                            </p:childTnLst>
                          </p:cTn>
                        </p:par>
                        <p:par>
                          <p:cTn id="16" fill="hold">
                            <p:stCondLst>
                              <p:cond delay="9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Photoshop\2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476672"/>
            <a:ext cx="8229600" cy="4176464"/>
          </a:xfrm>
        </p:spPr>
        <p:txBody>
          <a:bodyPr/>
          <a:lstStyle/>
          <a:p>
            <a:pPr algn="l"/>
            <a:r>
              <a:rPr lang="ru-RU" sz="2800" dirty="0" smtClean="0"/>
              <a:t>      Как правило, женщины редко приобретали прихватки. Они всегда шились из остатков тканей, пряжи, одежды. </a:t>
            </a:r>
            <a:br>
              <a:rPr lang="ru-RU" sz="2800" dirty="0" smtClean="0"/>
            </a:br>
            <a:r>
              <a:rPr lang="ru-RU" sz="2800" dirty="0" smtClean="0"/>
              <a:t>      Но отдавая так много времени кухне, женщины всегда старались украшать повседневные предметы домашнего обихода, подчиняя общему стилю, отдавая дань моде или собственному вкусу и мастерству. В этих вопросах женщины всегда были изобретательны. Так простая тряпочка превратилась в модный и стильный аксессуар.</a:t>
            </a:r>
            <a:endParaRPr lang="ru-RU" sz="2800" dirty="0"/>
          </a:p>
        </p:txBody>
      </p:sp>
      <p:pic>
        <p:nvPicPr>
          <p:cNvPr id="5" name="Содержимое 4" descr="/m/images/upload/d4db809c3c60f95023881475289a71b1.jpg"/>
          <p:cNvPicPr>
            <a:picLocks noGrp="1"/>
          </p:cNvPicPr>
          <p:nvPr>
            <p:ph idx="1"/>
          </p:nvPr>
        </p:nvPicPr>
        <p:blipFill>
          <a:blip r:embed="rId3" cstate="print"/>
          <a:srcRect/>
          <a:stretch>
            <a:fillRect/>
          </a:stretch>
        </p:blipFill>
        <p:spPr bwMode="auto">
          <a:xfrm rot="543562">
            <a:off x="3779912" y="3429000"/>
            <a:ext cx="4762500" cy="28575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3000" fill="hold"/>
                                        <p:tgtEl>
                                          <p:spTgt spid="5"/>
                                        </p:tgtEl>
                                        <p:attrNameLst>
                                          <p:attrName>ppt_w</p:attrName>
                                        </p:attrNameLst>
                                      </p:cBhvr>
                                      <p:tavLst>
                                        <p:tav tm="0">
                                          <p:val>
                                            <p:fltVal val="0"/>
                                          </p:val>
                                        </p:tav>
                                        <p:tav tm="100000">
                                          <p:val>
                                            <p:strVal val="#ppt_w"/>
                                          </p:val>
                                        </p:tav>
                                      </p:tavLst>
                                    </p:anim>
                                    <p:anim calcmode="lin" valueType="num">
                                      <p:cBhvr>
                                        <p:cTn id="13" dur="3000" fill="hold"/>
                                        <p:tgtEl>
                                          <p:spTgt spid="5"/>
                                        </p:tgtEl>
                                        <p:attrNameLst>
                                          <p:attrName>ppt_h</p:attrName>
                                        </p:attrNameLst>
                                      </p:cBhvr>
                                      <p:tavLst>
                                        <p:tav tm="0">
                                          <p:val>
                                            <p:fltVal val="0"/>
                                          </p:val>
                                        </p:tav>
                                        <p:tav tm="100000">
                                          <p:val>
                                            <p:strVal val="#ppt_h"/>
                                          </p:val>
                                        </p:tav>
                                      </p:tavLst>
                                    </p:anim>
                                    <p:animEffect transition="in" filter="fade">
                                      <p:cBhvr>
                                        <p:cTn id="14"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3645024"/>
            <a:ext cx="8229600" cy="2736304"/>
          </a:xfrm>
        </p:spPr>
        <p:txBody>
          <a:bodyPr/>
          <a:lstStyle/>
          <a:p>
            <a:pPr algn="l"/>
            <a:r>
              <a:rPr lang="ru-RU" sz="2800" dirty="0" smtClean="0"/>
              <a:t>      Мода в 1920-х сделала прихватку очень неубедительной и просто элегантным аксессуаром кухни из трикотажных кружев.</a:t>
            </a:r>
            <a:br>
              <a:rPr lang="ru-RU" sz="2800" dirty="0" smtClean="0"/>
            </a:br>
            <a:r>
              <a:rPr lang="ru-RU" sz="2800" dirty="0" smtClean="0"/>
              <a:t>      Прихватки в 1930-х были вязаные и содержали причудливые дизайны животных, лиц, цветов, автомобилей.</a:t>
            </a:r>
            <a:endParaRPr lang="ru-RU" sz="2800" dirty="0"/>
          </a:p>
        </p:txBody>
      </p:sp>
      <p:pic>
        <p:nvPicPr>
          <p:cNvPr id="5" name="Содержимое 4" descr="/m/images/upload/65d3a4979bf0d726b494a32cd3294910.jpg"/>
          <p:cNvPicPr>
            <a:picLocks noGrp="1"/>
          </p:cNvPicPr>
          <p:nvPr>
            <p:ph idx="1"/>
          </p:nvPr>
        </p:nvPicPr>
        <p:blipFill>
          <a:blip r:embed="rId3" cstate="print"/>
          <a:srcRect/>
          <a:stretch>
            <a:fillRect/>
          </a:stretch>
        </p:blipFill>
        <p:spPr bwMode="auto">
          <a:xfrm>
            <a:off x="2763275" y="333375"/>
            <a:ext cx="3744000" cy="3240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childTnLst>
                          </p:cTn>
                        </p:par>
                        <p:par>
                          <p:cTn id="10" fill="hold">
                            <p:stCondLst>
                              <p:cond delay="30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E:\Photoshop\1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259632" y="274638"/>
            <a:ext cx="7427168" cy="1143000"/>
          </a:xfrm>
        </p:spPr>
        <p:txBody>
          <a:bodyPr/>
          <a:lstStyle/>
          <a:p>
            <a:r>
              <a:rPr lang="ru-RU" sz="2800" dirty="0" smtClean="0"/>
              <a:t>В 1940-х годах прихватки, полотенца, скатерти, занавески, корзинки для хлеба и фартуки превратилась в стильные кухонные наборы.</a:t>
            </a:r>
            <a:endParaRPr lang="ru-RU" sz="2800" dirty="0"/>
          </a:p>
        </p:txBody>
      </p:sp>
      <p:pic>
        <p:nvPicPr>
          <p:cNvPr id="5" name="Содержимое 4" descr="прихватка история"/>
          <p:cNvPicPr>
            <a:picLocks noGrp="1"/>
          </p:cNvPicPr>
          <p:nvPr>
            <p:ph idx="1"/>
          </p:nvPr>
        </p:nvPicPr>
        <p:blipFill>
          <a:blip r:embed="rId3" cstate="print"/>
          <a:srcRect/>
          <a:stretch>
            <a:fillRect/>
          </a:stretch>
        </p:blipFill>
        <p:spPr bwMode="auto">
          <a:xfrm>
            <a:off x="3131840" y="1628800"/>
            <a:ext cx="5472000" cy="478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par>
                                <p:cTn id="8" presetID="53"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3000" fill="hold"/>
                                        <p:tgtEl>
                                          <p:spTgt spid="5"/>
                                        </p:tgtEl>
                                        <p:attrNameLst>
                                          <p:attrName>ppt_w</p:attrName>
                                        </p:attrNameLst>
                                      </p:cBhvr>
                                      <p:tavLst>
                                        <p:tav tm="0">
                                          <p:val>
                                            <p:fltVal val="0"/>
                                          </p:val>
                                        </p:tav>
                                        <p:tav tm="100000">
                                          <p:val>
                                            <p:strVal val="#ppt_w"/>
                                          </p:val>
                                        </p:tav>
                                      </p:tavLst>
                                    </p:anim>
                                    <p:anim calcmode="lin" valueType="num">
                                      <p:cBhvr>
                                        <p:cTn id="11" dur="3000" fill="hold"/>
                                        <p:tgtEl>
                                          <p:spTgt spid="5"/>
                                        </p:tgtEl>
                                        <p:attrNameLst>
                                          <p:attrName>ppt_h</p:attrName>
                                        </p:attrNameLst>
                                      </p:cBhvr>
                                      <p:tavLst>
                                        <p:tav tm="0">
                                          <p:val>
                                            <p:fltVal val="0"/>
                                          </p:val>
                                        </p:tav>
                                        <p:tav tm="100000">
                                          <p:val>
                                            <p:strVal val="#ppt_h"/>
                                          </p:val>
                                        </p:tav>
                                      </p:tavLst>
                                    </p:anim>
                                    <p:animEffect transition="in" filter="fade">
                                      <p:cBhvr>
                                        <p:cTn id="1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6792"/>
            <a:ext cx="8229600" cy="3528392"/>
          </a:xfrm>
        </p:spPr>
        <p:txBody>
          <a:bodyPr/>
          <a:lstStyle/>
          <a:p>
            <a:pPr algn="l"/>
            <a:r>
              <a:rPr lang="ru-RU" sz="2800" i="1" dirty="0" smtClean="0"/>
              <a:t>      Как и для их коллег, фартуков, 1950-е годы были расцветом для прихватки. </a:t>
            </a:r>
            <a:br>
              <a:rPr lang="ru-RU" sz="2800" i="1" dirty="0" smtClean="0"/>
            </a:br>
            <a:r>
              <a:rPr lang="ru-RU" sz="2800" i="1" dirty="0" smtClean="0"/>
              <a:t>      </a:t>
            </a:r>
            <a:r>
              <a:rPr lang="ru-RU" sz="2800" dirty="0" smtClean="0"/>
              <a:t>Увлеченные домохозяйки шили удивительно творческие, порой причудливые модели. Многие создавали свой собственный проект, вдохновляясь журнальными образцами</a:t>
            </a:r>
            <a:r>
              <a:rPr lang="ru-RU" sz="2800" smtClean="0"/>
              <a:t>. </a:t>
            </a:r>
            <a:br>
              <a:rPr lang="ru-RU" sz="2800" smtClean="0"/>
            </a:br>
            <a:r>
              <a:rPr lang="ru-RU" sz="2800" smtClean="0"/>
              <a:t>       Прихваточный</a:t>
            </a:r>
            <a:r>
              <a:rPr lang="ru-RU" sz="2800" dirty="0" smtClean="0"/>
              <a:t> бум пришелся именно на эти годы.</a:t>
            </a:r>
            <a:endParaRPr lang="ru-RU" sz="2800" dirty="0"/>
          </a:p>
        </p:txBody>
      </p:sp>
      <p:pic>
        <p:nvPicPr>
          <p:cNvPr id="4" name="Содержимое 3" descr="прихватка история"/>
          <p:cNvPicPr>
            <a:picLocks noGrp="1"/>
          </p:cNvPicPr>
          <p:nvPr>
            <p:ph idx="1"/>
          </p:nvPr>
        </p:nvPicPr>
        <p:blipFill>
          <a:blip r:embed="rId2" cstate="print"/>
          <a:srcRect/>
          <a:stretch>
            <a:fillRect/>
          </a:stretch>
        </p:blipFill>
        <p:spPr bwMode="auto">
          <a:xfrm>
            <a:off x="395536" y="1700808"/>
            <a:ext cx="3429000" cy="4762500"/>
          </a:xfrm>
          <a:prstGeom prst="rect">
            <a:avLst/>
          </a:prstGeom>
          <a:noFill/>
          <a:ln w="9525">
            <a:noFill/>
            <a:miter lim="800000"/>
            <a:headEnd/>
            <a:tailEnd/>
          </a:ln>
        </p:spPr>
      </p:pic>
      <p:pic>
        <p:nvPicPr>
          <p:cNvPr id="5" name="Рисунок 4" descr="/m/images/upload/2fdd71d3a6bbcec70af81adb1fc69beb.jpg"/>
          <p:cNvPicPr/>
          <p:nvPr/>
        </p:nvPicPr>
        <p:blipFill>
          <a:blip r:embed="rId3" cstate="print"/>
          <a:srcRect/>
          <a:stretch>
            <a:fillRect/>
          </a:stretch>
        </p:blipFill>
        <p:spPr bwMode="auto">
          <a:xfrm>
            <a:off x="3995936" y="332656"/>
            <a:ext cx="4762500" cy="38195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upRight)">
                                      <p:cBhvr>
                                        <p:cTn id="12" dur="2000"/>
                                        <p:tgtEl>
                                          <p:spTgt spid="4"/>
                                        </p:tgtEl>
                                      </p:cBhvr>
                                    </p:animEffect>
                                  </p:childTnLst>
                                </p:cTn>
                              </p:par>
                              <p:par>
                                <p:cTn id="13" presetID="18" presetClass="entr" presetSubtype="1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m/images/upload/9dd6817fc5eddea201b40424cfdc76f6.jpg"/>
          <p:cNvPicPr>
            <a:picLocks noGrp="1"/>
          </p:cNvPicPr>
          <p:nvPr>
            <p:ph idx="1"/>
          </p:nvPr>
        </p:nvPicPr>
        <p:blipFill>
          <a:blip r:embed="rId2" cstate="print"/>
          <a:srcRect/>
          <a:stretch>
            <a:fillRect/>
          </a:stretch>
        </p:blipFill>
        <p:spPr bwMode="auto">
          <a:xfrm>
            <a:off x="2627784" y="260648"/>
            <a:ext cx="6096000" cy="4362450"/>
          </a:xfrm>
          <a:prstGeom prst="rect">
            <a:avLst/>
          </a:prstGeom>
          <a:noFill/>
          <a:ln w="9525">
            <a:noFill/>
            <a:miter lim="800000"/>
            <a:headEnd/>
            <a:tailEnd/>
          </a:ln>
        </p:spPr>
      </p:pic>
      <p:sp>
        <p:nvSpPr>
          <p:cNvPr id="2" name="Заголовок 1"/>
          <p:cNvSpPr>
            <a:spLocks noGrp="1"/>
          </p:cNvSpPr>
          <p:nvPr>
            <p:ph type="title"/>
          </p:nvPr>
        </p:nvSpPr>
        <p:spPr>
          <a:xfrm>
            <a:off x="457200" y="3717032"/>
            <a:ext cx="8229600" cy="2736304"/>
          </a:xfrm>
        </p:spPr>
        <p:txBody>
          <a:bodyPr/>
          <a:lstStyle/>
          <a:p>
            <a:pPr algn="l"/>
            <a:r>
              <a:rPr lang="ru-RU" sz="2800" dirty="0" smtClean="0"/>
              <a:t/>
            </a:r>
            <a:br>
              <a:rPr lang="ru-RU" sz="2800" dirty="0" smtClean="0"/>
            </a:br>
            <a:r>
              <a:rPr lang="ru-RU" sz="2800" i="1" dirty="0" smtClean="0"/>
              <a:t>Трикотажные, вязаные, стеганые, с вышивкой….. </a:t>
            </a:r>
            <a:r>
              <a:rPr lang="ru-RU" sz="2800" dirty="0" smtClean="0"/>
              <a:t/>
            </a:r>
            <a:br>
              <a:rPr lang="ru-RU" sz="2800" dirty="0" smtClean="0"/>
            </a:br>
            <a:r>
              <a:rPr lang="ru-RU" sz="2800" dirty="0" smtClean="0"/>
              <a:t/>
            </a:r>
            <a:br>
              <a:rPr lang="ru-RU" sz="2800" dirty="0" smtClean="0"/>
            </a:br>
            <a:r>
              <a:rPr lang="ru-RU" sz="2800" dirty="0" smtClean="0"/>
              <a:t>Каждая маленькая девочка того времени, сделала хотя бы одну прихватку, которую с гордостью дарила любимым бабушке и дедушке.</a:t>
            </a:r>
            <a:br>
              <a:rPr lang="ru-RU" sz="2800" dirty="0" smtClean="0"/>
            </a:br>
            <a:endParaRPr lang="ru-RU" sz="28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par>
                                <p:cTn id="8" presetID="53"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3000" fill="hold"/>
                                        <p:tgtEl>
                                          <p:spTgt spid="4"/>
                                        </p:tgtEl>
                                        <p:attrNameLst>
                                          <p:attrName>ppt_w</p:attrName>
                                        </p:attrNameLst>
                                      </p:cBhvr>
                                      <p:tavLst>
                                        <p:tav tm="0">
                                          <p:val>
                                            <p:fltVal val="0"/>
                                          </p:val>
                                        </p:tav>
                                        <p:tav tm="100000">
                                          <p:val>
                                            <p:strVal val="#ppt_w"/>
                                          </p:val>
                                        </p:tav>
                                      </p:tavLst>
                                    </p:anim>
                                    <p:anim calcmode="lin" valueType="num">
                                      <p:cBhvr>
                                        <p:cTn id="11" dur="3000" fill="hold"/>
                                        <p:tgtEl>
                                          <p:spTgt spid="4"/>
                                        </p:tgtEl>
                                        <p:attrNameLst>
                                          <p:attrName>ppt_h</p:attrName>
                                        </p:attrNameLst>
                                      </p:cBhvr>
                                      <p:tavLst>
                                        <p:tav tm="0">
                                          <p:val>
                                            <p:fltVal val="0"/>
                                          </p:val>
                                        </p:tav>
                                        <p:tav tm="100000">
                                          <p:val>
                                            <p:strVal val="#ppt_h"/>
                                          </p:val>
                                        </p:tav>
                                      </p:tavLst>
                                    </p:anim>
                                    <p:animEffect transition="in" filter="fade">
                                      <p:cBhvr>
                                        <p:cTn id="12"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lstStyle/>
          <a:p>
            <a:pPr algn="just"/>
            <a:r>
              <a:rPr lang="ru-RU" sz="2800" dirty="0" smtClean="0"/>
              <a:t>    Коллекции прихваток были в каждой кухне и шкафу. Как и фартуки, они  стали украшением для различных праздников и сезонов. </a:t>
            </a:r>
            <a:br>
              <a:rPr lang="ru-RU" sz="2800" dirty="0" smtClean="0"/>
            </a:br>
            <a:r>
              <a:rPr lang="ru-RU" sz="2800" dirty="0" smtClean="0"/>
              <a:t>    Несмотря на свой короткий век, прихватки нашли своих поклонников и стали очень популярны среди коллекционеров. Эти изделия уникальны, потому что, по большей части, почти все ручной работы. Большой удачей считается находка нескольких прихваток одного автора или одной семьи..</a:t>
            </a:r>
            <a:endParaRPr lang="ru-RU" sz="2800" dirty="0"/>
          </a:p>
        </p:txBody>
      </p:sp>
      <p:pic>
        <p:nvPicPr>
          <p:cNvPr id="5" name="Рисунок 4" descr="прихватка история"/>
          <p:cNvPicPr/>
          <p:nvPr/>
        </p:nvPicPr>
        <p:blipFill>
          <a:blip r:embed="rId2" cstate="print"/>
          <a:srcRect/>
          <a:stretch>
            <a:fillRect/>
          </a:stretch>
        </p:blipFill>
        <p:spPr bwMode="auto">
          <a:xfrm>
            <a:off x="5292080" y="476672"/>
            <a:ext cx="3209925" cy="4381500"/>
          </a:xfrm>
          <a:prstGeom prst="rect">
            <a:avLst/>
          </a:prstGeom>
          <a:noFill/>
          <a:ln w="9525">
            <a:noFill/>
            <a:miter lim="800000"/>
            <a:headEnd/>
            <a:tailEnd/>
          </a:ln>
        </p:spPr>
      </p:pic>
      <p:pic>
        <p:nvPicPr>
          <p:cNvPr id="4" name="Содержимое 3" descr="прихватка история"/>
          <p:cNvPicPr>
            <a:picLocks noGrp="1"/>
          </p:cNvPicPr>
          <p:nvPr>
            <p:ph idx="1"/>
          </p:nvPr>
        </p:nvPicPr>
        <p:blipFill>
          <a:blip r:embed="rId3" cstate="print"/>
          <a:srcRect/>
          <a:stretch>
            <a:fillRect/>
          </a:stretch>
        </p:blipFill>
        <p:spPr bwMode="auto">
          <a:xfrm>
            <a:off x="611560" y="1988840"/>
            <a:ext cx="3204000" cy="4392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0" fill="hold"/>
                                        <p:tgtEl>
                                          <p:spTgt spid="4"/>
                                        </p:tgtEl>
                                        <p:attrNameLst>
                                          <p:attrName>ppt_w</p:attrName>
                                        </p:attrNameLst>
                                      </p:cBhvr>
                                      <p:tavLst>
                                        <p:tav tm="0">
                                          <p:val>
                                            <p:fltVal val="0"/>
                                          </p:val>
                                        </p:tav>
                                        <p:tav tm="100000">
                                          <p:val>
                                            <p:strVal val="#ppt_w"/>
                                          </p:val>
                                        </p:tav>
                                      </p:tavLst>
                                    </p:anim>
                                    <p:anim calcmode="lin" valueType="num">
                                      <p:cBhvr>
                                        <p:cTn id="13" dur="3000" fill="hold"/>
                                        <p:tgtEl>
                                          <p:spTgt spid="4"/>
                                        </p:tgtEl>
                                        <p:attrNameLst>
                                          <p:attrName>ppt_h</p:attrName>
                                        </p:attrNameLst>
                                      </p:cBhvr>
                                      <p:tavLst>
                                        <p:tav tm="0">
                                          <p:val>
                                            <p:fltVal val="0"/>
                                          </p:val>
                                        </p:tav>
                                        <p:tav tm="100000">
                                          <p:val>
                                            <p:strVal val="#ppt_h"/>
                                          </p:val>
                                        </p:tav>
                                      </p:tavLst>
                                    </p:anim>
                                    <p:animEffect transition="in" filter="fade">
                                      <p:cBhvr>
                                        <p:cTn id="14" dur="3000"/>
                                        <p:tgtEl>
                                          <p:spTgt spid="4"/>
                                        </p:tgtEl>
                                      </p:cBhvr>
                                    </p:animEffect>
                                  </p:childTnLst>
                                </p:cTn>
                              </p:par>
                              <p:par>
                                <p:cTn id="15" presetID="53"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3000" fill="hold"/>
                                        <p:tgtEl>
                                          <p:spTgt spid="5"/>
                                        </p:tgtEl>
                                        <p:attrNameLst>
                                          <p:attrName>ppt_w</p:attrName>
                                        </p:attrNameLst>
                                      </p:cBhvr>
                                      <p:tavLst>
                                        <p:tav tm="0">
                                          <p:val>
                                            <p:fltVal val="0"/>
                                          </p:val>
                                        </p:tav>
                                        <p:tav tm="100000">
                                          <p:val>
                                            <p:strVal val="#ppt_w"/>
                                          </p:val>
                                        </p:tav>
                                      </p:tavLst>
                                    </p:anim>
                                    <p:anim calcmode="lin" valueType="num">
                                      <p:cBhvr>
                                        <p:cTn id="18" dur="3000" fill="hold"/>
                                        <p:tgtEl>
                                          <p:spTgt spid="5"/>
                                        </p:tgtEl>
                                        <p:attrNameLst>
                                          <p:attrName>ppt_h</p:attrName>
                                        </p:attrNameLst>
                                      </p:cBhvr>
                                      <p:tavLst>
                                        <p:tav tm="0">
                                          <p:val>
                                            <p:fltVal val="0"/>
                                          </p:val>
                                        </p:tav>
                                        <p:tav tm="100000">
                                          <p:val>
                                            <p:strVal val="#ppt_h"/>
                                          </p:val>
                                        </p:tav>
                                      </p:tavLst>
                                    </p:anim>
                                    <p:animEffect transition="in" filter="fade">
                                      <p:cBhvr>
                                        <p:cTn id="1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188640"/>
            <a:ext cx="7488832" cy="2736304"/>
          </a:xfrm>
        </p:spPr>
        <p:txBody>
          <a:bodyPr/>
          <a:lstStyle/>
          <a:p>
            <a:pPr algn="l"/>
            <a:r>
              <a:rPr lang="ru-RU" sz="2800" dirty="0" smtClean="0"/>
              <a:t>   Современные прихватки шьются в основном из хлопка. И хотя, можно приобрести красивую купонную ткань, в ход идут всё те же остатки тканей. Ведь, как не пытаешься, извести залежи лоскутков, все равно накапливаются!</a:t>
            </a:r>
            <a:br>
              <a:rPr lang="ru-RU" sz="2800" dirty="0" smtClean="0"/>
            </a:br>
            <a:endParaRPr lang="ru-RU" sz="2800" dirty="0"/>
          </a:p>
        </p:txBody>
      </p:sp>
      <p:pic>
        <p:nvPicPr>
          <p:cNvPr id="4" name="Содержимое 3" descr="прихватка история"/>
          <p:cNvPicPr>
            <a:picLocks noGrp="1"/>
          </p:cNvPicPr>
          <p:nvPr>
            <p:ph idx="1"/>
          </p:nvPr>
        </p:nvPicPr>
        <p:blipFill>
          <a:blip r:embed="rId2" cstate="print"/>
          <a:srcRect/>
          <a:stretch>
            <a:fillRect/>
          </a:stretch>
        </p:blipFill>
        <p:spPr bwMode="auto">
          <a:xfrm>
            <a:off x="467544" y="2492896"/>
            <a:ext cx="4032000" cy="4140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История прихватки 2013">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История прихватки 2013</Template>
  <TotalTime>187</TotalTime>
  <Words>304</Words>
  <Application>Microsoft Office PowerPoint</Application>
  <PresentationFormat>Экран (4:3)</PresentationFormat>
  <Paragraphs>17</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История прихватки 2013</vt:lpstr>
      <vt:lpstr>История прихватки</vt:lpstr>
      <vt:lpstr>Слайд 2</vt:lpstr>
      <vt:lpstr>      Как правило, женщины редко приобретали прихватки. Они всегда шились из остатков тканей, пряжи, одежды.        Но отдавая так много времени кухне, женщины всегда старались украшать повседневные предметы домашнего обихода, подчиняя общему стилю, отдавая дань моде или собственному вкусу и мастерству. В этих вопросах женщины всегда были изобретательны. Так простая тряпочка превратилась в модный и стильный аксессуар.</vt:lpstr>
      <vt:lpstr>      Мода в 1920-х сделала прихватку очень неубедительной и просто элегантным аксессуаром кухни из трикотажных кружев.       Прихватки в 1930-х были вязаные и содержали причудливые дизайны животных, лиц, цветов, автомобилей.</vt:lpstr>
      <vt:lpstr>В 1940-х годах прихватки, полотенца, скатерти, занавески, корзинки для хлеба и фартуки превратилась в стильные кухонные наборы.</vt:lpstr>
      <vt:lpstr>      Как и для их коллег, фартуков, 1950-е годы были расцветом для прихватки.        Увлеченные домохозяйки шили удивительно творческие, порой причудливые модели. Многие создавали свой собственный проект, вдохновляясь журнальными образцами.         Прихваточный бум пришелся именно на эти годы.</vt:lpstr>
      <vt:lpstr> Трикотажные, вязаные, стеганые, с вышивкой…..   Каждая маленькая девочка того времени, сделала хотя бы одну прихватку, которую с гордостью дарила любимым бабушке и дедушке. </vt:lpstr>
      <vt:lpstr>    Коллекции прихваток были в каждой кухне и шкафу. Как и фартуки, они  стали украшением для различных праздников и сезонов.      Несмотря на свой короткий век, прихватки нашли своих поклонников и стали очень популярны среди коллекционеров. Эти изделия уникальны, потому что, по большей части, почти все ручной работы. Большой удачей считается находка нескольких прихваток одного автора или одной семьи..</vt:lpstr>
      <vt:lpstr>   Современные прихватки шьются в основном из хлопка. И хотя, можно приобрести красивую купонную ткань, в ход идут всё те же остатки тканей. Ведь, как не пытаешься, извести залежи лоскутков, все равно накапливаются! </vt:lpstr>
      <vt:lpstr>Современные прихватки – это термостойкие изделия, выдерживают  до 500 градусов, моющиеся в посудомоечной машине. Возможно, что подобные универсальные материалы удобны и долговечны...                             Да здравствует прогресс! </vt:lpstr>
      <vt:lpstr>Слайд 11</vt:lpstr>
      <vt:lpstr>Желаем Вашему дому приобрести свои традиции и сохранить уют! </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прихватки</dc:title>
  <dc:creator>Марина</dc:creator>
  <cp:lastModifiedBy>Марина</cp:lastModifiedBy>
  <cp:revision>2</cp:revision>
  <dcterms:created xsi:type="dcterms:W3CDTF">2013-04-17T08:49:18Z</dcterms:created>
  <dcterms:modified xsi:type="dcterms:W3CDTF">2015-09-16T20:32:34Z</dcterms:modified>
</cp:coreProperties>
</file>