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9"/>
  </p:notesMasterIdLst>
  <p:sldIdLst>
    <p:sldId id="258" r:id="rId2"/>
    <p:sldId id="298" r:id="rId3"/>
    <p:sldId id="259" r:id="rId4"/>
    <p:sldId id="291" r:id="rId5"/>
    <p:sldId id="278" r:id="rId6"/>
    <p:sldId id="264" r:id="rId7"/>
    <p:sldId id="297" r:id="rId8"/>
    <p:sldId id="302" r:id="rId9"/>
    <p:sldId id="299" r:id="rId10"/>
    <p:sldId id="301" r:id="rId11"/>
    <p:sldId id="300" r:id="rId12"/>
    <p:sldId id="303" r:id="rId13"/>
    <p:sldId id="304" r:id="rId14"/>
    <p:sldId id="294" r:id="rId15"/>
    <p:sldId id="296" r:id="rId16"/>
    <p:sldId id="293" r:id="rId17"/>
    <p:sldId id="305" r:id="rId1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C1F1C44-1DF1-4D51-9570-E94AD1A28FF8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830D0F1-F903-4F07-8E4F-D1E4E37CF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3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789CD-3D1C-49E9-AE67-D43829668CA3}" type="slidenum">
              <a:rPr lang="ru-RU"/>
              <a:pPr/>
              <a:t>4</a:t>
            </a:fld>
            <a:endParaRPr lang="ru-RU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5094" tIns="49449" rIns="95094" bIns="49449" anchor="b"/>
          <a:lstStyle/>
          <a:p>
            <a:pPr algn="r" defTabSz="474691">
              <a:buClr>
                <a:srgbClr val="000000"/>
              </a:buClr>
              <a:buSzPct val="100000"/>
              <a:tabLst>
                <a:tab pos="0" algn="l"/>
                <a:tab pos="966155" algn="l"/>
                <a:tab pos="1932310" algn="l"/>
                <a:tab pos="2898465" algn="l"/>
                <a:tab pos="3864620" algn="l"/>
                <a:tab pos="4830775" algn="l"/>
                <a:tab pos="5796930" algn="l"/>
                <a:tab pos="6763085" algn="l"/>
                <a:tab pos="7729240" algn="l"/>
                <a:tab pos="8695395" algn="l"/>
                <a:tab pos="9661550" algn="l"/>
                <a:tab pos="10627705" algn="l"/>
              </a:tabLst>
            </a:pPr>
            <a:fld id="{BFEF3AA8-0C44-44C2-86A5-DCBD85A40477}" type="slidenum">
              <a:rPr lang="ru-RU" sz="13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pPr algn="r" defTabSz="474691">
                <a:buClr>
                  <a:srgbClr val="000000"/>
                </a:buClr>
                <a:buSzPct val="100000"/>
                <a:tabLst>
                  <a:tab pos="0" algn="l"/>
                  <a:tab pos="966155" algn="l"/>
                  <a:tab pos="1932310" algn="l"/>
                  <a:tab pos="2898465" algn="l"/>
                  <a:tab pos="3864620" algn="l"/>
                  <a:tab pos="4830775" algn="l"/>
                  <a:tab pos="5796930" algn="l"/>
                  <a:tab pos="6763085" algn="l"/>
                  <a:tab pos="7729240" algn="l"/>
                  <a:tab pos="8695395" algn="l"/>
                  <a:tab pos="9661550" algn="l"/>
                  <a:tab pos="10627705" algn="l"/>
                </a:tabLst>
              </a:pPr>
              <a:t>4</a:t>
            </a:fld>
            <a:endParaRPr lang="ru-RU" sz="130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148027" y="751522"/>
            <a:ext cx="4592109" cy="3757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endParaRPr lang="ru-RU"/>
          </a:p>
        </p:txBody>
      </p:sp>
      <p:sp>
        <p:nvSpPr>
          <p:cNvPr id="17412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688817" y="4759643"/>
            <a:ext cx="5510530" cy="4611774"/>
          </a:xfrm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CDF2F8-482C-4F3F-A24C-BD4CCB1C1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ECDD-BEA5-423F-BA04-255778FCA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3883B-1B84-4A3E-A61B-1B91001E9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5FCAA-FA88-4CCC-965D-BE23B2AA2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448598-D6EC-49E2-9D2F-8CF74C4F6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C3A6B-EBC3-4EB1-ACF0-9167F6FB3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0D7721-31C8-47E2-B142-5C974B817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1C6D-F086-437A-9DDB-1345CE646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F48D3F-D02B-46B2-9AA8-13231B8BC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6C4370-9201-4E48-AA22-AF22AA976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16AEE2-EA18-4BFB-89CF-51DDBD068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B0DB74E-D2BC-4C60-813B-883497643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1" r:id="rId2"/>
    <p:sldLayoutId id="2147483767" r:id="rId3"/>
    <p:sldLayoutId id="2147483762" r:id="rId4"/>
    <p:sldLayoutId id="2147483768" r:id="rId5"/>
    <p:sldLayoutId id="2147483763" r:id="rId6"/>
    <p:sldLayoutId id="2147483769" r:id="rId7"/>
    <p:sldLayoutId id="2147483770" r:id="rId8"/>
    <p:sldLayoutId id="2147483771" r:id="rId9"/>
    <p:sldLayoutId id="2147483764" r:id="rId10"/>
    <p:sldLayoutId id="2147483765" r:id="rId11"/>
  </p:sldLayoutIdLst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6" descr="22.e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8"/>
          <p:cNvSpPr>
            <a:spLocks noGrp="1" noChangeArrowheads="1" noChangeShapeType="1"/>
          </p:cNvSpPr>
          <p:nvPr>
            <p:ph type="ctrTitle"/>
          </p:nvPr>
        </p:nvSpPr>
        <p:spPr>
          <a:xfrm>
            <a:off x="4572000" y="381000"/>
            <a:ext cx="4038600" cy="2590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Технология </a:t>
            </a:r>
            <a:r>
              <a:rPr lang="ru-RU" sz="3600" b="1" dirty="0" err="1" smtClean="0">
                <a:solidFill>
                  <a:srgbClr val="002060"/>
                </a:solidFill>
              </a:rPr>
              <a:t>креативного</a:t>
            </a:r>
            <a:r>
              <a:rPr lang="ru-RU" sz="3600" b="1" dirty="0" smtClean="0">
                <a:solidFill>
                  <a:srgbClr val="002060"/>
                </a:solidFill>
              </a:rPr>
              <a:t> мышления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«Шесть шляп»</a:t>
            </a:r>
          </a:p>
        </p:txBody>
      </p:sp>
      <p:sp>
        <p:nvSpPr>
          <p:cNvPr id="8196" name="Rectangle 19"/>
          <p:cNvSpPr>
            <a:spLocks noChangeArrowheads="1"/>
          </p:cNvSpPr>
          <p:nvPr/>
        </p:nvSpPr>
        <p:spPr bwMode="auto">
          <a:xfrm>
            <a:off x="4267200" y="50292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i="1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381000" y="609600"/>
            <a:ext cx="3810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C00000"/>
                </a:solidFill>
                <a:latin typeface="Franklin Gothic Demi" pitchFamily="34" charset="0"/>
              </a:rPr>
              <a:t>Как думать, когда не думается?!</a:t>
            </a:r>
          </a:p>
        </p:txBody>
      </p:sp>
      <p:pic>
        <p:nvPicPr>
          <p:cNvPr id="8198" name="Рисунок 5" descr="Рисунок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581400"/>
            <a:ext cx="16764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7" descr="aaa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343400"/>
            <a:ext cx="2019300" cy="167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039b36fce3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045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714356"/>
            <a:ext cx="7167347" cy="92333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ЧЁРНАЯ ШЛЯПА</a:t>
            </a:r>
            <a:endParaRPr lang="ru-RU" sz="5400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1966" y="2617857"/>
            <a:ext cx="32351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latin typeface="Mistral" pitchFamily="66" charset="0"/>
              </a:rPr>
              <a:t>КРИТИЧЕСКАЯ</a:t>
            </a:r>
            <a:endParaRPr lang="ru-RU" sz="4800" b="1" dirty="0">
              <a:ln w="50800"/>
              <a:latin typeface="Mistral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947012"/>
            <a:ext cx="50866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Franklin Gothic Demi" pitchFamily="34" charset="0"/>
              </a:rPr>
              <a:t>Осторожность. Суждение. Оценка. Правда ли это? Сработает ли это? </a:t>
            </a:r>
          </a:p>
          <a:p>
            <a:pPr algn="ctr"/>
            <a:r>
              <a:rPr lang="ru-RU" sz="3200" b="1" i="1" dirty="0" smtClean="0">
                <a:latin typeface="Franklin Gothic Demi" pitchFamily="34" charset="0"/>
              </a:rPr>
              <a:t>В чем недостатки?</a:t>
            </a:r>
          </a:p>
          <a:p>
            <a:pPr algn="ctr"/>
            <a:r>
              <a:rPr lang="ru-RU" sz="3200" b="1" i="1" dirty="0" smtClean="0">
                <a:latin typeface="Franklin Gothic Demi" pitchFamily="34" charset="0"/>
              </a:rPr>
              <a:t>Что здесь неправильно? </a:t>
            </a:r>
            <a:endParaRPr lang="ru-RU" sz="3200" b="1" i="1" dirty="0">
              <a:latin typeface="Franklin Gothic Demi" pitchFamily="34" charset="0"/>
            </a:endParaRPr>
          </a:p>
        </p:txBody>
      </p:sp>
      <p:pic>
        <p:nvPicPr>
          <p:cNvPr id="10" name="Picture 9" descr="(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4020" y="3645024"/>
            <a:ext cx="2926451" cy="3032653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039b36fce3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714356"/>
            <a:ext cx="7167347" cy="92333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5400" b="1" dirty="0" smtClean="0">
                <a:ln w="1905"/>
                <a:solidFill>
                  <a:srgbClr val="FF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ЖЁЛТАЯ ШЛЯПА</a:t>
            </a:r>
            <a:endParaRPr lang="ru-RU" sz="5400" b="1" dirty="0">
              <a:ln w="1905"/>
              <a:solidFill>
                <a:srgbClr val="FFCC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2367171"/>
            <a:ext cx="7072362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ПОЛОЖИТЕЛЬНОЕ  </a:t>
            </a:r>
          </a:p>
          <a:p>
            <a:pPr algn="r"/>
            <a:r>
              <a:rPr lang="ru-RU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ПОЗИТИВНОЕ </a:t>
            </a:r>
          </a:p>
          <a:p>
            <a:pPr algn="r"/>
            <a:r>
              <a:rPr lang="ru-RU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МЫШЛЕНИЕ</a:t>
            </a:r>
            <a:endParaRPr lang="ru-RU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stral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6753" y="4303455"/>
            <a:ext cx="7429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Преимущества. Почему это стоит сделать? Каковы преимущества? Почему это можно сделать? Почему это сработает?</a:t>
            </a:r>
            <a:endParaRPr lang="ru-RU" sz="3200" b="1" i="1" dirty="0"/>
          </a:p>
        </p:txBody>
      </p:sp>
      <p:pic>
        <p:nvPicPr>
          <p:cNvPr id="10" name="Picture 8" descr="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10" y="1988840"/>
            <a:ext cx="3816424" cy="2443161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039b36fce3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504" y="2209800"/>
            <a:ext cx="4693096" cy="392909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i="1" dirty="0" smtClean="0">
                <a:latin typeface="Franklin Gothic Demi" pitchFamily="34" charset="0"/>
              </a:rPr>
              <a:t>Творчество. Различные идеи. Новые идеи. Предложения. Каковы некоторые из возможных решений и действий? Каковы альтернативы? </a:t>
            </a:r>
            <a:endParaRPr lang="ru-RU" i="1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714356"/>
            <a:ext cx="7167347" cy="92333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ЗЕЛЁНАЯ ШЛЯПА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8" y="2202358"/>
            <a:ext cx="2712602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400" b="1" dirty="0" smtClean="0">
                <a:ln w="50800"/>
                <a:latin typeface="Mistral" pitchFamily="66" charset="0"/>
              </a:rPr>
              <a:t>ТВОРЧЕСКАЯ</a:t>
            </a:r>
            <a:endParaRPr lang="ru-RU" sz="4400" b="1" dirty="0">
              <a:ln w="50800"/>
              <a:latin typeface="Mistral" pitchFamily="66" charset="0"/>
            </a:endParaRPr>
          </a:p>
        </p:txBody>
      </p:sp>
      <p:pic>
        <p:nvPicPr>
          <p:cNvPr id="9" name="Picture 10" descr="(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971799"/>
            <a:ext cx="3270448" cy="3474851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039b36fce3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714356"/>
            <a:ext cx="7167347" cy="92333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СИНЯЯ ШЛЯПА</a:t>
            </a:r>
            <a:endParaRPr lang="ru-RU" sz="5400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2420888"/>
            <a:ext cx="326082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ln w="50800"/>
                <a:latin typeface="Mistral" pitchFamily="66" charset="0"/>
              </a:rPr>
              <a:t>ФИЛОСОФСКАЯ,</a:t>
            </a:r>
          </a:p>
          <a:p>
            <a:pPr algn="ctr"/>
            <a:r>
              <a:rPr lang="ru-RU" sz="4000" b="1" dirty="0" smtClean="0">
                <a:ln w="50800"/>
                <a:latin typeface="Mistral" pitchFamily="66" charset="0"/>
              </a:rPr>
              <a:t>ОБОБЩАЮЩАЯ</a:t>
            </a:r>
            <a:endParaRPr lang="ru-RU" sz="4000" b="1" dirty="0">
              <a:ln w="50800"/>
              <a:latin typeface="Mistral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298916"/>
            <a:ext cx="4862264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Franklin Gothic Demi" pitchFamily="34" charset="0"/>
              </a:rPr>
              <a:t>Организация мышления. Мышление о мышлении. Чего мы достигли? Что нужно сделать дальше? Подведение итога.</a:t>
            </a: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3200" b="1" i="1" dirty="0" smtClean="0">
                <a:ln w="50800"/>
                <a:latin typeface="Franklin Gothic Demi" pitchFamily="34" charset="0"/>
              </a:rPr>
              <a:t> Общие выводы.</a:t>
            </a:r>
          </a:p>
        </p:txBody>
      </p:sp>
      <p:pic>
        <p:nvPicPr>
          <p:cNvPr id="10" name="Picture 7" descr="(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091" y="3744327"/>
            <a:ext cx="3169357" cy="2997041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39b36fce3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" y="-65044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30092" y="2636912"/>
            <a:ext cx="8705850" cy="3971910"/>
          </a:xfrm>
        </p:spPr>
        <p:txBody>
          <a:bodyPr/>
          <a:lstStyle/>
          <a:p>
            <a:pPr algn="ctr">
              <a:buNone/>
            </a:pPr>
            <a:r>
              <a:rPr lang="ru-RU" sz="7200" b="1" i="1" dirty="0" smtClean="0">
                <a:solidFill>
                  <a:schemeClr val="accent3">
                    <a:lumMod val="75000"/>
                  </a:schemeClr>
                </a:solidFill>
                <a:latin typeface="Franklin Gothic Heavy" pitchFamily="34" charset="0"/>
              </a:rPr>
              <a:t>Наденьте шляпу – дайте форму мыслям! </a:t>
            </a:r>
            <a:endParaRPr lang="ru-RU" sz="7200" b="1" i="1" dirty="0">
              <a:solidFill>
                <a:schemeClr val="accent3">
                  <a:lumMod val="75000"/>
                </a:schemeClr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gezetum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1102519" y="1219200"/>
            <a:ext cx="777716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rPr>
              <a:t>Белая шляпа – информация. Она используется для того, чтобы направить внимание на информацию. В этом режиме мышления нас интересуют только фаты и цифры.  </a:t>
            </a:r>
          </a:p>
          <a:p>
            <a:endParaRPr lang="ru-RU" sz="1600" b="1" dirty="0">
              <a:solidFill>
                <a:schemeClr val="bg1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1178193" y="4743728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>
                <a:solidFill>
                  <a:srgbClr val="0E5210"/>
                </a:solidFill>
                <a:latin typeface="Times New Roman" pitchFamily="18" charset="0"/>
                <a:cs typeface="Lucida Sans Unicode" pitchFamily="34" charset="0"/>
              </a:rPr>
              <a:t>Зелёная </a:t>
            </a:r>
            <a:r>
              <a:rPr lang="ru-RU" b="1" dirty="0">
                <a:solidFill>
                  <a:srgbClr val="0E5210"/>
                </a:solidFill>
                <a:latin typeface="Times New Roman" pitchFamily="18" charset="0"/>
                <a:cs typeface="Lucida Sans Unicode" pitchFamily="34" charset="0"/>
              </a:rPr>
              <a:t>шляпа – креативность.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>
                <a:solidFill>
                  <a:srgbClr val="0E5210"/>
                </a:solidFill>
              </a:rPr>
              <a:t>Творчество. Различные идеи. Новые идеи. Предложения. Каковы некоторые из возможных решений и действий? Каковы альтернативы?</a:t>
            </a:r>
            <a:endParaRPr lang="ru-RU" b="1" i="1" dirty="0">
              <a:solidFill>
                <a:srgbClr val="0E521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1258888" y="4005263"/>
            <a:ext cx="676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solidFill>
                <a:schemeClr val="bg1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8443" name="Rectangle 14"/>
          <p:cNvSpPr>
            <a:spLocks noChangeArrowheads="1"/>
          </p:cNvSpPr>
          <p:nvPr/>
        </p:nvSpPr>
        <p:spPr bwMode="auto">
          <a:xfrm>
            <a:off x="1295400" y="5181600"/>
            <a:ext cx="7632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600" b="1" i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  <a:p>
            <a:endParaRPr lang="ru-RU" sz="1600" b="1" dirty="0">
              <a:solidFill>
                <a:schemeClr val="bg1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8444" name="TextBox 17"/>
          <p:cNvSpPr txBox="1">
            <a:spLocks noChangeArrowheads="1"/>
          </p:cNvSpPr>
          <p:nvPr/>
        </p:nvSpPr>
        <p:spPr bwMode="auto">
          <a:xfrm>
            <a:off x="571500" y="65722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  <a:cs typeface="Lucida Sans Unicode" pitchFamily="34" charset="0"/>
            </a:endParaRPr>
          </a:p>
        </p:txBody>
      </p:sp>
      <p:cxnSp>
        <p:nvCxnSpPr>
          <p:cNvPr id="32" name="Прямая соединительная линия 31"/>
          <p:cNvCxnSpPr>
            <a:stCxn id="10253" idx="1"/>
          </p:cNvCxnSpPr>
          <p:nvPr/>
        </p:nvCxnSpPr>
        <p:spPr>
          <a:xfrm rot="10800000" flipV="1">
            <a:off x="1071563" y="4386263"/>
            <a:ext cx="44450" cy="42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cxnSpLocks noChangeShapeType="1"/>
          </p:cNvCxnSpPr>
          <p:nvPr/>
        </p:nvCxnSpPr>
        <p:spPr bwMode="auto">
          <a:xfrm>
            <a:off x="1116013" y="4386263"/>
            <a:ext cx="0" cy="0"/>
          </a:xfrm>
          <a:prstGeom prst="line">
            <a:avLst/>
          </a:prstGeom>
          <a:noFill/>
          <a:ln w="9525" algn="ctr">
            <a:solidFill>
              <a:srgbClr val="988744"/>
            </a:solidFill>
            <a:round/>
            <a:headEnd/>
            <a:tailEnd/>
          </a:ln>
        </p:spPr>
      </p:cxn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1195119" y="2176692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Чёрная шляпа – критика. Мышление в чёрной шляпе предназначено для того, чтобы представить всё в чёрном свете. Тут нужно во всём видеть недостатки, подвергать сомнению слова и цифры, искать слабые места и ко всему придираться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1295400" y="0"/>
            <a:ext cx="7200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400" b="1" i="1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242810" y="5938513"/>
            <a:ext cx="77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 dirty="0">
                <a:solidFill>
                  <a:srgbClr val="0202BE"/>
                </a:solidFill>
                <a:latin typeface="Times New Roman" pitchFamily="18" charset="0"/>
                <a:cs typeface="Times New Roman" pitchFamily="18" charset="0"/>
              </a:rPr>
              <a:t>Синяя шляпа -  управление процессом мышления. </a:t>
            </a:r>
            <a:r>
              <a:rPr lang="ru-RU" sz="2000" b="1" dirty="0" smtClean="0">
                <a:solidFill>
                  <a:srgbClr val="0202BE"/>
                </a:solidFill>
                <a:latin typeface="Times New Roman" pitchFamily="18" charset="0"/>
                <a:cs typeface="Times New Roman" pitchFamily="18" charset="0"/>
              </a:rPr>
              <a:t> Чего мы достигли? Что нужно сделать дальше?  подводим </a:t>
            </a:r>
            <a:r>
              <a:rPr lang="ru-RU" sz="2000" b="1" dirty="0">
                <a:solidFill>
                  <a:srgbClr val="0202BE"/>
                </a:solidFill>
                <a:latin typeface="Times New Roman" pitchFamily="18" charset="0"/>
                <a:cs typeface="Times New Roman" pitchFamily="18" charset="0"/>
              </a:rPr>
              <a:t>итоги.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82033" y="26286"/>
            <a:ext cx="80467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>Красная шляпа – свои эмоции. 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>Она используется для того, чтобы выразить свои эмоции. В отличии от чёрной и жёлтой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>шляпы.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>вои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>эмоции никак обосновывать не нужно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i="1" dirty="0">
              <a:solidFill>
                <a:srgbClr val="FF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pic>
        <p:nvPicPr>
          <p:cNvPr id="21" name="Picture 11" descr="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24" y="26286"/>
            <a:ext cx="959296" cy="1192914"/>
          </a:xfrm>
          <a:prstGeom prst="rect">
            <a:avLst/>
          </a:prstGeom>
          <a:noFill/>
        </p:spPr>
      </p:pic>
      <p:pic>
        <p:nvPicPr>
          <p:cNvPr id="22" name="Picture 12" descr="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96" y="1277751"/>
            <a:ext cx="991021" cy="1052448"/>
          </a:xfrm>
          <a:prstGeom prst="rect">
            <a:avLst/>
          </a:prstGeom>
          <a:noFill/>
        </p:spPr>
      </p:pic>
      <p:pic>
        <p:nvPicPr>
          <p:cNvPr id="23" name="Picture 9" descr="(3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296" y="2438400"/>
            <a:ext cx="1008498" cy="1061731"/>
          </a:xfrm>
          <a:prstGeom prst="rect">
            <a:avLst/>
          </a:prstGeom>
          <a:noFill/>
        </p:spPr>
      </p:pic>
      <p:pic>
        <p:nvPicPr>
          <p:cNvPr id="24" name="Picture 8" descr="(2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364" y="3581399"/>
            <a:ext cx="915437" cy="1017151"/>
          </a:xfrm>
          <a:prstGeom prst="rect">
            <a:avLst/>
          </a:prstGeom>
          <a:noFill/>
        </p:spPr>
      </p:pic>
      <p:pic>
        <p:nvPicPr>
          <p:cNvPr id="25" name="Picture 7" descr="(5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2031" y="5766375"/>
            <a:ext cx="1063088" cy="1052162"/>
          </a:xfrm>
          <a:prstGeom prst="rect">
            <a:avLst/>
          </a:prstGeom>
          <a:noFill/>
        </p:spPr>
      </p:pic>
      <p:pic>
        <p:nvPicPr>
          <p:cNvPr id="26" name="Picture 10" descr="(4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296" y="4665679"/>
            <a:ext cx="1088675" cy="1031841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219200" y="3429000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Lucida Sans Unicode" pitchFamily="34" charset="0"/>
              </a:rPr>
              <a:t>Жёлтая шляпа – логический позитив. Требует от нас переключить свое внимание на поиск достоинств, преимуществ и позитивных сторон. </a:t>
            </a:r>
            <a:r>
              <a:rPr lang="ru-RU" b="1" dirty="0" smtClean="0">
                <a:solidFill>
                  <a:srgbClr val="FFFF00"/>
                </a:solidFill>
              </a:rPr>
              <a:t>Преимущества. Почему это стоит сделать? Каковы преимущества? Почему это можно сделать? Почему это сработает?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11306895_Abstract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28800" y="1676400"/>
            <a:ext cx="7086600" cy="4525963"/>
          </a:xfrm>
        </p:spPr>
        <p:txBody>
          <a:bodyPr/>
          <a:lstStyle/>
          <a:p>
            <a:pPr marL="342900" indent="-342900" algn="ctr">
              <a:spcBef>
                <a:spcPct val="20000"/>
              </a:spcBef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Impact" pitchFamily="34" charset="0"/>
              </a:rPr>
              <a:t>Выводы</a:t>
            </a:r>
            <a:endParaRPr lang="ru-RU" sz="4400" b="1" dirty="0" smtClean="0">
              <a:latin typeface="Impact" pitchFamily="34" charset="0"/>
            </a:endParaRPr>
          </a:p>
          <a:p>
            <a:pPr marL="342900" indent="-342900">
              <a:spcBef>
                <a:spcPct val="20000"/>
              </a:spcBef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    Технология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Шесть шляп мышления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Эдварда де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Боно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позволяет развивать у взрослых и детей: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</a:rPr>
              <a:t>Творческое мышление;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</a:rPr>
              <a:t>Критическое мышление;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</a:rPr>
              <a:t>Толерантность.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1" name="Picture 8" descr="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5028" y="304800"/>
            <a:ext cx="1614135" cy="1614134"/>
          </a:xfrm>
          <a:prstGeom prst="rect">
            <a:avLst/>
          </a:prstGeom>
          <a:noFill/>
        </p:spPr>
      </p:pic>
      <p:pic>
        <p:nvPicPr>
          <p:cNvPr id="12" name="Picture 9" descr="(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33056"/>
            <a:ext cx="1749425" cy="2096269"/>
          </a:xfrm>
          <a:prstGeom prst="rect">
            <a:avLst/>
          </a:prstGeom>
          <a:noFill/>
        </p:spPr>
      </p:pic>
      <p:pic>
        <p:nvPicPr>
          <p:cNvPr id="13" name="Picture 11" descr="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472" y="457199"/>
            <a:ext cx="1559232" cy="1938952"/>
          </a:xfrm>
          <a:prstGeom prst="rect">
            <a:avLst/>
          </a:prstGeom>
          <a:noFill/>
        </p:spPr>
      </p:pic>
      <p:pic>
        <p:nvPicPr>
          <p:cNvPr id="14" name="Picture 12" descr="whi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228600"/>
            <a:ext cx="1676400" cy="1780310"/>
          </a:xfrm>
          <a:prstGeom prst="rect">
            <a:avLst/>
          </a:prstGeom>
          <a:noFill/>
        </p:spPr>
      </p:pic>
      <p:pic>
        <p:nvPicPr>
          <p:cNvPr id="15" name="Picture 7" descr="(5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240" y="4966314"/>
            <a:ext cx="1878360" cy="1859054"/>
          </a:xfrm>
          <a:prstGeom prst="rect">
            <a:avLst/>
          </a:prstGeom>
          <a:noFill/>
        </p:spPr>
      </p:pic>
      <p:pic>
        <p:nvPicPr>
          <p:cNvPr id="16" name="Picture 10" descr="(4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304800"/>
            <a:ext cx="1703040" cy="1614134"/>
          </a:xfrm>
          <a:prstGeom prst="rect">
            <a:avLst/>
          </a:prstGeom>
          <a:noFill/>
        </p:spPr>
      </p:pic>
      <p:pic>
        <p:nvPicPr>
          <p:cNvPr id="1026" name="Picture 2" descr="D:\из С\Мои рисунки\Смайлики\453741779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9000" y="5486400"/>
            <a:ext cx="1676400" cy="1132703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39b36fce3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10" y="-3345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8829" y="2185700"/>
            <a:ext cx="85237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50800"/>
                <a:solidFill>
                  <a:schemeClr val="accent3">
                    <a:lumMod val="75000"/>
                  </a:schemeClr>
                </a:solidFill>
                <a:latin typeface="Franklin Gothic Heavy" pitchFamily="34" charset="0"/>
              </a:rPr>
              <a:t>ЕСЛИ  НАШЕ  ДЕЛО -  В  ШЛЯПЕ,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50800"/>
                <a:solidFill>
                  <a:schemeClr val="accent3">
                    <a:lumMod val="75000"/>
                  </a:schemeClr>
                </a:solidFill>
                <a:latin typeface="Franklin Gothic Heavy" pitchFamily="34" charset="0"/>
              </a:rPr>
              <a:t>ЕСЛИ  НАШЕ  ТЕЛО -  В  ШЛЯПЕ,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50800"/>
                <a:solidFill>
                  <a:schemeClr val="accent3">
                    <a:lumMod val="75000"/>
                  </a:schemeClr>
                </a:solidFill>
                <a:latin typeface="Franklin Gothic Heavy" pitchFamily="34" charset="0"/>
              </a:rPr>
              <a:t>ДАЖЕ  ЕСЛИ  МЫСЛИ - В  ШЛЯПЕ,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50800"/>
                <a:solidFill>
                  <a:schemeClr val="accent3">
                    <a:lumMod val="75000"/>
                  </a:schemeClr>
                </a:solidFill>
                <a:latin typeface="Franklin Gothic Heavy" pitchFamily="34" charset="0"/>
              </a:rPr>
              <a:t>ЗНАЧИТ  В  ШЛЯПЕ-ТО  - ВСЯ  СУТЬ</a:t>
            </a:r>
            <a:r>
              <a:rPr lang="ru-RU" sz="3600" b="1" dirty="0" smtClean="0">
                <a:ln w="50800"/>
                <a:solidFill>
                  <a:schemeClr val="accent3">
                    <a:lumMod val="75000"/>
                  </a:schemeClr>
                </a:solidFill>
                <a:latin typeface="Rubius" pitchFamily="2" charset="0"/>
              </a:rPr>
              <a:t>!</a:t>
            </a:r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128194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00100" y="1428736"/>
            <a:ext cx="721520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n w="1905"/>
                <a:solidFill>
                  <a:srgbClr val="0202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ЧЕЙ ОБРАЗ НА СЕБЯ МЫ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n w="1905"/>
                <a:solidFill>
                  <a:srgbClr val="0202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ПРИМЕРЯЕМ,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n w="1905"/>
                <a:solidFill>
                  <a:srgbClr val="0202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С  ТОЙ ГАММОЙ ЧЕРТ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n w="1905"/>
                <a:solidFill>
                  <a:srgbClr val="0202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РОДНИМСЯ МЫ ДУШОЙ…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4876" y="5072074"/>
            <a:ext cx="35381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905"/>
                <a:solidFill>
                  <a:srgbClr val="0202B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А. Захарченко </a:t>
            </a:r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22.e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09800"/>
            <a:ext cx="83058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</a:t>
            </a:r>
            <a:endParaRPr lang="ru-RU" smtClean="0"/>
          </a:p>
          <a:p>
            <a:pPr eaLnBrk="1" hangingPunct="1">
              <a:buFontTx/>
              <a:buNone/>
            </a:pPr>
            <a:r>
              <a:rPr lang="ru-RU" sz="3600" b="1" i="1" smtClean="0"/>
              <a:t>   </a:t>
            </a:r>
            <a:endParaRPr lang="ru-RU" sz="240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1000" y="304800"/>
            <a:ext cx="40386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/>
              <a:t>   </a:t>
            </a:r>
          </a:p>
          <a:p>
            <a:r>
              <a:rPr lang="ru-RU" sz="3600" b="1" i="1"/>
              <a:t> </a:t>
            </a:r>
            <a:r>
              <a:rPr lang="ru-RU" sz="3200" b="1" i="1">
                <a:solidFill>
                  <a:srgbClr val="002060"/>
                </a:solidFill>
              </a:rPr>
              <a:t>«Качество мышления – </a:t>
            </a:r>
          </a:p>
          <a:p>
            <a:r>
              <a:rPr lang="ru-RU" sz="3200" b="1" i="1">
                <a:solidFill>
                  <a:srgbClr val="002060"/>
                </a:solidFill>
              </a:rPr>
              <a:t>основной ресурс успешности»</a:t>
            </a:r>
          </a:p>
          <a:p>
            <a:endParaRPr lang="ru-RU" sz="3200" b="1" i="1">
              <a:solidFill>
                <a:schemeClr val="folHlink"/>
              </a:solidFill>
            </a:endParaRPr>
          </a:p>
          <a:p>
            <a:r>
              <a:rPr lang="ru-RU" sz="4000">
                <a:solidFill>
                  <a:schemeClr val="folHlink"/>
                </a:solidFill>
              </a:rPr>
              <a:t>                  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419600" y="304800"/>
            <a:ext cx="4267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2060"/>
                </a:solidFill>
              </a:rPr>
              <a:t>«В способности думать заключена основа человеческой деятельности»</a:t>
            </a:r>
            <a:r>
              <a:rPr lang="ru-RU" sz="3200">
                <a:solidFill>
                  <a:srgbClr val="002060"/>
                </a:solidFill>
              </a:rPr>
              <a:t> </a:t>
            </a:r>
            <a:endParaRPr lang="ru-RU" sz="3200" b="1" i="1">
              <a:solidFill>
                <a:srgbClr val="002060"/>
              </a:solidFill>
            </a:endParaRPr>
          </a:p>
          <a:p>
            <a:endParaRPr lang="ru-RU" sz="3200">
              <a:solidFill>
                <a:srgbClr val="002060"/>
              </a:solidFill>
            </a:endParaRPr>
          </a:p>
        </p:txBody>
      </p:sp>
      <p:pic>
        <p:nvPicPr>
          <p:cNvPr id="9222" name="Рисунок 5" descr="думаю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19400"/>
            <a:ext cx="2133600" cy="196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Рисунок 6" descr="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810000"/>
            <a:ext cx="1676400" cy="251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Рисунок 7" descr="1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57200"/>
            <a:ext cx="9906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8" descr="obrazovanie-za-granicey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429000"/>
            <a:ext cx="328295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4" descr="11306895_Abstract_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765175"/>
            <a:ext cx="5746750" cy="5559425"/>
            <a:chOff x="624" y="336"/>
            <a:chExt cx="3720" cy="360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72" y="457"/>
              <a:ext cx="3609" cy="3396"/>
              <a:chOff x="672" y="457"/>
              <a:chExt cx="3609" cy="3396"/>
            </a:xfrm>
          </p:grpSpPr>
          <p:sp>
            <p:nvSpPr>
              <p:cNvPr id="15364" name="AutoShape 4"/>
              <p:cNvSpPr>
                <a:spLocks noChangeArrowheads="1"/>
              </p:cNvSpPr>
              <p:nvPr/>
            </p:nvSpPr>
            <p:spPr bwMode="auto">
              <a:xfrm>
                <a:off x="672" y="457"/>
                <a:ext cx="3609" cy="3396"/>
              </a:xfrm>
              <a:custGeom>
                <a:avLst/>
                <a:gdLst>
                  <a:gd name="T0" fmla="*/ 53 w 3609"/>
                  <a:gd name="T1" fmla="*/ 1748 h 3396"/>
                  <a:gd name="T2" fmla="*/ 192 w 3609"/>
                  <a:gd name="T3" fmla="*/ 983 h 3396"/>
                  <a:gd name="T4" fmla="*/ 262 w 3609"/>
                  <a:gd name="T5" fmla="*/ 884 h 3396"/>
                  <a:gd name="T6" fmla="*/ 331 w 3609"/>
                  <a:gd name="T7" fmla="*/ 725 h 3396"/>
                  <a:gd name="T8" fmla="*/ 589 w 3609"/>
                  <a:gd name="T9" fmla="*/ 477 h 3396"/>
                  <a:gd name="T10" fmla="*/ 768 w 3609"/>
                  <a:gd name="T11" fmla="*/ 347 h 3396"/>
                  <a:gd name="T12" fmla="*/ 868 w 3609"/>
                  <a:gd name="T13" fmla="*/ 288 h 3396"/>
                  <a:gd name="T14" fmla="*/ 1036 w 3609"/>
                  <a:gd name="T15" fmla="*/ 179 h 3396"/>
                  <a:gd name="T16" fmla="*/ 1235 w 3609"/>
                  <a:gd name="T17" fmla="*/ 109 h 3396"/>
                  <a:gd name="T18" fmla="*/ 1751 w 3609"/>
                  <a:gd name="T19" fmla="*/ 0 h 3396"/>
                  <a:gd name="T20" fmla="*/ 2417 w 3609"/>
                  <a:gd name="T21" fmla="*/ 79 h 3396"/>
                  <a:gd name="T22" fmla="*/ 2874 w 3609"/>
                  <a:gd name="T23" fmla="*/ 357 h 3396"/>
                  <a:gd name="T24" fmla="*/ 2983 w 3609"/>
                  <a:gd name="T25" fmla="*/ 407 h 3396"/>
                  <a:gd name="T26" fmla="*/ 3142 w 3609"/>
                  <a:gd name="T27" fmla="*/ 576 h 3396"/>
                  <a:gd name="T28" fmla="*/ 3261 w 3609"/>
                  <a:gd name="T29" fmla="*/ 705 h 3396"/>
                  <a:gd name="T30" fmla="*/ 3460 w 3609"/>
                  <a:gd name="T31" fmla="*/ 1023 h 3396"/>
                  <a:gd name="T32" fmla="*/ 3539 w 3609"/>
                  <a:gd name="T33" fmla="*/ 1142 h 3396"/>
                  <a:gd name="T34" fmla="*/ 3609 w 3609"/>
                  <a:gd name="T35" fmla="*/ 1648 h 3396"/>
                  <a:gd name="T36" fmla="*/ 3519 w 3609"/>
                  <a:gd name="T37" fmla="*/ 2125 h 3396"/>
                  <a:gd name="T38" fmla="*/ 3370 w 3609"/>
                  <a:gd name="T39" fmla="*/ 2502 h 3396"/>
                  <a:gd name="T40" fmla="*/ 3281 w 3609"/>
                  <a:gd name="T41" fmla="*/ 2651 h 3396"/>
                  <a:gd name="T42" fmla="*/ 3082 w 3609"/>
                  <a:gd name="T43" fmla="*/ 2830 h 3396"/>
                  <a:gd name="T44" fmla="*/ 2993 w 3609"/>
                  <a:gd name="T45" fmla="*/ 2939 h 3396"/>
                  <a:gd name="T46" fmla="*/ 2774 w 3609"/>
                  <a:gd name="T47" fmla="*/ 3108 h 3396"/>
                  <a:gd name="T48" fmla="*/ 2625 w 3609"/>
                  <a:gd name="T49" fmla="*/ 3208 h 3396"/>
                  <a:gd name="T50" fmla="*/ 2049 w 3609"/>
                  <a:gd name="T51" fmla="*/ 3376 h 3396"/>
                  <a:gd name="T52" fmla="*/ 1513 w 3609"/>
                  <a:gd name="T53" fmla="*/ 3386 h 3396"/>
                  <a:gd name="T54" fmla="*/ 1205 w 3609"/>
                  <a:gd name="T55" fmla="*/ 3327 h 3396"/>
                  <a:gd name="T56" fmla="*/ 937 w 3609"/>
                  <a:gd name="T57" fmla="*/ 3158 h 3396"/>
                  <a:gd name="T58" fmla="*/ 689 w 3609"/>
                  <a:gd name="T59" fmla="*/ 2969 h 3396"/>
                  <a:gd name="T60" fmla="*/ 560 w 3609"/>
                  <a:gd name="T61" fmla="*/ 2810 h 3396"/>
                  <a:gd name="T62" fmla="*/ 431 w 3609"/>
                  <a:gd name="T63" fmla="*/ 2701 h 3396"/>
                  <a:gd name="T64" fmla="*/ 262 w 3609"/>
                  <a:gd name="T65" fmla="*/ 2512 h 3396"/>
                  <a:gd name="T66" fmla="*/ 93 w 3609"/>
                  <a:gd name="T67" fmla="*/ 2165 h 3396"/>
                  <a:gd name="T68" fmla="*/ 33 w 3609"/>
                  <a:gd name="T69" fmla="*/ 2006 h 3396"/>
                  <a:gd name="T70" fmla="*/ 0 w 3609"/>
                  <a:gd name="T71" fmla="*/ 0 h 3396"/>
                  <a:gd name="T72" fmla="*/ 3609 w 3609"/>
                  <a:gd name="T73" fmla="*/ 3396 h 3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T70" t="T71" r="T72" b="T73"/>
                <a:pathLst>
                  <a:path w="3609" h="3396">
                    <a:moveTo>
                      <a:pt x="33" y="2006"/>
                    </a:moveTo>
                    <a:cubicBezTo>
                      <a:pt x="45" y="1897"/>
                      <a:pt x="49" y="1879"/>
                      <a:pt x="53" y="1748"/>
                    </a:cubicBezTo>
                    <a:cubicBezTo>
                      <a:pt x="60" y="1532"/>
                      <a:pt x="0" y="1309"/>
                      <a:pt x="133" y="1132"/>
                    </a:cubicBezTo>
                    <a:cubicBezTo>
                      <a:pt x="143" y="1093"/>
                      <a:pt x="171" y="1017"/>
                      <a:pt x="192" y="983"/>
                    </a:cubicBezTo>
                    <a:cubicBezTo>
                      <a:pt x="201" y="969"/>
                      <a:pt x="212" y="957"/>
                      <a:pt x="222" y="943"/>
                    </a:cubicBezTo>
                    <a:cubicBezTo>
                      <a:pt x="236" y="924"/>
                      <a:pt x="262" y="884"/>
                      <a:pt x="262" y="884"/>
                    </a:cubicBezTo>
                    <a:cubicBezTo>
                      <a:pt x="278" y="821"/>
                      <a:pt x="265" y="856"/>
                      <a:pt x="311" y="784"/>
                    </a:cubicBezTo>
                    <a:cubicBezTo>
                      <a:pt x="322" y="767"/>
                      <a:pt x="320" y="743"/>
                      <a:pt x="331" y="725"/>
                    </a:cubicBezTo>
                    <a:cubicBezTo>
                      <a:pt x="352" y="691"/>
                      <a:pt x="399" y="649"/>
                      <a:pt x="431" y="625"/>
                    </a:cubicBezTo>
                    <a:cubicBezTo>
                      <a:pt x="460" y="536"/>
                      <a:pt x="499" y="505"/>
                      <a:pt x="589" y="477"/>
                    </a:cubicBezTo>
                    <a:cubicBezTo>
                      <a:pt x="618" y="439"/>
                      <a:pt x="664" y="387"/>
                      <a:pt x="709" y="367"/>
                    </a:cubicBezTo>
                    <a:cubicBezTo>
                      <a:pt x="728" y="358"/>
                      <a:pt x="748" y="354"/>
                      <a:pt x="768" y="347"/>
                    </a:cubicBezTo>
                    <a:cubicBezTo>
                      <a:pt x="778" y="344"/>
                      <a:pt x="798" y="337"/>
                      <a:pt x="798" y="337"/>
                    </a:cubicBezTo>
                    <a:cubicBezTo>
                      <a:pt x="821" y="321"/>
                      <a:pt x="856" y="314"/>
                      <a:pt x="868" y="288"/>
                    </a:cubicBezTo>
                    <a:cubicBezTo>
                      <a:pt x="872" y="280"/>
                      <a:pt x="895" y="225"/>
                      <a:pt x="907" y="218"/>
                    </a:cubicBezTo>
                    <a:cubicBezTo>
                      <a:pt x="943" y="196"/>
                      <a:pt x="997" y="194"/>
                      <a:pt x="1036" y="179"/>
                    </a:cubicBezTo>
                    <a:cubicBezTo>
                      <a:pt x="1149" y="136"/>
                      <a:pt x="1027" y="185"/>
                      <a:pt x="1126" y="129"/>
                    </a:cubicBezTo>
                    <a:cubicBezTo>
                      <a:pt x="1152" y="114"/>
                      <a:pt x="1220" y="111"/>
                      <a:pt x="1235" y="109"/>
                    </a:cubicBezTo>
                    <a:cubicBezTo>
                      <a:pt x="1295" y="79"/>
                      <a:pt x="1334" y="77"/>
                      <a:pt x="1404" y="69"/>
                    </a:cubicBezTo>
                    <a:cubicBezTo>
                      <a:pt x="1518" y="32"/>
                      <a:pt x="1635" y="30"/>
                      <a:pt x="1751" y="0"/>
                    </a:cubicBezTo>
                    <a:cubicBezTo>
                      <a:pt x="1877" y="3"/>
                      <a:pt x="2003" y="4"/>
                      <a:pt x="2129" y="10"/>
                    </a:cubicBezTo>
                    <a:cubicBezTo>
                      <a:pt x="2223" y="14"/>
                      <a:pt x="2323" y="63"/>
                      <a:pt x="2417" y="79"/>
                    </a:cubicBezTo>
                    <a:cubicBezTo>
                      <a:pt x="2509" y="148"/>
                      <a:pt x="2644" y="161"/>
                      <a:pt x="2754" y="189"/>
                    </a:cubicBezTo>
                    <a:cubicBezTo>
                      <a:pt x="2825" y="311"/>
                      <a:pt x="2762" y="211"/>
                      <a:pt x="2874" y="357"/>
                    </a:cubicBezTo>
                    <a:cubicBezTo>
                      <a:pt x="2881" y="366"/>
                      <a:pt x="2882" y="382"/>
                      <a:pt x="2893" y="387"/>
                    </a:cubicBezTo>
                    <a:cubicBezTo>
                      <a:pt x="2921" y="400"/>
                      <a:pt x="2953" y="400"/>
                      <a:pt x="2983" y="407"/>
                    </a:cubicBezTo>
                    <a:cubicBezTo>
                      <a:pt x="3039" y="449"/>
                      <a:pt x="3070" y="463"/>
                      <a:pt x="3122" y="496"/>
                    </a:cubicBezTo>
                    <a:cubicBezTo>
                      <a:pt x="3129" y="523"/>
                      <a:pt x="3126" y="554"/>
                      <a:pt x="3142" y="576"/>
                    </a:cubicBezTo>
                    <a:cubicBezTo>
                      <a:pt x="3161" y="603"/>
                      <a:pt x="3199" y="611"/>
                      <a:pt x="3221" y="635"/>
                    </a:cubicBezTo>
                    <a:cubicBezTo>
                      <a:pt x="3239" y="655"/>
                      <a:pt x="3244" y="684"/>
                      <a:pt x="3261" y="705"/>
                    </a:cubicBezTo>
                    <a:cubicBezTo>
                      <a:pt x="3284" y="734"/>
                      <a:pt x="3319" y="753"/>
                      <a:pt x="3340" y="784"/>
                    </a:cubicBezTo>
                    <a:cubicBezTo>
                      <a:pt x="3379" y="839"/>
                      <a:pt x="3405" y="979"/>
                      <a:pt x="3460" y="1023"/>
                    </a:cubicBezTo>
                    <a:cubicBezTo>
                      <a:pt x="3481" y="1039"/>
                      <a:pt x="3506" y="1049"/>
                      <a:pt x="3529" y="1062"/>
                    </a:cubicBezTo>
                    <a:cubicBezTo>
                      <a:pt x="3532" y="1089"/>
                      <a:pt x="3533" y="1116"/>
                      <a:pt x="3539" y="1142"/>
                    </a:cubicBezTo>
                    <a:cubicBezTo>
                      <a:pt x="3546" y="1172"/>
                      <a:pt x="3569" y="1231"/>
                      <a:pt x="3569" y="1231"/>
                    </a:cubicBezTo>
                    <a:cubicBezTo>
                      <a:pt x="3576" y="1371"/>
                      <a:pt x="3586" y="1510"/>
                      <a:pt x="3609" y="1648"/>
                    </a:cubicBezTo>
                    <a:cubicBezTo>
                      <a:pt x="3606" y="1734"/>
                      <a:pt x="3607" y="1821"/>
                      <a:pt x="3599" y="1907"/>
                    </a:cubicBezTo>
                    <a:cubicBezTo>
                      <a:pt x="3593" y="1974"/>
                      <a:pt x="3541" y="2065"/>
                      <a:pt x="3519" y="2125"/>
                    </a:cubicBezTo>
                    <a:cubicBezTo>
                      <a:pt x="3479" y="2234"/>
                      <a:pt x="3437" y="2338"/>
                      <a:pt x="3390" y="2443"/>
                    </a:cubicBezTo>
                    <a:cubicBezTo>
                      <a:pt x="3381" y="2462"/>
                      <a:pt x="3377" y="2482"/>
                      <a:pt x="3370" y="2502"/>
                    </a:cubicBezTo>
                    <a:cubicBezTo>
                      <a:pt x="3358" y="2536"/>
                      <a:pt x="3313" y="2589"/>
                      <a:pt x="3291" y="2622"/>
                    </a:cubicBezTo>
                    <a:cubicBezTo>
                      <a:pt x="3285" y="2631"/>
                      <a:pt x="3287" y="2643"/>
                      <a:pt x="3281" y="2651"/>
                    </a:cubicBezTo>
                    <a:cubicBezTo>
                      <a:pt x="3265" y="2671"/>
                      <a:pt x="3238" y="2681"/>
                      <a:pt x="3221" y="2701"/>
                    </a:cubicBezTo>
                    <a:cubicBezTo>
                      <a:pt x="3171" y="2761"/>
                      <a:pt x="3163" y="2810"/>
                      <a:pt x="3082" y="2830"/>
                    </a:cubicBezTo>
                    <a:cubicBezTo>
                      <a:pt x="3035" y="2900"/>
                      <a:pt x="3055" y="2870"/>
                      <a:pt x="3023" y="2920"/>
                    </a:cubicBezTo>
                    <a:cubicBezTo>
                      <a:pt x="3017" y="2930"/>
                      <a:pt x="3002" y="2932"/>
                      <a:pt x="2993" y="2939"/>
                    </a:cubicBezTo>
                    <a:cubicBezTo>
                      <a:pt x="2961" y="2965"/>
                      <a:pt x="2924" y="2992"/>
                      <a:pt x="2893" y="3019"/>
                    </a:cubicBezTo>
                    <a:cubicBezTo>
                      <a:pt x="2844" y="3063"/>
                      <a:pt x="2834" y="3088"/>
                      <a:pt x="2774" y="3108"/>
                    </a:cubicBezTo>
                    <a:cubicBezTo>
                      <a:pt x="2745" y="3128"/>
                      <a:pt x="2712" y="3135"/>
                      <a:pt x="2685" y="3158"/>
                    </a:cubicBezTo>
                    <a:cubicBezTo>
                      <a:pt x="2659" y="3180"/>
                      <a:pt x="2656" y="3194"/>
                      <a:pt x="2625" y="3208"/>
                    </a:cubicBezTo>
                    <a:cubicBezTo>
                      <a:pt x="2494" y="3266"/>
                      <a:pt x="2361" y="3295"/>
                      <a:pt x="2218" y="3307"/>
                    </a:cubicBezTo>
                    <a:cubicBezTo>
                      <a:pt x="2172" y="3323"/>
                      <a:pt x="2089" y="3370"/>
                      <a:pt x="2049" y="3376"/>
                    </a:cubicBezTo>
                    <a:cubicBezTo>
                      <a:pt x="1964" y="3388"/>
                      <a:pt x="1877" y="3386"/>
                      <a:pt x="1791" y="3396"/>
                    </a:cubicBezTo>
                    <a:cubicBezTo>
                      <a:pt x="1698" y="3393"/>
                      <a:pt x="1606" y="3392"/>
                      <a:pt x="1513" y="3386"/>
                    </a:cubicBezTo>
                    <a:cubicBezTo>
                      <a:pt x="1476" y="3384"/>
                      <a:pt x="1476" y="3373"/>
                      <a:pt x="1444" y="3366"/>
                    </a:cubicBezTo>
                    <a:cubicBezTo>
                      <a:pt x="1366" y="3349"/>
                      <a:pt x="1284" y="3337"/>
                      <a:pt x="1205" y="3327"/>
                    </a:cubicBezTo>
                    <a:cubicBezTo>
                      <a:pt x="1159" y="3304"/>
                      <a:pt x="1107" y="3289"/>
                      <a:pt x="1066" y="3257"/>
                    </a:cubicBezTo>
                    <a:cubicBezTo>
                      <a:pt x="1033" y="3231"/>
                      <a:pt x="979" y="3176"/>
                      <a:pt x="937" y="3158"/>
                    </a:cubicBezTo>
                    <a:cubicBezTo>
                      <a:pt x="874" y="3131"/>
                      <a:pt x="816" y="3096"/>
                      <a:pt x="758" y="3059"/>
                    </a:cubicBezTo>
                    <a:cubicBezTo>
                      <a:pt x="735" y="3029"/>
                      <a:pt x="718" y="2994"/>
                      <a:pt x="689" y="2969"/>
                    </a:cubicBezTo>
                    <a:cubicBezTo>
                      <a:pt x="673" y="2955"/>
                      <a:pt x="642" y="2965"/>
                      <a:pt x="629" y="2949"/>
                    </a:cubicBezTo>
                    <a:cubicBezTo>
                      <a:pt x="596" y="2909"/>
                      <a:pt x="577" y="2859"/>
                      <a:pt x="560" y="2810"/>
                    </a:cubicBezTo>
                    <a:cubicBezTo>
                      <a:pt x="553" y="2790"/>
                      <a:pt x="555" y="2766"/>
                      <a:pt x="540" y="2751"/>
                    </a:cubicBezTo>
                    <a:cubicBezTo>
                      <a:pt x="519" y="2730"/>
                      <a:pt x="465" y="2713"/>
                      <a:pt x="431" y="2701"/>
                    </a:cubicBezTo>
                    <a:cubicBezTo>
                      <a:pt x="431" y="2701"/>
                      <a:pt x="391" y="2661"/>
                      <a:pt x="371" y="2641"/>
                    </a:cubicBezTo>
                    <a:cubicBezTo>
                      <a:pt x="328" y="2599"/>
                      <a:pt x="289" y="2565"/>
                      <a:pt x="262" y="2512"/>
                    </a:cubicBezTo>
                    <a:cubicBezTo>
                      <a:pt x="242" y="2384"/>
                      <a:pt x="242" y="2280"/>
                      <a:pt x="123" y="2205"/>
                    </a:cubicBezTo>
                    <a:cubicBezTo>
                      <a:pt x="113" y="2192"/>
                      <a:pt x="98" y="2181"/>
                      <a:pt x="93" y="2165"/>
                    </a:cubicBezTo>
                    <a:cubicBezTo>
                      <a:pt x="77" y="2117"/>
                      <a:pt x="96" y="2061"/>
                      <a:pt x="73" y="2016"/>
                    </a:cubicBezTo>
                    <a:cubicBezTo>
                      <a:pt x="28" y="1926"/>
                      <a:pt x="33" y="1992"/>
                      <a:pt x="33" y="200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99CC"/>
                  </a:gs>
                </a:gsLst>
                <a:path path="rect">
                  <a:fillToRect l="100000" t="100000"/>
                </a:path>
              </a:gra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1200" y="1200"/>
                <a:ext cx="2592" cy="121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4000" b="1">
                    <a:latin typeface="Times New Roman" pitchFamily="18" charset="0"/>
                    <a:cs typeface="Lucida Sans Unicode" pitchFamily="34" charset="0"/>
                  </a:rPr>
                  <a:t>Метод шести шляп мышления</a:t>
                </a:r>
                <a:r>
                  <a:rPr lang="ru-RU" sz="2000" b="1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rPr>
                  <a:t> </a:t>
                </a:r>
              </a:p>
            </p:txBody>
          </p:sp>
        </p:grpSp>
        <p:sp>
          <p:nvSpPr>
            <p:cNvPr id="15366" name="AutoShape 6"/>
            <p:cNvSpPr>
              <a:spLocks noChangeArrowheads="1"/>
            </p:cNvSpPr>
            <p:nvPr/>
          </p:nvSpPr>
          <p:spPr bwMode="auto">
            <a:xfrm>
              <a:off x="624" y="336"/>
              <a:ext cx="3720" cy="3600"/>
            </a:xfrm>
            <a:custGeom>
              <a:avLst/>
              <a:gdLst>
                <a:gd name="T0" fmla="*/ 1860 w 21600"/>
                <a:gd name="T1" fmla="*/ 0 h 21600"/>
                <a:gd name="T2" fmla="*/ 545 w 21600"/>
                <a:gd name="T3" fmla="*/ 527 h 21600"/>
                <a:gd name="T4" fmla="*/ 0 w 21600"/>
                <a:gd name="T5" fmla="*/ 1800 h 21600"/>
                <a:gd name="T6" fmla="*/ 545 w 21600"/>
                <a:gd name="T7" fmla="*/ 3073 h 21600"/>
                <a:gd name="T8" fmla="*/ 1860 w 21600"/>
                <a:gd name="T9" fmla="*/ 3600 h 21600"/>
                <a:gd name="T10" fmla="*/ 3175 w 21600"/>
                <a:gd name="T11" fmla="*/ 3073 h 21600"/>
                <a:gd name="T12" fmla="*/ 3720 w 21600"/>
                <a:gd name="T13" fmla="*/ 1800 h 21600"/>
                <a:gd name="T14" fmla="*/ 3175 w 21600"/>
                <a:gd name="T15" fmla="*/ 527 h 21600"/>
                <a:gd name="T16" fmla="*/ 3165 w 21600"/>
                <a:gd name="T17" fmla="*/ 3162 h 21600"/>
                <a:gd name="T18" fmla="*/ 18435 w 21600"/>
                <a:gd name="T19" fmla="*/ 1843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61" y="10800"/>
                  </a:moveTo>
                  <a:cubicBezTo>
                    <a:pt x="1061" y="16179"/>
                    <a:pt x="5421" y="20539"/>
                    <a:pt x="10800" y="20539"/>
                  </a:cubicBezTo>
                  <a:cubicBezTo>
                    <a:pt x="16179" y="20539"/>
                    <a:pt x="20539" y="16179"/>
                    <a:pt x="20539" y="10800"/>
                  </a:cubicBezTo>
                  <a:cubicBezTo>
                    <a:pt x="20539" y="5421"/>
                    <a:pt x="16179" y="1061"/>
                    <a:pt x="10800" y="1061"/>
                  </a:cubicBezTo>
                  <a:cubicBezTo>
                    <a:pt x="5421" y="1061"/>
                    <a:pt x="1061" y="5421"/>
                    <a:pt x="1061" y="1080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3399"/>
                </a:gs>
                <a:gs pos="100000">
                  <a:srgbClr val="3366FF"/>
                </a:gs>
              </a:gsLst>
              <a:lin ang="5400000" scaled="1"/>
            </a:gra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5367" name="Picture 7" descr="(5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28600"/>
            <a:ext cx="1385844" cy="1371600"/>
          </a:xfrm>
          <a:prstGeom prst="rect">
            <a:avLst/>
          </a:prstGeom>
          <a:noFill/>
        </p:spPr>
      </p:pic>
      <p:pic>
        <p:nvPicPr>
          <p:cNvPr id="15368" name="Picture 8" descr="(2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957763"/>
            <a:ext cx="1371600" cy="1371599"/>
          </a:xfrm>
          <a:prstGeom prst="rect">
            <a:avLst/>
          </a:prstGeom>
          <a:noFill/>
        </p:spPr>
      </p:pic>
      <p:pic>
        <p:nvPicPr>
          <p:cNvPr id="15369" name="Picture 9" descr="(3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0079" y="5105400"/>
            <a:ext cx="1591721" cy="1420813"/>
          </a:xfrm>
          <a:prstGeom prst="rect">
            <a:avLst/>
          </a:prstGeom>
          <a:noFill/>
        </p:spPr>
      </p:pic>
      <p:pic>
        <p:nvPicPr>
          <p:cNvPr id="15370" name="Picture 10" descr="(4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3124199"/>
            <a:ext cx="1447800" cy="1372219"/>
          </a:xfrm>
          <a:prstGeom prst="rect">
            <a:avLst/>
          </a:prstGeom>
          <a:noFill/>
        </p:spPr>
      </p:pic>
      <p:pic>
        <p:nvPicPr>
          <p:cNvPr id="15371" name="Picture 11" descr="(1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743200"/>
            <a:ext cx="1219200" cy="1516112"/>
          </a:xfrm>
          <a:prstGeom prst="rect">
            <a:avLst/>
          </a:prstGeom>
          <a:noFill/>
        </p:spPr>
      </p:pic>
      <p:pic>
        <p:nvPicPr>
          <p:cNvPr id="15372" name="Picture 12" descr="whit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750" y="620188"/>
            <a:ext cx="1365250" cy="1449873"/>
          </a:xfrm>
          <a:prstGeom prst="rect">
            <a:avLst/>
          </a:prstGeom>
          <a:noFill/>
        </p:spPr>
      </p:pic>
      <p:pic>
        <p:nvPicPr>
          <p:cNvPr id="15373" name="Picture 13" descr="Edward_Bon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16688" y="188913"/>
            <a:ext cx="2446337" cy="2663825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11306895_Abstract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03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387424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Verdana" pitchFamily="34" charset="0"/>
              </a:rPr>
              <a:t>Что такое «Шесть шляп мышления»?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549080" y="1572987"/>
            <a:ext cx="55949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Verdana" pitchFamily="34" charset="0"/>
              </a:rPr>
              <a:t>Это - 6 различных режимов, рамками которых человек может очертить процесс своего мышления в тот или иной момент, исходя из обстоятельств любой конкретной ситуации в быту или бизнесе, чтобы направить её развитие в лучшую сторону. </a:t>
            </a:r>
            <a:br>
              <a:rPr lang="ru-RU" sz="2800" b="1" dirty="0">
                <a:solidFill>
                  <a:srgbClr val="002060"/>
                </a:solidFill>
                <a:latin typeface="Verdana" pitchFamily="34" charset="0"/>
              </a:rPr>
            </a:br>
            <a:endParaRPr lang="ru-RU" sz="28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10246" name="Picture 6" descr="эдвар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20" y="548680"/>
            <a:ext cx="2682280" cy="3581374"/>
          </a:xfrm>
          <a:prstGeom prst="rect">
            <a:avLst/>
          </a:prstGeom>
          <a:noFill/>
          <a:ln w="9525" algn="in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3316" name="Picture 6" descr="popurry_10323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4972" y="3505200"/>
            <a:ext cx="206963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11306895_Abstract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Почему «Шесть шляп»?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1914524" y="1295400"/>
            <a:ext cx="6473899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Каждой из шести шляп соответствует свой собственный, индивидуальный цвет, делающий её легко различимой среди всех остальных,  поэтому, меняя шляпу, мы «дирижируем оркестром своих мыслей», придаём им нужное направление.</a:t>
            </a:r>
          </a:p>
        </p:txBody>
      </p:sp>
      <p:pic>
        <p:nvPicPr>
          <p:cNvPr id="11" name="Picture 8" descr="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5333999"/>
            <a:ext cx="1491208" cy="1491207"/>
          </a:xfrm>
          <a:prstGeom prst="rect">
            <a:avLst/>
          </a:prstGeom>
          <a:noFill/>
        </p:spPr>
      </p:pic>
      <p:pic>
        <p:nvPicPr>
          <p:cNvPr id="12" name="Picture 9" descr="(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324" y="4966314"/>
            <a:ext cx="1947452" cy="1640197"/>
          </a:xfrm>
          <a:prstGeom prst="rect">
            <a:avLst/>
          </a:prstGeom>
          <a:noFill/>
        </p:spPr>
      </p:pic>
      <p:pic>
        <p:nvPicPr>
          <p:cNvPr id="13" name="Picture 11" descr="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359" y="1295400"/>
            <a:ext cx="1379166" cy="1715034"/>
          </a:xfrm>
          <a:prstGeom prst="rect">
            <a:avLst/>
          </a:prstGeom>
          <a:noFill/>
        </p:spPr>
      </p:pic>
      <p:pic>
        <p:nvPicPr>
          <p:cNvPr id="14" name="Picture 12" descr="whi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528" y="3045618"/>
            <a:ext cx="1585283" cy="1683545"/>
          </a:xfrm>
          <a:prstGeom prst="rect">
            <a:avLst/>
          </a:prstGeom>
          <a:noFill/>
        </p:spPr>
      </p:pic>
      <p:pic>
        <p:nvPicPr>
          <p:cNvPr id="15" name="Picture 7" descr="(5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6256" y="4966313"/>
            <a:ext cx="1734344" cy="1716519"/>
          </a:xfrm>
          <a:prstGeom prst="rect">
            <a:avLst/>
          </a:prstGeom>
          <a:noFill/>
        </p:spPr>
      </p:pic>
      <p:pic>
        <p:nvPicPr>
          <p:cNvPr id="16" name="Picture 10" descr="(4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7272" y="685800"/>
            <a:ext cx="1639224" cy="1553650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33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Рабочий стол\неделя чтения 2011-2012\6b525d1e4fac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81800" y="312841"/>
            <a:ext cx="2110680" cy="1647526"/>
          </a:xfrm>
          <a:prstGeom prst="rect">
            <a:avLst/>
          </a:prstGeom>
          <a:noFill/>
          <a:effectLst>
            <a:glow rad="228600">
              <a:schemeClr val="tx2">
                <a:alpha val="40000"/>
              </a:schemeClr>
            </a:glow>
          </a:effectLst>
        </p:spPr>
      </p:pic>
      <p:pic>
        <p:nvPicPr>
          <p:cNvPr id="5" name="Picture 4" descr="C:\Documents and Settings\user\Рабочий стол\неделя чтения 2011-2012\6b525d1e4fac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3476" y="214290"/>
            <a:ext cx="2209860" cy="1724943"/>
          </a:xfrm>
          <a:prstGeom prst="rect">
            <a:avLst/>
          </a:prstGeom>
          <a:noFill/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6" name="Picture 4" descr="C:\Documents and Settings\user\Рабочий стол\неделя чтения 2011-2012\6b525d1e4fac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929058" y="214289"/>
            <a:ext cx="2155110" cy="1682207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8" name="Picture 4" descr="C:\Documents and Settings\user\Рабочий стол\неделя чтения 2011-2012\6b525d1e4fac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6715139" y="4500570"/>
            <a:ext cx="2259633" cy="1763794"/>
          </a:xfrm>
          <a:prstGeom prst="rect">
            <a:avLst/>
          </a:prstGeom>
          <a:noFill/>
        </p:spPr>
      </p:pic>
      <p:pic>
        <p:nvPicPr>
          <p:cNvPr id="9" name="Picture 4" descr="C:\Documents and Settings\user\Рабочий стол\неделя чтения 2011-2012\6b525d1e4fac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8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75856" y="4615992"/>
            <a:ext cx="2368284" cy="1848603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0" name="Picture 4" descr="C:\Documents and Settings\user\Рабочий стол\неделя чтения 2011-2012\6b525d1e4fac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EEE41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4142" y="3714752"/>
            <a:ext cx="2309194" cy="1802480"/>
          </a:xfrm>
          <a:prstGeom prst="rect">
            <a:avLst/>
          </a:prstGeom>
          <a:noFill/>
          <a:effectLst>
            <a:glow rad="101600">
              <a:schemeClr val="tx1"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828800" y="1828800"/>
            <a:ext cx="617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В методе шести шляп  мышление делится на шесть различных режимов, каждый из которых представлен шляпой своего цвета. </a:t>
            </a:r>
            <a:endParaRPr lang="ru-RU" sz="3200" dirty="0"/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039b36fce3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714356"/>
            <a:ext cx="7167347" cy="92333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КРАСНАЯ ШЛЯПА</a:t>
            </a:r>
            <a:endParaRPr lang="ru-RU" sz="54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2869" y="2563570"/>
            <a:ext cx="3950120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400" b="1" dirty="0" smtClean="0">
                <a:ln w="50800"/>
                <a:latin typeface="Mistral" pitchFamily="66" charset="0"/>
              </a:rPr>
              <a:t>ЭМОЦИОНАЛЬНАЯ</a:t>
            </a:r>
            <a:endParaRPr lang="ru-RU" sz="4400" b="1" dirty="0">
              <a:ln w="50800"/>
              <a:latin typeface="Mistral" pitchFamily="66" charset="0"/>
            </a:endParaRPr>
          </a:p>
        </p:txBody>
      </p:sp>
      <p:pic>
        <p:nvPicPr>
          <p:cNvPr id="9" name="Picture 11" descr="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5" y="3789040"/>
            <a:ext cx="2815413" cy="2514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3000" y="1828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251460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i="1" dirty="0" smtClean="0">
                <a:latin typeface="Franklin Gothic Demi" pitchFamily="34" charset="0"/>
              </a:rPr>
              <a:t>Эмоции. Интуиция, чувства и предчувствия. Не требуется давать обоснование чувствам. Какие у меня по этому поводу возникают чувства? </a:t>
            </a:r>
            <a:endParaRPr lang="ru-RU" sz="3200" i="1" dirty="0">
              <a:latin typeface="Franklin Gothic Demi" pitchFamily="34" charset="0"/>
            </a:endParaRPr>
          </a:p>
        </p:txBody>
      </p:sp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039b36fce3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714356"/>
            <a:ext cx="7167347" cy="92333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БЕЛАЯ ШЛЯПА</a:t>
            </a:r>
            <a:endParaRPr lang="ru-RU" sz="54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5293" y="2456795"/>
            <a:ext cx="72866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МЫСЛИМ ФАКТАМИ, </a:t>
            </a:r>
          </a:p>
          <a:p>
            <a:pPr algn="r">
              <a:buNone/>
            </a:pP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ЦИФРАМИ</a:t>
            </a:r>
          </a:p>
          <a:p>
            <a:pPr algn="r">
              <a:buNone/>
            </a:pP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БЕЗ ЭМОЦИЙ, </a:t>
            </a:r>
          </a:p>
          <a:p>
            <a:pPr algn="r">
              <a:buNone/>
            </a:pP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БЕЗ СУБЪЕКТИВНЫХ </a:t>
            </a:r>
          </a:p>
          <a:p>
            <a:pPr algn="r">
              <a:buNone/>
            </a:pP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ОЦЕНОК. </a:t>
            </a:r>
          </a:p>
          <a:p>
            <a:pPr algn="r">
              <a:buNone/>
            </a:pP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ТОЛЬКО </a:t>
            </a:r>
          </a:p>
          <a:p>
            <a:pPr algn="r">
              <a:buNone/>
            </a:pP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ФАКТЫ!!!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797152"/>
            <a:ext cx="510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Franklin Gothic Demi" pitchFamily="34" charset="0"/>
              </a:rPr>
              <a:t>Информация. Вопросы. </a:t>
            </a:r>
          </a:p>
          <a:p>
            <a:r>
              <a:rPr lang="ru-RU" sz="2800" b="1" i="1" dirty="0" smtClean="0">
                <a:latin typeface="Franklin Gothic Demi" pitchFamily="34" charset="0"/>
              </a:rPr>
              <a:t>Какой мы обладаем информацией? Какая нам нужна информация</a:t>
            </a:r>
            <a:r>
              <a:rPr lang="ru-RU" sz="2800" dirty="0" smtClean="0"/>
              <a:t>? </a:t>
            </a:r>
            <a:endParaRPr lang="ru-RU" sz="2800" dirty="0"/>
          </a:p>
        </p:txBody>
      </p:sp>
      <p:pic>
        <p:nvPicPr>
          <p:cNvPr id="10" name="Picture 12" descr="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238" y="2276872"/>
            <a:ext cx="3454674" cy="2520280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563</Words>
  <Application>Microsoft Office PowerPoint</Application>
  <PresentationFormat>Экран (4:3)</PresentationFormat>
  <Paragraphs>72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 Технология креативного мышления «Шесть шляп»</vt:lpstr>
      <vt:lpstr>Презентация PowerPoint</vt:lpstr>
      <vt:lpstr>Презентация PowerPoint</vt:lpstr>
      <vt:lpstr>Презентация PowerPoint</vt:lpstr>
      <vt:lpstr>Что такое «Шесть шляп мышления»?</vt:lpstr>
      <vt:lpstr>Почему «Шесть шляп»?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Технология креативного мышления «Шесть шляп»</dc:title>
  <dc:creator>Учительская</dc:creator>
  <cp:lastModifiedBy>User</cp:lastModifiedBy>
  <cp:revision>7</cp:revision>
  <cp:lastPrinted>2013-01-14T08:54:02Z</cp:lastPrinted>
  <dcterms:modified xsi:type="dcterms:W3CDTF">2015-11-18T10:23:33Z</dcterms:modified>
</cp:coreProperties>
</file>