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C130-853F-4409-9F57-4340B5B93FFC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81D7-3DFA-4558-90FF-CB7F4A26F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C130-853F-4409-9F57-4340B5B93FFC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81D7-3DFA-4558-90FF-CB7F4A26F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C130-853F-4409-9F57-4340B5B93FFC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81D7-3DFA-4558-90FF-CB7F4A26F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C130-853F-4409-9F57-4340B5B93FFC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81D7-3DFA-4558-90FF-CB7F4A26F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C130-853F-4409-9F57-4340B5B93FFC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81D7-3DFA-4558-90FF-CB7F4A26F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C130-853F-4409-9F57-4340B5B93FFC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81D7-3DFA-4558-90FF-CB7F4A26F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C130-853F-4409-9F57-4340B5B93FFC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81D7-3DFA-4558-90FF-CB7F4A26F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C130-853F-4409-9F57-4340B5B93FFC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81D7-3DFA-4558-90FF-CB7F4A26F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C130-853F-4409-9F57-4340B5B93FFC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81D7-3DFA-4558-90FF-CB7F4A26F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C130-853F-4409-9F57-4340B5B93FFC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81D7-3DFA-4558-90FF-CB7F4A26F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C130-853F-4409-9F57-4340B5B93FFC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B81D7-3DFA-4558-90FF-CB7F4A26F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9C130-853F-4409-9F57-4340B5B93FFC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B81D7-3DFA-4558-90FF-CB7F4A26FA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8924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Розвиток критичного мислення  молодших школярів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429000"/>
            <a:ext cx="6462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Критичне мислення 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– </a:t>
            </a:r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модель для навчання </a:t>
            </a:r>
            <a:b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й виховання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громадян </a:t>
            </a:r>
            <a:b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суспільства майбутнього</a:t>
            </a:r>
          </a:p>
          <a:p>
            <a:pPr algn="r"/>
            <a:endParaRPr lang="uk-UA" sz="2800" b="1" i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  <a:p>
            <a:pPr algn="r"/>
            <a:r>
              <a:rPr lang="uk-UA" sz="2800" b="1" i="1" dirty="0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Н. </a:t>
            </a:r>
            <a:r>
              <a:rPr lang="uk-UA" sz="2800" b="1" i="1" dirty="0" err="1" smtClean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Вукіна</a:t>
            </a:r>
            <a:endParaRPr lang="uk-UA" sz="2800" b="1" i="1" dirty="0" smtClean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56992"/>
            <a:ext cx="1614366" cy="2908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для презентаций\School\sch0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368550"/>
            <a:ext cx="2133600" cy="212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19876" y="2132856"/>
            <a:ext cx="4916419" cy="42914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вчителя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школи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79512" y="476672"/>
            <a:ext cx="2159303" cy="1358701"/>
          </a:xfrm>
          <a:prstGeom prst="cloudCallout">
            <a:avLst>
              <a:gd name="adj1" fmla="val 49288"/>
              <a:gd name="adj2" fmla="val 9176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i="1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Candara" pitchFamily="34" charset="0"/>
              </a:rPr>
              <a:t> </a:t>
            </a:r>
            <a:endParaRPr lang="ru-RU" sz="2000" b="1" i="1" dirty="0">
              <a:ln w="18415" cmpd="sng">
                <a:noFill/>
                <a:prstDash val="solid"/>
              </a:ln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683568" y="2708920"/>
            <a:ext cx="2286000" cy="1584176"/>
          </a:xfrm>
          <a:prstGeom prst="cloudCallout">
            <a:avLst>
              <a:gd name="adj1" fmla="val 67859"/>
              <a:gd name="adj2" fmla="val 71511"/>
            </a:avLst>
          </a:prstGeom>
          <a:solidFill>
            <a:srgbClr val="FFFF99"/>
          </a:solidFill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i="1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Candara" pitchFamily="34" charset="0"/>
              </a:rPr>
              <a:t> </a:t>
            </a:r>
            <a:endParaRPr lang="ru-RU" sz="2000" b="1" i="1" dirty="0">
              <a:ln w="18415" cmpd="sng">
                <a:noFill/>
                <a:prstDash val="solid"/>
              </a:ln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 rot="20004606">
            <a:off x="896831" y="4682067"/>
            <a:ext cx="2286000" cy="1610148"/>
          </a:xfrm>
          <a:prstGeom prst="cloudCallout">
            <a:avLst>
              <a:gd name="adj1" fmla="val 72621"/>
              <a:gd name="adj2" fmla="val -3058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i="1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Candara" pitchFamily="34" charset="0"/>
              </a:rPr>
              <a:t> </a:t>
            </a:r>
            <a:endParaRPr lang="ru-RU" sz="2000" b="1" i="1" dirty="0">
              <a:ln w="18415" cmpd="sng">
                <a:noFill/>
                <a:prstDash val="solid"/>
              </a:ln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6444208" y="2420888"/>
            <a:ext cx="2376264" cy="1358701"/>
          </a:xfrm>
          <a:prstGeom prst="cloudCallout">
            <a:avLst>
              <a:gd name="adj1" fmla="val -72208"/>
              <a:gd name="adj2" fmla="val 6132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i="1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Candara" pitchFamily="34" charset="0"/>
              </a:rPr>
              <a:t> </a:t>
            </a:r>
            <a:endParaRPr lang="ru-RU" sz="2000" b="1" i="1" dirty="0">
              <a:ln w="18415" cmpd="sng">
                <a:noFill/>
                <a:prstDash val="solid"/>
              </a:ln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6228184" y="548680"/>
            <a:ext cx="2286000" cy="1343457"/>
          </a:xfrm>
          <a:prstGeom prst="cloudCallout">
            <a:avLst>
              <a:gd name="adj1" fmla="val -74045"/>
              <a:gd name="adj2" fmla="val 95819"/>
            </a:avLst>
          </a:prstGeom>
          <a:solidFill>
            <a:srgbClr val="FFFF99"/>
          </a:solidFill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i="1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Candara" pitchFamily="34" charset="0"/>
              </a:rPr>
              <a:t> </a:t>
            </a:r>
            <a:endParaRPr lang="ru-RU" sz="2000" b="1" i="1" dirty="0">
              <a:ln w="18415" cmpd="sng">
                <a:noFill/>
                <a:prstDash val="solid"/>
              </a:ln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 rot="3157783">
            <a:off x="6167994" y="4863847"/>
            <a:ext cx="2286000" cy="1703933"/>
          </a:xfrm>
          <a:prstGeom prst="cloudCallout">
            <a:avLst>
              <a:gd name="adj1" fmla="val -79814"/>
              <a:gd name="adj2" fmla="val 1378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i="1" dirty="0" smtClean="0">
                <a:ln w="18415" cmpd="sng">
                  <a:noFill/>
                  <a:prstDash val="solid"/>
                </a:ln>
                <a:solidFill>
                  <a:srgbClr val="0070C0"/>
                </a:solidFill>
                <a:latin typeface="Candara" pitchFamily="34" charset="0"/>
              </a:rPr>
              <a:t> </a:t>
            </a:r>
            <a:endParaRPr lang="ru-RU" sz="2000" b="1" i="1" dirty="0">
              <a:ln w="18415" cmpd="sng">
                <a:noFill/>
                <a:prstDash val="solid"/>
              </a:ln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69269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Підготувати дитину до життя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71600" y="2852936"/>
            <a:ext cx="1929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Вчити вирішувати </a:t>
            </a:r>
          </a:p>
          <a:p>
            <a:r>
              <a:rPr lang="uk-UA" dirty="0"/>
              <a:t>п</a:t>
            </a:r>
            <a:r>
              <a:rPr lang="uk-UA" dirty="0" smtClean="0"/>
              <a:t>роблеми, використовуючи власний досвід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87624" y="5157192"/>
            <a:ext cx="1800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Вміти співпрацювати в групах, парах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372200" y="980728"/>
            <a:ext cx="2373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Критично мислити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660232" y="270892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Формувати </a:t>
            </a:r>
          </a:p>
          <a:p>
            <a:r>
              <a:rPr lang="uk-UA" dirty="0" smtClean="0"/>
              <a:t>компетентності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588224" y="5445224"/>
            <a:ext cx="1514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Організувати </a:t>
            </a:r>
          </a:p>
          <a:p>
            <a:r>
              <a:rPr lang="uk-UA" dirty="0" smtClean="0"/>
              <a:t>свою роботу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971600" y="260648"/>
            <a:ext cx="7056784" cy="3168352"/>
          </a:xfrm>
          <a:prstGeom prst="verticalScrol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Глибоке</a:t>
            </a:r>
            <a:r>
              <a:rPr lang="ru-RU" b="1" dirty="0"/>
              <a:t> </a:t>
            </a:r>
            <a:r>
              <a:rPr lang="ru-RU" b="1" dirty="0" err="1"/>
              <a:t>вивчення</a:t>
            </a:r>
            <a:r>
              <a:rPr lang="ru-RU" b="1" dirty="0"/>
              <a:t> </a:t>
            </a:r>
            <a:r>
              <a:rPr lang="ru-RU" b="1" dirty="0" err="1"/>
              <a:t>теоретичних</a:t>
            </a:r>
            <a:r>
              <a:rPr lang="ru-RU" b="1" dirty="0"/>
              <a:t> засад </a:t>
            </a:r>
            <a:r>
              <a:rPr lang="ru-RU" b="1" dirty="0" err="1"/>
              <a:t>сучасної</a:t>
            </a:r>
            <a:r>
              <a:rPr lang="ru-RU" b="1" dirty="0"/>
              <a:t> </a:t>
            </a:r>
            <a:r>
              <a:rPr lang="ru-RU" b="1" dirty="0" err="1"/>
              <a:t>педагогіки</a:t>
            </a:r>
            <a:r>
              <a:rPr lang="ru-RU" b="1" dirty="0"/>
              <a:t>, </a:t>
            </a:r>
            <a:r>
              <a:rPr lang="ru-RU" b="1" dirty="0" err="1"/>
              <a:t>бажання</a:t>
            </a:r>
            <a:r>
              <a:rPr lang="ru-RU" b="1" dirty="0"/>
              <a:t> </a:t>
            </a:r>
            <a:r>
              <a:rPr lang="ru-RU" b="1" dirty="0" err="1"/>
              <a:t>досягти</a:t>
            </a:r>
            <a:r>
              <a:rPr lang="ru-RU" b="1" dirty="0"/>
              <a:t> як </a:t>
            </a:r>
            <a:r>
              <a:rPr lang="ru-RU" b="1" dirty="0" err="1"/>
              <a:t>власного</a:t>
            </a:r>
            <a:r>
              <a:rPr lang="ru-RU" b="1" dirty="0"/>
              <a:t> </a:t>
            </a:r>
            <a:r>
              <a:rPr lang="ru-RU" b="1" dirty="0" err="1"/>
              <a:t>професійного</a:t>
            </a:r>
            <a:r>
              <a:rPr lang="ru-RU" b="1" dirty="0"/>
              <a:t> </a:t>
            </a:r>
            <a:r>
              <a:rPr lang="ru-RU" b="1" dirty="0" err="1"/>
              <a:t>успіху</a:t>
            </a:r>
            <a:r>
              <a:rPr lang="ru-RU" b="1" dirty="0"/>
              <a:t>, так </a:t>
            </a:r>
            <a:r>
              <a:rPr lang="ru-RU" b="1" dirty="0" err="1"/>
              <a:t>і</a:t>
            </a:r>
            <a:r>
              <a:rPr lang="ru-RU" b="1" dirty="0"/>
              <a:t> бути </a:t>
            </a:r>
            <a:r>
              <a:rPr lang="ru-RU" b="1" dirty="0" err="1"/>
              <a:t>співтворцем</a:t>
            </a:r>
            <a:r>
              <a:rPr lang="ru-RU" b="1" dirty="0"/>
              <a:t> </a:t>
            </a:r>
            <a:r>
              <a:rPr lang="ru-RU" b="1" dirty="0" err="1"/>
              <a:t>успіху</a:t>
            </a:r>
            <a:r>
              <a:rPr lang="ru-RU" b="1" dirty="0"/>
              <a:t> </a:t>
            </a:r>
            <a:r>
              <a:rPr lang="ru-RU" b="1" dirty="0" err="1"/>
              <a:t>своїх</a:t>
            </a:r>
            <a:r>
              <a:rPr lang="ru-RU" b="1" dirty="0"/>
              <a:t> </a:t>
            </a:r>
            <a:r>
              <a:rPr lang="ru-RU" b="1" dirty="0" err="1"/>
              <a:t>вихованців</a:t>
            </a:r>
            <a:r>
              <a:rPr lang="ru-RU" b="1" dirty="0"/>
              <a:t>, </a:t>
            </a:r>
            <a:r>
              <a:rPr lang="ru-RU" b="1" dirty="0" err="1"/>
              <a:t>спонукає</a:t>
            </a:r>
            <a:r>
              <a:rPr lang="ru-RU" b="1" dirty="0"/>
              <a:t> мене </a:t>
            </a:r>
            <a:r>
              <a:rPr lang="ru-RU" b="1" dirty="0" err="1"/>
              <a:t>перебувати</a:t>
            </a:r>
            <a:r>
              <a:rPr lang="ru-RU" b="1" dirty="0"/>
              <a:t> в </a:t>
            </a:r>
            <a:r>
              <a:rPr lang="ru-RU" b="1" dirty="0" err="1"/>
              <a:t>постійному</a:t>
            </a:r>
            <a:r>
              <a:rPr lang="ru-RU" b="1" dirty="0"/>
              <a:t> </a:t>
            </a:r>
            <a:r>
              <a:rPr lang="ru-RU" b="1" dirty="0" err="1"/>
              <a:t>педагогічному</a:t>
            </a:r>
            <a:r>
              <a:rPr lang="ru-RU" b="1" dirty="0"/>
              <a:t> </a:t>
            </a:r>
            <a:r>
              <a:rPr lang="ru-RU" b="1" dirty="0" err="1"/>
              <a:t>пошуку</a:t>
            </a:r>
            <a:r>
              <a:rPr lang="ru-RU" b="1" dirty="0"/>
              <a:t>, </a:t>
            </a:r>
            <a:r>
              <a:rPr lang="ru-RU" b="1" dirty="0" err="1"/>
              <a:t>знайомитись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сучасними</a:t>
            </a:r>
            <a:r>
              <a:rPr lang="ru-RU" b="1" dirty="0"/>
              <a:t> </a:t>
            </a:r>
            <a:r>
              <a:rPr lang="ru-RU" b="1" dirty="0" err="1"/>
              <a:t>технологіями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, </a:t>
            </a:r>
            <a:r>
              <a:rPr lang="ru-RU" b="1" dirty="0" err="1"/>
              <a:t>передовим</a:t>
            </a:r>
            <a:r>
              <a:rPr lang="ru-RU" b="1" dirty="0"/>
              <a:t> </a:t>
            </a:r>
            <a:r>
              <a:rPr lang="ru-RU" b="1" dirty="0" err="1"/>
              <a:t>педагогічним</a:t>
            </a:r>
            <a:r>
              <a:rPr lang="ru-RU" b="1" dirty="0"/>
              <a:t> </a:t>
            </a:r>
            <a:r>
              <a:rPr lang="ru-RU" b="1" dirty="0" err="1"/>
              <a:t>досвідом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b="1" dirty="0"/>
              <a:t>І тому, коли </a:t>
            </a:r>
            <a:r>
              <a:rPr lang="ru-RU" b="1" dirty="0" err="1"/>
              <a:t>виникла</a:t>
            </a:r>
            <a:r>
              <a:rPr lang="ru-RU" b="1" dirty="0"/>
              <a:t> </a:t>
            </a:r>
            <a:r>
              <a:rPr lang="ru-RU" b="1" dirty="0" err="1"/>
              <a:t>можливість</a:t>
            </a:r>
            <a:r>
              <a:rPr lang="ru-RU" b="1" dirty="0"/>
              <a:t> </a:t>
            </a:r>
            <a:r>
              <a:rPr lang="ru-RU" b="1" dirty="0" err="1"/>
              <a:t>вивчення</a:t>
            </a:r>
            <a:r>
              <a:rPr lang="ru-RU" b="1" dirty="0"/>
              <a:t> </a:t>
            </a:r>
            <a:r>
              <a:rPr lang="ru-RU" b="1" dirty="0" err="1"/>
              <a:t>суті</a:t>
            </a:r>
            <a:r>
              <a:rPr lang="ru-RU" b="1" dirty="0"/>
              <a:t> </a:t>
            </a:r>
            <a:r>
              <a:rPr lang="ru-RU" b="1" dirty="0" err="1"/>
              <a:t>інноваційних</a:t>
            </a:r>
            <a:r>
              <a:rPr lang="ru-RU" b="1" dirty="0"/>
              <a:t> </a:t>
            </a:r>
            <a:r>
              <a:rPr lang="ru-RU" b="1" dirty="0" err="1"/>
              <a:t>технологій</a:t>
            </a:r>
            <a:r>
              <a:rPr lang="ru-RU" b="1" dirty="0"/>
              <a:t>, </a:t>
            </a:r>
            <a:r>
              <a:rPr lang="ru-RU" b="1" dirty="0" err="1"/>
              <a:t>зокрема</a:t>
            </a:r>
            <a:r>
              <a:rPr lang="ru-RU" b="1" dirty="0"/>
              <a:t> критичного </a:t>
            </a:r>
            <a:r>
              <a:rPr lang="ru-RU" b="1" dirty="0" err="1"/>
              <a:t>мислення</a:t>
            </a:r>
            <a:r>
              <a:rPr lang="ru-RU" b="1" dirty="0"/>
              <a:t>, я </a:t>
            </a:r>
            <a:r>
              <a:rPr lang="ru-RU" b="1" dirty="0" err="1"/>
              <a:t>з</a:t>
            </a:r>
            <a:r>
              <a:rPr lang="ru-RU" b="1" dirty="0"/>
              <a:t> великим </a:t>
            </a:r>
            <a:r>
              <a:rPr lang="ru-RU" b="1" dirty="0" err="1"/>
              <a:t>задоволенням</a:t>
            </a:r>
            <a:r>
              <a:rPr lang="ru-RU" b="1" dirty="0"/>
              <a:t> взялась за </a:t>
            </a:r>
            <a:r>
              <a:rPr lang="ru-RU" b="1" dirty="0" err="1"/>
              <a:t>цю</a:t>
            </a:r>
            <a:r>
              <a:rPr lang="ru-RU" b="1" dirty="0"/>
              <a:t> роботу. </a:t>
            </a:r>
            <a:r>
              <a:rPr lang="ru-RU" b="1" dirty="0" err="1"/>
              <a:t>Деякі</a:t>
            </a:r>
            <a:r>
              <a:rPr lang="ru-RU" b="1" dirty="0"/>
              <a:t> педагоги-практики </a:t>
            </a:r>
            <a:r>
              <a:rPr lang="ru-RU" b="1" dirty="0" err="1"/>
              <a:t>пропонують</a:t>
            </a:r>
            <a:r>
              <a:rPr lang="ru-RU" b="1" dirty="0"/>
              <a:t> </a:t>
            </a:r>
            <a:r>
              <a:rPr lang="ru-RU" b="1" dirty="0" err="1"/>
              <a:t>таку</a:t>
            </a:r>
            <a:r>
              <a:rPr lang="ru-RU" b="1" dirty="0"/>
              <a:t> формулу </a:t>
            </a:r>
            <a:r>
              <a:rPr lang="ru-RU" b="1" dirty="0" err="1"/>
              <a:t>компетентності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2699792" y="3645024"/>
            <a:ext cx="3744416" cy="1152128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компетентність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4293095"/>
            <a:ext cx="1512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611560" y="4941168"/>
            <a:ext cx="2376264" cy="1584176"/>
          </a:xfrm>
          <a:prstGeom prst="notch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Мобільність знань</a:t>
            </a:r>
            <a:endParaRPr lang="ru-RU" dirty="0"/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3563888" y="4941168"/>
            <a:ext cx="2376264" cy="1584176"/>
          </a:xfrm>
          <a:prstGeom prst="notch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Гнучкість  методу</a:t>
            </a:r>
            <a:endParaRPr lang="ru-RU" dirty="0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6588224" y="4941168"/>
            <a:ext cx="2376264" cy="1584176"/>
          </a:xfrm>
          <a:prstGeom prst="notch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Критичне мислення</a:t>
            </a:r>
            <a:endParaRPr lang="ru-RU" dirty="0"/>
          </a:p>
        </p:txBody>
      </p:sp>
      <p:sp>
        <p:nvSpPr>
          <p:cNvPr id="8" name="Крест 7"/>
          <p:cNvSpPr/>
          <p:nvPr/>
        </p:nvSpPr>
        <p:spPr>
          <a:xfrm>
            <a:off x="3059832" y="5517232"/>
            <a:ext cx="648072" cy="504056"/>
          </a:xfrm>
          <a:prstGeom prst="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рест 8"/>
          <p:cNvSpPr/>
          <p:nvPr/>
        </p:nvSpPr>
        <p:spPr>
          <a:xfrm>
            <a:off x="6012160" y="5517232"/>
            <a:ext cx="648072" cy="504056"/>
          </a:xfrm>
          <a:prstGeom prst="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395536" y="260648"/>
            <a:ext cx="3816424" cy="3528392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836712"/>
            <a:ext cx="33123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Критичне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мислення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</a:t>
            </a:r>
            <a:r>
              <a:rPr lang="ru-RU" sz="1400" b="1" dirty="0">
                <a:solidFill>
                  <a:schemeClr val="bg1"/>
                </a:solidFill>
                <a:ea typeface="Times New Roman" pitchFamily="18" charset="0"/>
                <a:cs typeface="Helvetica" charset="-52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складний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процес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. Часто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вважають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що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його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можуть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осягнути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лише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учні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старшого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віку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. Але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це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не так.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Молодші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учні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можуть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бути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залучені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до критичного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мислення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на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відповідному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рівні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. Вони радо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беруть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участь у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вирішенні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непростих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завдань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та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демонструють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високий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рівень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здатності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до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прийняття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рішень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-52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611560" y="4221088"/>
            <a:ext cx="2592288" cy="2376264"/>
          </a:xfrm>
          <a:prstGeom prst="wedgeEllipseCallout">
            <a:avLst>
              <a:gd name="adj1" fmla="val 54754"/>
              <a:gd name="adj2" fmla="val -3816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Мною був розроблений власний перспективний план роботи над цією темою</a:t>
            </a:r>
            <a:endParaRPr lang="ru-RU" dirty="0"/>
          </a:p>
        </p:txBody>
      </p:sp>
      <p:pic>
        <p:nvPicPr>
          <p:cNvPr id="8" name="Рисунок 7" descr="r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764704"/>
            <a:ext cx="4350095" cy="3311701"/>
          </a:xfrm>
          <a:prstGeom prst="rect">
            <a:avLst/>
          </a:prstGeom>
        </p:spPr>
      </p:pic>
      <p:sp>
        <p:nvSpPr>
          <p:cNvPr id="9" name="Выгнутая вниз стрелка 8"/>
          <p:cNvSpPr/>
          <p:nvPr/>
        </p:nvSpPr>
        <p:spPr>
          <a:xfrm rot="20631343">
            <a:off x="3563888" y="4509120"/>
            <a:ext cx="3168352" cy="10801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11760" y="2060848"/>
            <a:ext cx="4248472" cy="2016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Основні методи і прийоми теорії розвитку критичного мислення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3203848" y="1052736"/>
            <a:ext cx="2808312" cy="914400"/>
          </a:xfrm>
          <a:prstGeom prst="upArrow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Прийоми по складанню запитань</a:t>
            </a:r>
            <a:endParaRPr lang="ru-RU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059832" y="4149080"/>
            <a:ext cx="3168352" cy="1130424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Прийоми по розвитку навичок </a:t>
            </a:r>
            <a:r>
              <a:rPr lang="uk-UA" dirty="0" err="1" smtClean="0"/>
              <a:t>розв</a:t>
            </a:r>
            <a:r>
              <a:rPr lang="uk-UA" dirty="0" smtClean="0"/>
              <a:t> </a:t>
            </a:r>
            <a:r>
              <a:rPr lang="uk-UA" dirty="0" err="1" smtClean="0"/>
              <a:t>язання</a:t>
            </a:r>
            <a:r>
              <a:rPr lang="uk-UA" dirty="0" smtClean="0"/>
              <a:t> проблеми</a:t>
            </a:r>
            <a:endParaRPr lang="ru-RU" dirty="0"/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6732240" y="2060848"/>
            <a:ext cx="1152128" cy="1944216"/>
          </a:xfrm>
          <a:prstGeom prst="rightArrow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Навички ведення дискусій</a:t>
            </a:r>
            <a:endParaRPr lang="ru-RU" dirty="0"/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1259632" y="2060848"/>
            <a:ext cx="1130424" cy="194421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Представлення своєї точки зору</a:t>
            </a:r>
            <a:endParaRPr lang="ru-RU" dirty="0"/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1979712" y="0"/>
            <a:ext cx="4680520" cy="1124744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Товсті і тонкі питання, ромашка </a:t>
            </a:r>
            <a:r>
              <a:rPr lang="uk-UA" dirty="0" err="1" smtClean="0"/>
              <a:t>Блума</a:t>
            </a:r>
            <a:r>
              <a:rPr lang="uk-UA" dirty="0" smtClean="0"/>
              <a:t>, кластери,дерево передбачень, </a:t>
            </a:r>
            <a:r>
              <a:rPr lang="uk-UA" dirty="0" err="1" smtClean="0"/>
              <a:t>фішбоун</a:t>
            </a:r>
            <a:r>
              <a:rPr lang="uk-UA" dirty="0" smtClean="0"/>
              <a:t>, оцінне вікно та інші</a:t>
            </a:r>
            <a:endParaRPr lang="ru-RU" dirty="0"/>
          </a:p>
        </p:txBody>
      </p:sp>
      <p:sp>
        <p:nvSpPr>
          <p:cNvPr id="13" name="Волна 12"/>
          <p:cNvSpPr/>
          <p:nvPr/>
        </p:nvSpPr>
        <p:spPr>
          <a:xfrm rot="5400000">
            <a:off x="6983760" y="2636912"/>
            <a:ext cx="2808312" cy="1512168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Рольова гра,перехресна дискусія, суперечка – діалог, метод кутів, 6 капелюхів</a:t>
            </a:r>
            <a:endParaRPr lang="ru-RU" dirty="0"/>
          </a:p>
        </p:txBody>
      </p:sp>
      <p:sp>
        <p:nvSpPr>
          <p:cNvPr id="14" name="Волна 13"/>
          <p:cNvSpPr/>
          <p:nvPr/>
        </p:nvSpPr>
        <p:spPr>
          <a:xfrm rot="16200000">
            <a:off x="-1062372" y="1971092"/>
            <a:ext cx="3672408" cy="1547664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Створення ланцюжків,вільне письмо, </a:t>
            </a:r>
            <a:r>
              <a:rPr lang="uk-UA" dirty="0" err="1" smtClean="0"/>
              <a:t>ессе</a:t>
            </a:r>
            <a:r>
              <a:rPr lang="uk-UA" dirty="0" smtClean="0"/>
              <a:t>,</a:t>
            </a:r>
            <a:r>
              <a:rPr lang="uk-UA" dirty="0" err="1" smtClean="0"/>
              <a:t>сінквейн</a:t>
            </a:r>
            <a:r>
              <a:rPr lang="uk-UA" dirty="0" smtClean="0"/>
              <a:t>, </a:t>
            </a:r>
            <a:r>
              <a:rPr lang="uk-UA" dirty="0" err="1" smtClean="0"/>
              <a:t>сенкан</a:t>
            </a:r>
            <a:r>
              <a:rPr lang="uk-UA" dirty="0" smtClean="0"/>
              <a:t>, діаманта</a:t>
            </a:r>
            <a:endParaRPr lang="ru-RU" dirty="0"/>
          </a:p>
        </p:txBody>
      </p:sp>
      <p:sp>
        <p:nvSpPr>
          <p:cNvPr id="15" name="Выноска со стрелкой вправо 14"/>
          <p:cNvSpPr/>
          <p:nvPr/>
        </p:nvSpPr>
        <p:spPr>
          <a:xfrm flipH="1">
            <a:off x="1115616" y="2060848"/>
            <a:ext cx="1368152" cy="2016224"/>
          </a:xfrm>
          <a:prstGeom prst="rightArrowCallout">
            <a:avLst>
              <a:gd name="adj1" fmla="val 50000"/>
              <a:gd name="adj2" fmla="val 25000"/>
              <a:gd name="adj3" fmla="val 25000"/>
              <a:gd name="adj4" fmla="val 8412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Представлення своєї точки зору</a:t>
            </a:r>
            <a:endParaRPr lang="ru-RU" dirty="0"/>
          </a:p>
        </p:txBody>
      </p:sp>
      <p:sp>
        <p:nvSpPr>
          <p:cNvPr id="16" name="Волна 15"/>
          <p:cNvSpPr/>
          <p:nvPr/>
        </p:nvSpPr>
        <p:spPr>
          <a:xfrm>
            <a:off x="2483768" y="5301208"/>
            <a:ext cx="4536504" cy="1412776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Мозковий штурм, карусель, групова робота, акваріум та інші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6" descr="post-47238-126883786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348880"/>
            <a:ext cx="256976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260648"/>
            <a:ext cx="698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Роль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вчителя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 ТРКМ: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214313" y="5000625"/>
            <a:ext cx="1714500" cy="1643063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/>
              <a:t> </a:t>
            </a:r>
            <a:endParaRPr lang="ru-RU" sz="1400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2123728" y="1772816"/>
            <a:ext cx="2304256" cy="216024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/>
              <a:t> </a:t>
            </a:r>
            <a:endParaRPr lang="ru-RU" sz="1400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5724128" y="1628800"/>
            <a:ext cx="1714500" cy="1643063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/>
              <a:t> </a:t>
            </a:r>
            <a:endParaRPr lang="ru-RU" sz="1400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2483768" y="4509120"/>
            <a:ext cx="1714500" cy="1643063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/>
              <a:t> 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37321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Направляє зусилля учнів в певне русло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99792" y="4725144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Зіштовхує</a:t>
            </a:r>
          </a:p>
          <a:p>
            <a:r>
              <a:rPr lang="uk-UA" dirty="0" smtClean="0"/>
              <a:t> різні судження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339752" y="2204864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Створює умови, </a:t>
            </a:r>
          </a:p>
          <a:p>
            <a:r>
              <a:rPr lang="uk-UA" dirty="0" err="1"/>
              <a:t>с</a:t>
            </a:r>
            <a:r>
              <a:rPr lang="uk-UA" dirty="0" err="1" smtClean="0"/>
              <a:t>понукаючі</a:t>
            </a:r>
            <a:r>
              <a:rPr lang="uk-UA" dirty="0" smtClean="0"/>
              <a:t> до ухвалення самостійних рішень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1772816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Дає учням можливість</a:t>
            </a:r>
          </a:p>
          <a:p>
            <a:r>
              <a:rPr lang="uk-UA" dirty="0" smtClean="0"/>
              <a:t>Самостійно</a:t>
            </a:r>
          </a:p>
          <a:p>
            <a:r>
              <a:rPr lang="uk-UA" dirty="0" smtClean="0"/>
              <a:t> робити </a:t>
            </a:r>
          </a:p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4644008" y="3501008"/>
            <a:ext cx="1714500" cy="1643063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 smtClean="0"/>
              <a:t> 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32040" y="3717032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Готує нові пізнавальні ситуації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36912"/>
            <a:ext cx="1614366" cy="29087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77048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уроках КМ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учні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вчаться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251520" y="1268760"/>
            <a:ext cx="3024336" cy="2592288"/>
          </a:xfrm>
          <a:prstGeom prst="star5">
            <a:avLst>
              <a:gd name="adj" fmla="val 2403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Мислити критично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179512" y="3761656"/>
            <a:ext cx="3456384" cy="3096344"/>
          </a:xfrm>
          <a:prstGeom prst="star5">
            <a:avLst>
              <a:gd name="adj" fmla="val 22914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Нести відповідальність за своє навчання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5508104" y="1412776"/>
            <a:ext cx="2808312" cy="2520280"/>
          </a:xfrm>
          <a:prstGeom prst="star5">
            <a:avLst>
              <a:gd name="adj" fmla="val 26521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  </a:t>
            </a:r>
            <a:r>
              <a:rPr lang="uk-UA" dirty="0">
                <a:solidFill>
                  <a:schemeClr val="tx2"/>
                </a:solidFill>
              </a:rPr>
              <a:t>П</a:t>
            </a:r>
            <a:r>
              <a:rPr lang="uk-UA" dirty="0" smtClean="0">
                <a:solidFill>
                  <a:schemeClr val="tx2"/>
                </a:solidFill>
              </a:rPr>
              <a:t>рацювати в співпраці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6156176" y="4005064"/>
            <a:ext cx="2555776" cy="2376264"/>
          </a:xfrm>
          <a:prstGeom prst="star5">
            <a:avLst>
              <a:gd name="adj" fmla="val 32246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Стати таким, що невпинно пізнає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1120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916832"/>
            <a:ext cx="7272808" cy="30963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ДЯКУЮ ЗА УВАГУ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301</Words>
  <Application>Microsoft Office PowerPoint</Application>
  <PresentationFormat>Экран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comp</cp:lastModifiedBy>
  <cp:revision>29</cp:revision>
  <dcterms:created xsi:type="dcterms:W3CDTF">2013-10-23T10:35:52Z</dcterms:created>
  <dcterms:modified xsi:type="dcterms:W3CDTF">2015-12-12T09:48:51Z</dcterms:modified>
</cp:coreProperties>
</file>