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5C19F-74CF-418D-8BF8-BC06CCF84DA3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8A3B-7F96-424B-859F-236EA55ABB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Капля 5"/>
          <p:cNvSpPr/>
          <p:nvPr/>
        </p:nvSpPr>
        <p:spPr>
          <a:xfrm rot="5067959">
            <a:off x="1202112" y="425535"/>
            <a:ext cx="2608564" cy="2680528"/>
          </a:xfrm>
          <a:prstGeom prst="teardrop">
            <a:avLst>
              <a:gd name="adj" fmla="val 95833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8772859">
            <a:off x="3310218" y="58719"/>
            <a:ext cx="2608564" cy="2680528"/>
          </a:xfrm>
          <a:prstGeom prst="teardrop">
            <a:avLst>
              <a:gd name="adj" fmla="val 97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2191344">
            <a:off x="937048" y="2285847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9938964">
            <a:off x="2525090" y="3881533"/>
            <a:ext cx="2608564" cy="2680528"/>
          </a:xfrm>
          <a:prstGeom prst="teardrop">
            <a:avLst>
              <a:gd name="adj" fmla="val 9748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1715090">
            <a:off x="5094652" y="988591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4824006" y="3249002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91880" y="2636912"/>
            <a:ext cx="1800200" cy="15841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im6-tub-ua.yandex.net/i?id=37547651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1428750" cy="1428750"/>
          </a:xfrm>
          <a:prstGeom prst="rect">
            <a:avLst/>
          </a:prstGeom>
          <a:noFill/>
        </p:spPr>
      </p:pic>
      <p:pic>
        <p:nvPicPr>
          <p:cNvPr id="11268" name="Picture 4" descr="http://im8-tub-ua.yandex.net/i?id=50342694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914400" cy="1428750"/>
          </a:xfrm>
          <a:prstGeom prst="rect">
            <a:avLst/>
          </a:prstGeom>
          <a:noFill/>
        </p:spPr>
      </p:pic>
      <p:pic>
        <p:nvPicPr>
          <p:cNvPr id="11270" name="Picture 6" descr="http://im4-tub-ua.yandex.net/i?id=161020999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581128"/>
            <a:ext cx="1019175" cy="1428750"/>
          </a:xfrm>
          <a:prstGeom prst="rect">
            <a:avLst/>
          </a:prstGeom>
          <a:noFill/>
        </p:spPr>
      </p:pic>
      <p:pic>
        <p:nvPicPr>
          <p:cNvPr id="11272" name="Picture 8" descr="http://im0-tub-ua.yandex.net/i?id=173987591-0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852936"/>
            <a:ext cx="819150" cy="1428750"/>
          </a:xfrm>
          <a:prstGeom prst="rect">
            <a:avLst/>
          </a:prstGeom>
          <a:noFill/>
        </p:spPr>
      </p:pic>
      <p:pic>
        <p:nvPicPr>
          <p:cNvPr id="11275" name="Picture 11" descr="http://im4-tub-ua.yandex.net/i?id=396353335-5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620688"/>
            <a:ext cx="933450" cy="1428750"/>
          </a:xfrm>
          <a:prstGeom prst="rect">
            <a:avLst/>
          </a:prstGeom>
          <a:noFill/>
        </p:spPr>
      </p:pic>
      <p:pic>
        <p:nvPicPr>
          <p:cNvPr id="11277" name="Picture 13" descr="http://im6-tub-ua.yandex.net/i?id=5955345-47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1288" y="764704"/>
            <a:ext cx="1311517" cy="1356742"/>
          </a:xfrm>
          <a:prstGeom prst="rect">
            <a:avLst/>
          </a:prstGeom>
          <a:noFill/>
        </p:spPr>
      </p:pic>
      <p:pic>
        <p:nvPicPr>
          <p:cNvPr id="20" name="Рисунок 19" descr="56383320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780928"/>
            <a:ext cx="1187624" cy="12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8" descr="http://im0-tub-ua.yandex.net/i?id=173987591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6207" y="116632"/>
            <a:ext cx="1737793" cy="303103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628457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6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</a:t>
            </a:r>
            <a:r>
              <a:rPr lang="ru-RU" sz="6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ворчі</a:t>
            </a:r>
            <a:r>
              <a:rPr lang="ru-RU" sz="6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6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питання</a:t>
            </a:r>
            <a:r>
              <a:rPr lang="ru-RU" sz="6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ru-RU" sz="6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340768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Ставлячи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ми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змінюємо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течію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уроку.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тому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фантазія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за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не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неправильною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придумувати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все,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захочеться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Спонукаючи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до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подібної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уяви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 автоматично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виявляємося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ними на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Фантазії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саму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як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!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Зрозуміло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у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своїйпредметній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(тому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дорослий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"),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припущень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вигадок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сам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фахівець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Капля 5"/>
          <p:cNvSpPr/>
          <p:nvPr/>
        </p:nvSpPr>
        <p:spPr>
          <a:xfrm rot="5067959">
            <a:off x="1202112" y="425535"/>
            <a:ext cx="2608564" cy="2680528"/>
          </a:xfrm>
          <a:prstGeom prst="teardrop">
            <a:avLst>
              <a:gd name="adj" fmla="val 95833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8772859">
            <a:off x="3310218" y="58719"/>
            <a:ext cx="2608564" cy="2680528"/>
          </a:xfrm>
          <a:prstGeom prst="teardrop">
            <a:avLst>
              <a:gd name="adj" fmla="val 97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2191344">
            <a:off x="937048" y="2285847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9938964">
            <a:off x="2525090" y="3881533"/>
            <a:ext cx="2608564" cy="2680528"/>
          </a:xfrm>
          <a:prstGeom prst="teardrop">
            <a:avLst>
              <a:gd name="adj" fmla="val 9748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1715090">
            <a:off x="5094652" y="988591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4824006" y="3249002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91880" y="2636912"/>
            <a:ext cx="1800200" cy="15841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im6-tub-ua.yandex.net/i?id=37547651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1428750" cy="1428750"/>
          </a:xfrm>
          <a:prstGeom prst="rect">
            <a:avLst/>
          </a:prstGeom>
          <a:noFill/>
        </p:spPr>
      </p:pic>
      <p:pic>
        <p:nvPicPr>
          <p:cNvPr id="11268" name="Picture 4" descr="http://im8-tub-ua.yandex.net/i?id=50342694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914400" cy="1428750"/>
          </a:xfrm>
          <a:prstGeom prst="rect">
            <a:avLst/>
          </a:prstGeom>
          <a:noFill/>
        </p:spPr>
      </p:pic>
      <p:pic>
        <p:nvPicPr>
          <p:cNvPr id="11270" name="Picture 6" descr="http://im4-tub-ua.yandex.net/i?id=161020999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581128"/>
            <a:ext cx="1019175" cy="1428750"/>
          </a:xfrm>
          <a:prstGeom prst="rect">
            <a:avLst/>
          </a:prstGeom>
          <a:noFill/>
        </p:spPr>
      </p:pic>
      <p:pic>
        <p:nvPicPr>
          <p:cNvPr id="11272" name="Picture 8" descr="http://im0-tub-ua.yandex.net/i?id=173987591-0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852936"/>
            <a:ext cx="819150" cy="1428750"/>
          </a:xfrm>
          <a:prstGeom prst="rect">
            <a:avLst/>
          </a:prstGeom>
          <a:noFill/>
        </p:spPr>
      </p:pic>
      <p:pic>
        <p:nvPicPr>
          <p:cNvPr id="11275" name="Picture 11" descr="http://im4-tub-ua.yandex.net/i?id=396353335-5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620688"/>
            <a:ext cx="933450" cy="1428750"/>
          </a:xfrm>
          <a:prstGeom prst="rect">
            <a:avLst/>
          </a:prstGeom>
          <a:noFill/>
        </p:spPr>
      </p:pic>
      <p:pic>
        <p:nvPicPr>
          <p:cNvPr id="11277" name="Picture 13" descr="http://im6-tub-ua.yandex.net/i?id=5955345-47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1288" y="764704"/>
            <a:ext cx="1311517" cy="1356742"/>
          </a:xfrm>
          <a:prstGeom prst="rect">
            <a:avLst/>
          </a:prstGeom>
          <a:noFill/>
        </p:spPr>
      </p:pic>
      <p:pic>
        <p:nvPicPr>
          <p:cNvPr id="20" name="Рисунок 19" descr="56383320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780928"/>
            <a:ext cx="1187624" cy="12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11" descr="http://im4-tub-ua.yandex.net/i?id=396353335-5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3"/>
            <a:ext cx="1152128" cy="176346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1554" y="476672"/>
            <a:ext cx="60988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Прості питання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204864"/>
            <a:ext cx="106098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Прості питання це такі питання, відповіді на які </a:t>
            </a:r>
          </a:p>
          <a:p>
            <a:r>
              <a:rPr lang="uk-UA" sz="2400" dirty="0" smtClean="0"/>
              <a:t>потребують знань фактичної інформації. Якщо знання </a:t>
            </a:r>
          </a:p>
          <a:p>
            <a:r>
              <a:rPr lang="uk-UA" sz="2400" dirty="0" smtClean="0"/>
              <a:t>не використовуються, вони швидко забуваються.</a:t>
            </a:r>
          </a:p>
          <a:p>
            <a:r>
              <a:rPr lang="uk-UA" sz="2400" dirty="0" smtClean="0"/>
              <a:t>Тому краще </a:t>
            </a:r>
            <a:r>
              <a:rPr lang="uk-UA" sz="2400" dirty="0" err="1" smtClean="0"/>
              <a:t>пам</a:t>
            </a:r>
            <a:r>
              <a:rPr lang="uk-UA" sz="2400" dirty="0" smtClean="0"/>
              <a:t> </a:t>
            </a:r>
            <a:r>
              <a:rPr lang="uk-UA" sz="2400" dirty="0" err="1" smtClean="0"/>
              <a:t>ятати</a:t>
            </a:r>
            <a:r>
              <a:rPr lang="uk-UA" sz="2400" dirty="0" smtClean="0"/>
              <a:t>, де можна отримати необхідну </a:t>
            </a:r>
          </a:p>
          <a:p>
            <a:r>
              <a:rPr lang="uk-UA" sz="2400" dirty="0" smtClean="0"/>
              <a:t>інформацію, аніж зазубрювати її механічно.</a:t>
            </a:r>
          </a:p>
          <a:p>
            <a:r>
              <a:rPr lang="uk-UA" sz="2400" dirty="0" smtClean="0"/>
              <a:t>Через неправильне використання простих запитань,</a:t>
            </a:r>
          </a:p>
          <a:p>
            <a:r>
              <a:rPr lang="uk-UA" sz="2400" dirty="0" smtClean="0"/>
              <a:t> навчання перетворюється в гру “Я – </a:t>
            </a:r>
            <a:r>
              <a:rPr lang="uk-UA" sz="2400" dirty="0" err="1" smtClean="0"/>
              <a:t>гарний”</a:t>
            </a:r>
            <a:r>
              <a:rPr lang="uk-UA" sz="2400" dirty="0" smtClean="0"/>
              <a:t> (бо знаю </a:t>
            </a:r>
          </a:p>
          <a:p>
            <a:r>
              <a:rPr lang="uk-UA" sz="2400" dirty="0" smtClean="0"/>
              <a:t>відповідь), </a:t>
            </a:r>
            <a:r>
              <a:rPr lang="uk-UA" sz="2400" dirty="0" err="1" smtClean="0"/>
              <a:t>“ти</a:t>
            </a:r>
            <a:r>
              <a:rPr lang="uk-UA" sz="2400" dirty="0" smtClean="0"/>
              <a:t> – </a:t>
            </a:r>
            <a:r>
              <a:rPr lang="uk-UA" sz="2400" dirty="0" err="1" smtClean="0"/>
              <a:t>поганий”</a:t>
            </a:r>
            <a:r>
              <a:rPr lang="uk-UA" sz="2400" dirty="0" smtClean="0"/>
              <a:t> (не знаєш відповіді).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Капля 5"/>
          <p:cNvSpPr/>
          <p:nvPr/>
        </p:nvSpPr>
        <p:spPr>
          <a:xfrm rot="5067959">
            <a:off x="1202112" y="425535"/>
            <a:ext cx="2608564" cy="2680528"/>
          </a:xfrm>
          <a:prstGeom prst="teardrop">
            <a:avLst>
              <a:gd name="adj" fmla="val 95833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8772859">
            <a:off x="3310218" y="58719"/>
            <a:ext cx="2608564" cy="2680528"/>
          </a:xfrm>
          <a:prstGeom prst="teardrop">
            <a:avLst>
              <a:gd name="adj" fmla="val 97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2191344">
            <a:off x="937048" y="2285847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9938964">
            <a:off x="2525090" y="3881533"/>
            <a:ext cx="2608564" cy="2680528"/>
          </a:xfrm>
          <a:prstGeom prst="teardrop">
            <a:avLst>
              <a:gd name="adj" fmla="val 9748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1715090">
            <a:off x="5094652" y="988591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4824006" y="3249002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91880" y="2636912"/>
            <a:ext cx="1800200" cy="15841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im6-tub-ua.yandex.net/i?id=37547651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1428750" cy="1428750"/>
          </a:xfrm>
          <a:prstGeom prst="rect">
            <a:avLst/>
          </a:prstGeom>
          <a:noFill/>
        </p:spPr>
      </p:pic>
      <p:pic>
        <p:nvPicPr>
          <p:cNvPr id="11268" name="Picture 4" descr="http://im8-tub-ua.yandex.net/i?id=50342694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914400" cy="1428750"/>
          </a:xfrm>
          <a:prstGeom prst="rect">
            <a:avLst/>
          </a:prstGeom>
          <a:noFill/>
        </p:spPr>
      </p:pic>
      <p:pic>
        <p:nvPicPr>
          <p:cNvPr id="11270" name="Picture 6" descr="http://im4-tub-ua.yandex.net/i?id=161020999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581128"/>
            <a:ext cx="1019175" cy="1428750"/>
          </a:xfrm>
          <a:prstGeom prst="rect">
            <a:avLst/>
          </a:prstGeom>
          <a:noFill/>
        </p:spPr>
      </p:pic>
      <p:pic>
        <p:nvPicPr>
          <p:cNvPr id="11272" name="Picture 8" descr="http://im0-tub-ua.yandex.net/i?id=173987591-0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852936"/>
            <a:ext cx="819150" cy="1428750"/>
          </a:xfrm>
          <a:prstGeom prst="rect">
            <a:avLst/>
          </a:prstGeom>
          <a:noFill/>
        </p:spPr>
      </p:pic>
      <p:pic>
        <p:nvPicPr>
          <p:cNvPr id="11275" name="Picture 11" descr="http://im4-tub-ua.yandex.net/i?id=396353335-5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620688"/>
            <a:ext cx="933450" cy="1428750"/>
          </a:xfrm>
          <a:prstGeom prst="rect">
            <a:avLst/>
          </a:prstGeom>
          <a:noFill/>
        </p:spPr>
      </p:pic>
      <p:pic>
        <p:nvPicPr>
          <p:cNvPr id="11277" name="Picture 13" descr="http://im6-tub-ua.yandex.net/i?id=5955345-47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1288" y="764704"/>
            <a:ext cx="1311517" cy="1356742"/>
          </a:xfrm>
          <a:prstGeom prst="rect">
            <a:avLst/>
          </a:prstGeom>
          <a:noFill/>
        </p:spPr>
      </p:pic>
      <p:pic>
        <p:nvPicPr>
          <p:cNvPr id="20" name="Рисунок 19" descr="56383320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780928"/>
            <a:ext cx="1187624" cy="12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http://im6-tub-ua.yandex.net/i?id=37547651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2656"/>
            <a:ext cx="142875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404664"/>
            <a:ext cx="64087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Питання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уточнення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81412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Уточнюючі питання необхідні для формування у дитини </a:t>
            </a:r>
          </a:p>
          <a:p>
            <a:r>
              <a:rPr lang="uk-UA" sz="2400" dirty="0" smtClean="0"/>
              <a:t>здібностей виражати свої думки.  Уточнюючи , ми </a:t>
            </a:r>
          </a:p>
          <a:p>
            <a:r>
              <a:rPr lang="uk-UA" sz="2400" dirty="0" smtClean="0"/>
              <a:t>узагальнюємо те, що почули, і повертаємо своє розуміння</a:t>
            </a:r>
          </a:p>
          <a:p>
            <a:r>
              <a:rPr lang="uk-UA" sz="2400" dirty="0"/>
              <a:t>о</a:t>
            </a:r>
            <a:r>
              <a:rPr lang="uk-UA" sz="2400" dirty="0" smtClean="0"/>
              <a:t>триманої інформації співрозмовнику.</a:t>
            </a:r>
          </a:p>
          <a:p>
            <a:r>
              <a:rPr lang="uk-UA" sz="2400" dirty="0" smtClean="0"/>
              <a:t>Для цього використовують слова зворотного </a:t>
            </a:r>
            <a:r>
              <a:rPr lang="uk-UA" sz="2400" dirty="0" err="1" smtClean="0"/>
              <a:t>зв</a:t>
            </a:r>
            <a:r>
              <a:rPr lang="uk-UA" sz="2400" dirty="0" smtClean="0"/>
              <a:t> </a:t>
            </a:r>
            <a:r>
              <a:rPr lang="uk-UA" sz="2400" dirty="0" err="1" smtClean="0"/>
              <a:t>язку</a:t>
            </a:r>
            <a:r>
              <a:rPr lang="uk-UA" sz="2400" dirty="0" smtClean="0"/>
              <a:t>:</a:t>
            </a:r>
          </a:p>
          <a:p>
            <a:pPr>
              <a:buFontTx/>
              <a:buChar char="-"/>
            </a:pPr>
            <a:r>
              <a:rPr lang="uk-UA" sz="2400" dirty="0" smtClean="0"/>
              <a:t>Наскільки я зрозумів…</a:t>
            </a:r>
          </a:p>
          <a:p>
            <a:pPr>
              <a:buFontTx/>
              <a:buChar char="-"/>
            </a:pPr>
            <a:r>
              <a:rPr lang="uk-UA" sz="2400" dirty="0"/>
              <a:t> </a:t>
            </a:r>
            <a:r>
              <a:rPr lang="uk-UA" sz="2400" dirty="0" smtClean="0"/>
              <a:t>Чи правильно я вас зрозумів…</a:t>
            </a:r>
          </a:p>
          <a:p>
            <a:pPr>
              <a:buFontTx/>
              <a:buChar char="-"/>
            </a:pPr>
            <a:r>
              <a:rPr lang="uk-UA" sz="2400" dirty="0"/>
              <a:t> </a:t>
            </a:r>
            <a:r>
              <a:rPr lang="uk-UA" sz="2400" dirty="0" smtClean="0"/>
              <a:t>Я зрозуміла, що ти сказав про…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Капля 5"/>
          <p:cNvSpPr/>
          <p:nvPr/>
        </p:nvSpPr>
        <p:spPr>
          <a:xfrm rot="5067959">
            <a:off x="1202112" y="425535"/>
            <a:ext cx="2608564" cy="2680528"/>
          </a:xfrm>
          <a:prstGeom prst="teardrop">
            <a:avLst>
              <a:gd name="adj" fmla="val 95833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8772859">
            <a:off x="3310218" y="58719"/>
            <a:ext cx="2608564" cy="2680528"/>
          </a:xfrm>
          <a:prstGeom prst="teardrop">
            <a:avLst>
              <a:gd name="adj" fmla="val 97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2191344">
            <a:off x="937048" y="2285847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9938964">
            <a:off x="2525090" y="3881533"/>
            <a:ext cx="2608564" cy="2680528"/>
          </a:xfrm>
          <a:prstGeom prst="teardrop">
            <a:avLst>
              <a:gd name="adj" fmla="val 9748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1715090">
            <a:off x="5094652" y="988591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4824006" y="3249002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91880" y="2636912"/>
            <a:ext cx="1800200" cy="15841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im6-tub-ua.yandex.net/i?id=37547651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1428750" cy="1428750"/>
          </a:xfrm>
          <a:prstGeom prst="rect">
            <a:avLst/>
          </a:prstGeom>
          <a:noFill/>
        </p:spPr>
      </p:pic>
      <p:pic>
        <p:nvPicPr>
          <p:cNvPr id="11268" name="Picture 4" descr="http://im8-tub-ua.yandex.net/i?id=50342694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914400" cy="1428750"/>
          </a:xfrm>
          <a:prstGeom prst="rect">
            <a:avLst/>
          </a:prstGeom>
          <a:noFill/>
        </p:spPr>
      </p:pic>
      <p:pic>
        <p:nvPicPr>
          <p:cNvPr id="11270" name="Picture 6" descr="http://im4-tub-ua.yandex.net/i?id=161020999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581128"/>
            <a:ext cx="1019175" cy="1428750"/>
          </a:xfrm>
          <a:prstGeom prst="rect">
            <a:avLst/>
          </a:prstGeom>
          <a:noFill/>
        </p:spPr>
      </p:pic>
      <p:pic>
        <p:nvPicPr>
          <p:cNvPr id="11272" name="Picture 8" descr="http://im0-tub-ua.yandex.net/i?id=173987591-0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852936"/>
            <a:ext cx="819150" cy="1428750"/>
          </a:xfrm>
          <a:prstGeom prst="rect">
            <a:avLst/>
          </a:prstGeom>
          <a:noFill/>
        </p:spPr>
      </p:pic>
      <p:pic>
        <p:nvPicPr>
          <p:cNvPr id="11275" name="Picture 11" descr="http://im4-tub-ua.yandex.net/i?id=396353335-5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620688"/>
            <a:ext cx="933450" cy="1428750"/>
          </a:xfrm>
          <a:prstGeom prst="rect">
            <a:avLst/>
          </a:prstGeom>
          <a:noFill/>
        </p:spPr>
      </p:pic>
      <p:pic>
        <p:nvPicPr>
          <p:cNvPr id="11277" name="Picture 13" descr="http://im6-tub-ua.yandex.net/i?id=5955345-47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1288" y="764704"/>
            <a:ext cx="1311517" cy="1356742"/>
          </a:xfrm>
          <a:prstGeom prst="rect">
            <a:avLst/>
          </a:prstGeom>
          <a:noFill/>
        </p:spPr>
      </p:pic>
      <p:pic>
        <p:nvPicPr>
          <p:cNvPr id="20" name="Рисунок 19" descr="56383320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780928"/>
            <a:ext cx="1187624" cy="12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4" descr="http://im8-tub-ua.yandex.net/i?id=50342694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3"/>
            <a:ext cx="1224136" cy="19127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19876" y="692696"/>
            <a:ext cx="60685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Питання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інтерпретації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573016"/>
            <a:ext cx="77314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Пояснюючи поведінку персонажів, діти розвивають </a:t>
            </a:r>
          </a:p>
          <a:p>
            <a:r>
              <a:rPr lang="uk-UA" sz="2400" dirty="0" smtClean="0"/>
              <a:t>варіативність мислення, а також здатність до осмислення</a:t>
            </a:r>
          </a:p>
          <a:p>
            <a:r>
              <a:rPr lang="uk-UA" sz="2400" dirty="0" smtClean="0"/>
              <a:t>причин власних вчинків.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Капля 5"/>
          <p:cNvSpPr/>
          <p:nvPr/>
        </p:nvSpPr>
        <p:spPr>
          <a:xfrm rot="5067959">
            <a:off x="1202112" y="425535"/>
            <a:ext cx="2608564" cy="2680528"/>
          </a:xfrm>
          <a:prstGeom prst="teardrop">
            <a:avLst>
              <a:gd name="adj" fmla="val 95833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8772859">
            <a:off x="3310218" y="58719"/>
            <a:ext cx="2608564" cy="2680528"/>
          </a:xfrm>
          <a:prstGeom prst="teardrop">
            <a:avLst>
              <a:gd name="adj" fmla="val 97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2191344">
            <a:off x="937048" y="2285847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9938964">
            <a:off x="2525090" y="3881533"/>
            <a:ext cx="2608564" cy="2680528"/>
          </a:xfrm>
          <a:prstGeom prst="teardrop">
            <a:avLst>
              <a:gd name="adj" fmla="val 9748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1715090">
            <a:off x="5094652" y="988591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4824006" y="3249002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91880" y="2636912"/>
            <a:ext cx="1800200" cy="15841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im6-tub-ua.yandex.net/i?id=37547651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1428750" cy="1428750"/>
          </a:xfrm>
          <a:prstGeom prst="rect">
            <a:avLst/>
          </a:prstGeom>
          <a:noFill/>
        </p:spPr>
      </p:pic>
      <p:pic>
        <p:nvPicPr>
          <p:cNvPr id="11268" name="Picture 4" descr="http://im8-tub-ua.yandex.net/i?id=50342694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914400" cy="1428750"/>
          </a:xfrm>
          <a:prstGeom prst="rect">
            <a:avLst/>
          </a:prstGeom>
          <a:noFill/>
        </p:spPr>
      </p:pic>
      <p:pic>
        <p:nvPicPr>
          <p:cNvPr id="11270" name="Picture 6" descr="http://im4-tub-ua.yandex.net/i?id=161020999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581128"/>
            <a:ext cx="1019175" cy="1428750"/>
          </a:xfrm>
          <a:prstGeom prst="rect">
            <a:avLst/>
          </a:prstGeom>
          <a:noFill/>
        </p:spPr>
      </p:pic>
      <p:pic>
        <p:nvPicPr>
          <p:cNvPr id="11272" name="Picture 8" descr="http://im0-tub-ua.yandex.net/i?id=173987591-0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852936"/>
            <a:ext cx="819150" cy="1428750"/>
          </a:xfrm>
          <a:prstGeom prst="rect">
            <a:avLst/>
          </a:prstGeom>
          <a:noFill/>
        </p:spPr>
      </p:pic>
      <p:pic>
        <p:nvPicPr>
          <p:cNvPr id="11275" name="Picture 11" descr="http://im4-tub-ua.yandex.net/i?id=396353335-5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620688"/>
            <a:ext cx="933450" cy="1428750"/>
          </a:xfrm>
          <a:prstGeom prst="rect">
            <a:avLst/>
          </a:prstGeom>
          <a:noFill/>
        </p:spPr>
      </p:pic>
      <p:pic>
        <p:nvPicPr>
          <p:cNvPr id="11277" name="Picture 13" descr="http://im6-tub-ua.yandex.net/i?id=5955345-47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1288" y="764704"/>
            <a:ext cx="1311517" cy="1356742"/>
          </a:xfrm>
          <a:prstGeom prst="rect">
            <a:avLst/>
          </a:prstGeom>
          <a:noFill/>
        </p:spPr>
      </p:pic>
      <p:pic>
        <p:nvPicPr>
          <p:cNvPr id="20" name="Рисунок 19" descr="56383320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780928"/>
            <a:ext cx="1187624" cy="12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6" descr="http://im4-tub-ua.yandex.net/i?id=161020999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32656"/>
            <a:ext cx="1019175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404664"/>
            <a:ext cx="66029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6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Оціночні</a:t>
            </a:r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6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питання</a:t>
            </a:r>
            <a:endParaRPr lang="ru-RU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7549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Дуже важливо з дитячого віку віддавати перевагу тим емоціям, які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роблять вплив на мислення.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996952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залучають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до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емоційну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сторону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Усвідомлюючи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до тих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людей,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формул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ми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витягаємо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образи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існуванні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 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віддавали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420c7d546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Капля 5"/>
          <p:cNvSpPr/>
          <p:nvPr/>
        </p:nvSpPr>
        <p:spPr>
          <a:xfrm rot="5067959">
            <a:off x="1202112" y="425535"/>
            <a:ext cx="2608564" cy="2680528"/>
          </a:xfrm>
          <a:prstGeom prst="teardrop">
            <a:avLst>
              <a:gd name="adj" fmla="val 95833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8772859">
            <a:off x="3310218" y="58719"/>
            <a:ext cx="2608564" cy="2680528"/>
          </a:xfrm>
          <a:prstGeom prst="teardrop">
            <a:avLst>
              <a:gd name="adj" fmla="val 97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2191344">
            <a:off x="937048" y="2285847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9938964">
            <a:off x="2525090" y="3881533"/>
            <a:ext cx="2608564" cy="2680528"/>
          </a:xfrm>
          <a:prstGeom prst="teardrop">
            <a:avLst>
              <a:gd name="adj" fmla="val 9748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1715090">
            <a:off x="5094652" y="988591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4824006" y="3249002"/>
            <a:ext cx="2608564" cy="2680528"/>
          </a:xfrm>
          <a:prstGeom prst="teardrop">
            <a:avLst>
              <a:gd name="adj" fmla="val 9748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91880" y="2636912"/>
            <a:ext cx="1800200" cy="15841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://im6-tub-ua.yandex.net/i?id=37547651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1428750" cy="1428750"/>
          </a:xfrm>
          <a:prstGeom prst="rect">
            <a:avLst/>
          </a:prstGeom>
          <a:noFill/>
        </p:spPr>
      </p:pic>
      <p:pic>
        <p:nvPicPr>
          <p:cNvPr id="11268" name="Picture 4" descr="http://im8-tub-ua.yandex.net/i?id=50342694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914400" cy="1428750"/>
          </a:xfrm>
          <a:prstGeom prst="rect">
            <a:avLst/>
          </a:prstGeom>
          <a:noFill/>
        </p:spPr>
      </p:pic>
      <p:pic>
        <p:nvPicPr>
          <p:cNvPr id="11270" name="Picture 6" descr="http://im4-tub-ua.yandex.net/i?id=161020999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581128"/>
            <a:ext cx="1019175" cy="1428750"/>
          </a:xfrm>
          <a:prstGeom prst="rect">
            <a:avLst/>
          </a:prstGeom>
          <a:noFill/>
        </p:spPr>
      </p:pic>
      <p:pic>
        <p:nvPicPr>
          <p:cNvPr id="11272" name="Picture 8" descr="http://im0-tub-ua.yandex.net/i?id=173987591-0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852936"/>
            <a:ext cx="819150" cy="1428750"/>
          </a:xfrm>
          <a:prstGeom prst="rect">
            <a:avLst/>
          </a:prstGeom>
          <a:noFill/>
        </p:spPr>
      </p:pic>
      <p:pic>
        <p:nvPicPr>
          <p:cNvPr id="11275" name="Picture 11" descr="http://im4-tub-ua.yandex.net/i?id=396353335-5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620688"/>
            <a:ext cx="933450" cy="1428750"/>
          </a:xfrm>
          <a:prstGeom prst="rect">
            <a:avLst/>
          </a:prstGeom>
          <a:noFill/>
        </p:spPr>
      </p:pic>
      <p:pic>
        <p:nvPicPr>
          <p:cNvPr id="11277" name="Picture 13" descr="http://im6-tub-ua.yandex.net/i?id=5955345-47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1288" y="764704"/>
            <a:ext cx="1311517" cy="1356742"/>
          </a:xfrm>
          <a:prstGeom prst="rect">
            <a:avLst/>
          </a:prstGeom>
          <a:noFill/>
        </p:spPr>
      </p:pic>
      <p:pic>
        <p:nvPicPr>
          <p:cNvPr id="20" name="Рисунок 19" descr="56383320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780928"/>
            <a:ext cx="1187624" cy="12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182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2013-10-26T15:54:28Z</dcterms:created>
  <dcterms:modified xsi:type="dcterms:W3CDTF">2013-10-26T17:26:33Z</dcterms:modified>
</cp:coreProperties>
</file>