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80" r:id="rId14"/>
    <p:sldId id="282" r:id="rId15"/>
    <p:sldId id="284" r:id="rId16"/>
    <p:sldId id="266" r:id="rId17"/>
    <p:sldId id="267" r:id="rId18"/>
    <p:sldId id="268" r:id="rId19"/>
    <p:sldId id="269" r:id="rId20"/>
    <p:sldId id="270" r:id="rId21"/>
    <p:sldId id="271" r:id="rId22"/>
    <p:sldId id="273" r:id="rId23"/>
    <p:sldId id="274" r:id="rId24"/>
    <p:sldId id="276" r:id="rId25"/>
    <p:sldId id="275" r:id="rId26"/>
    <p:sldId id="277" r:id="rId27"/>
    <p:sldId id="272" r:id="rId28"/>
    <p:sldId id="279" r:id="rId29"/>
    <p:sldId id="278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D494D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F95-B199-4632-A13E-0D936DD2D1E9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12A2-7597-42A2-9EDD-63793DF1A6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5785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F95-B199-4632-A13E-0D936DD2D1E9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12A2-7597-42A2-9EDD-63793DF1A6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613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F95-B199-4632-A13E-0D936DD2D1E9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12A2-7597-42A2-9EDD-63793DF1A6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1618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798A6-9D21-46CF-BF5E-F44F42D26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F3A80-F26D-4786-861A-85C46B5CE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EE686-8EE8-4142-801C-36E52D606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9EFD0-FA55-4F78-8EC9-6C61B75FA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90B90-52C7-48D7-87CC-095AF617C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11E4A-3F3A-40FC-BDCB-CE7369942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B6F7E-B29F-48AD-A6D8-4ADE43CDE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EE91-C7A1-4527-9AD9-FA245FE08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F95-B199-4632-A13E-0D936DD2D1E9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12A2-7597-42A2-9EDD-63793DF1A6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4678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672AA-37AE-495F-ABE5-ACF0FB48D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752B0-2E75-49C5-82F9-0D6E0C1CB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25F92-8013-44B3-A04B-59CED1615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51863-4FC3-4DA3-B6D4-034483D92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F95-B199-4632-A13E-0D936DD2D1E9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12A2-7597-42A2-9EDD-63793DF1A6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6970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F95-B199-4632-A13E-0D936DD2D1E9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12A2-7597-42A2-9EDD-63793DF1A6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11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F95-B199-4632-A13E-0D936DD2D1E9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12A2-7597-42A2-9EDD-63793DF1A6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59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F95-B199-4632-A13E-0D936DD2D1E9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12A2-7597-42A2-9EDD-63793DF1A6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30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F95-B199-4632-A13E-0D936DD2D1E9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12A2-7597-42A2-9EDD-63793DF1A6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242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F95-B199-4632-A13E-0D936DD2D1E9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12A2-7597-42A2-9EDD-63793DF1A6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03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F95-B199-4632-A13E-0D936DD2D1E9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4812A2-7597-42A2-9EDD-63793DF1A6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38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87">
              <a:srgbClr val="FFFF00"/>
            </a:gs>
            <a:gs pos="9175">
              <a:srgbClr val="FFFF66"/>
            </a:gs>
            <a:gs pos="30420">
              <a:srgbClr val="64E305"/>
            </a:gs>
            <a:gs pos="87925">
              <a:schemeClr val="accent5">
                <a:lumMod val="60000"/>
                <a:lumOff val="40000"/>
              </a:schemeClr>
            </a:gs>
            <a:gs pos="0">
              <a:srgbClr val="FFFF00">
                <a:alpha val="62000"/>
              </a:srgbClr>
            </a:gs>
            <a:gs pos="36251">
              <a:srgbClr val="15DB28">
                <a:alpha val="51000"/>
              </a:srgbClr>
            </a:gs>
            <a:gs pos="25000">
              <a:srgbClr val="00CC66">
                <a:alpha val="47000"/>
              </a:srgbClr>
            </a:gs>
            <a:gs pos="51700">
              <a:srgbClr val="FFFF00"/>
            </a:gs>
            <a:gs pos="100000">
              <a:srgbClr val="00B050"/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F9AF95-B199-4632-A13E-0D936DD2D1E9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4812A2-7597-42A2-9EDD-63793DF1A69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6759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hlink"/>
            </a:gs>
            <a:gs pos="50000">
              <a:srgbClr val="FFFF66"/>
            </a:gs>
            <a:gs pos="100000">
              <a:schemeClr val="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E7B0C6-744C-4406-82E2-D416C61C2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festival.1september.ru/2004_2005/articles/210856/img3.jpg" TargetMode="External"/><Relationship Id="rId7" Type="http://schemas.openxmlformats.org/officeDocument/2006/relationships/image" Target="http://festival.1september.ru/2004_2005/articles/210856/img1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http://festival.1september.ru/2004_2005/articles/210856/img2.jpg" TargetMode="Externa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УРОК   ТЕХНОЛОГИИ </a:t>
            </a:r>
          </a:p>
          <a:p>
            <a:pPr algn="ctr">
              <a:buNone/>
            </a:pPr>
            <a:r>
              <a:rPr lang="ru-RU" sz="3200" dirty="0" smtClean="0"/>
              <a:t>в 6 классе</a:t>
            </a:r>
          </a:p>
          <a:p>
            <a:pPr algn="ctr">
              <a:buNone/>
            </a:pP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00298" y="500042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МБОУ ООШ № 2 р.п. Хор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228671"/>
            <a:ext cx="707236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«Лоскутное  шитье –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как  один  из  видов  декоративно-прикладного   искусства» 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r"/>
            <a:r>
              <a:rPr lang="ru-RU" sz="2400" b="1" dirty="0" smtClean="0"/>
              <a:t>Ушакова А.А., </a:t>
            </a:r>
          </a:p>
          <a:p>
            <a:pPr algn="r"/>
            <a:r>
              <a:rPr lang="ru-RU" sz="2400" b="1" dirty="0" smtClean="0"/>
              <a:t>учитель технологии,</a:t>
            </a:r>
          </a:p>
          <a:p>
            <a:pPr algn="r"/>
            <a:r>
              <a:rPr lang="ru-RU" sz="2400" b="1" dirty="0" smtClean="0"/>
              <a:t>1-я категория</a:t>
            </a:r>
          </a:p>
          <a:p>
            <a:pPr algn="ctr"/>
            <a:r>
              <a:rPr lang="ru-RU" sz="2400" b="1" dirty="0" smtClean="0"/>
              <a:t>2014 г.</a:t>
            </a:r>
            <a:endParaRPr lang="ru-RU" sz="2400" b="1" dirty="0"/>
          </a:p>
        </p:txBody>
      </p:sp>
      <p:pic>
        <p:nvPicPr>
          <p:cNvPr id="6" name="Picture 2" descr="https://lh6.googleusercontent.com/bXPqVttK-XxxCC3yCWBj9TCgdMnugruIOot8PcUOVMo=w600-h350-p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857628"/>
            <a:ext cx="3714776" cy="1970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285720" y="500042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Как можно использовать лоскутки ткани?</a:t>
            </a:r>
            <a:endParaRPr lang="ru-RU" sz="3200" dirty="0">
              <a:solidFill>
                <a:srgbClr val="C00000"/>
              </a:solidFill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 rot="10800000" flipV="1">
            <a:off x="1643042" y="1000108"/>
            <a:ext cx="1357322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16200000" flipH="1">
            <a:off x="4714876" y="1571612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>
            <a:off x="2857488" y="1571612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6143636" y="1071546"/>
            <a:ext cx="1285884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8" name="Скругленный прямоугольник 77"/>
          <p:cNvSpPr/>
          <p:nvPr/>
        </p:nvSpPr>
        <p:spPr>
          <a:xfrm>
            <a:off x="357158" y="2000240"/>
            <a:ext cx="1857388" cy="2357454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Сшить </a:t>
            </a:r>
            <a:r>
              <a:rPr lang="ru-RU" sz="2000" b="1" dirty="0">
                <a:solidFill>
                  <a:schemeClr val="bg1"/>
                </a:solidFill>
              </a:rPr>
              <a:t>лоскутную куклу оберег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428860" y="2857496"/>
            <a:ext cx="2143140" cy="2357454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Набивать </a:t>
            </a:r>
            <a:r>
              <a:rPr lang="ru-RU" sz="2000" b="1" dirty="0">
                <a:solidFill>
                  <a:schemeClr val="bg1"/>
                </a:solidFill>
              </a:rPr>
              <a:t>самодельные мягкие игрушки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786314" y="2857496"/>
            <a:ext cx="2071702" cy="2357454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Сшить </a:t>
            </a:r>
            <a:r>
              <a:rPr lang="ru-RU" sz="2000" b="1" dirty="0">
                <a:solidFill>
                  <a:schemeClr val="bg1"/>
                </a:solidFill>
              </a:rPr>
              <a:t>сувениры</a:t>
            </a: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7072330" y="2250273"/>
            <a:ext cx="1857388" cy="2357454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сшить изделия, сшивая лоскутки в единое полотно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285720" y="214290"/>
            <a:ext cx="85725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Тема урока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«</a:t>
            </a:r>
            <a:r>
              <a:rPr lang="ru-RU" sz="4400" b="1" dirty="0">
                <a:solidFill>
                  <a:srgbClr val="C00000"/>
                </a:solidFill>
              </a:rPr>
              <a:t>Лоскутное шитье </a:t>
            </a:r>
            <a:r>
              <a:rPr lang="ru-RU" sz="4400" b="1" dirty="0" smtClean="0">
                <a:solidFill>
                  <a:srgbClr val="C00000"/>
                </a:solidFill>
              </a:rPr>
              <a:t>–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как </a:t>
            </a:r>
            <a:r>
              <a:rPr lang="ru-RU" sz="4400" b="1" dirty="0">
                <a:solidFill>
                  <a:srgbClr val="C00000"/>
                </a:solidFill>
              </a:rPr>
              <a:t>один из видов декоративно-прикладного 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искусства</a:t>
            </a:r>
            <a:r>
              <a:rPr lang="ru-RU" sz="4400" b="1" dirty="0">
                <a:solidFill>
                  <a:srgbClr val="C00000"/>
                </a:solidFill>
              </a:rPr>
              <a:t>» </a:t>
            </a:r>
          </a:p>
        </p:txBody>
      </p:sp>
      <p:pic>
        <p:nvPicPr>
          <p:cNvPr id="34818" name="Picture 2" descr="https://lh6.googleusercontent.com/bXPqVttK-XxxCC3yCWBj9TCgdMnugruIOot8PcUOVMo=w600-h350-p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708775"/>
            <a:ext cx="5398672" cy="2863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285720" y="285728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ЗАДАНИЕ  </a:t>
            </a: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14282" y="1357298"/>
            <a:ext cx="850112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записать новые слова.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36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тветить на вопросы: 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>
                <a:solidFill>
                  <a:srgbClr val="C00000"/>
                </a:solidFill>
              </a:rPr>
              <a:t>Что понимают под сочетанием слов «лоскутное шитье»?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i="1" dirty="0">
                <a:solidFill>
                  <a:srgbClr val="C00000"/>
                </a:solidFill>
              </a:rPr>
              <a:t>- </a:t>
            </a:r>
            <a:r>
              <a:rPr lang="ru-RU" sz="2800" b="1" i="1" dirty="0">
                <a:solidFill>
                  <a:srgbClr val="C00000"/>
                </a:solidFill>
              </a:rPr>
              <a:t>В чем особенность появления лоскутного шитья в России</a:t>
            </a:r>
            <a:r>
              <a:rPr lang="ru-RU" sz="2800" b="1" dirty="0">
                <a:solidFill>
                  <a:srgbClr val="C00000"/>
                </a:solidFill>
              </a:rPr>
              <a:t>? </a:t>
            </a:r>
            <a:endParaRPr lang="ru-RU" sz="2800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C00000"/>
                </a:solidFill>
              </a:rPr>
              <a:t>Какие </a:t>
            </a:r>
            <a:r>
              <a:rPr lang="ru-RU" sz="2800" b="1" i="1" dirty="0">
                <a:solidFill>
                  <a:srgbClr val="C00000"/>
                </a:solidFill>
              </a:rPr>
              <a:t>приемы работы с лоскутами вы узнали? </a:t>
            </a:r>
            <a:endParaRPr lang="ru-RU" sz="2800" b="1" i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C00000"/>
                </a:solidFill>
              </a:rPr>
              <a:t>Какие </a:t>
            </a:r>
            <a:r>
              <a:rPr lang="ru-RU" sz="2800" b="1" i="1" dirty="0">
                <a:solidFill>
                  <a:srgbClr val="C00000"/>
                </a:solidFill>
              </a:rPr>
              <a:t>изделия можно создавать из лоскута</a:t>
            </a:r>
            <a:r>
              <a:rPr lang="ru-RU" sz="2800" b="1" i="1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fs00.infourok.ru/images/doc/211/240449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fs00.infourok.ru/images/doc/211/240449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85720" y="1785926"/>
            <a:ext cx="8572560" cy="3970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Лоскутное шитье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Лоскутная мозаика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оврики-кругляши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эчворк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вилт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екстильный коллаж,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екстильная мозаика.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357166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НОВЫЕ СЛОВА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4282" y="0"/>
            <a:ext cx="850112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зделия из лоскутов ткани, как вид народного творчества приобрело в последнее время большую популярность. Для работы с лоскутками не надо много материальных затрат. Техника лоскутного шитья очень проста.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Лоскутное шитьё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вид рукоделия, при котором по принципу мозаики сшивается цельное изделие из разноцветных и пёстрых кусочков ткани (лоскутков) с определённым рисунком. В процессе работы создаётся полотно с новым цветовым решением, узором, иногда фактурой.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изделие, сшитое из лоскутков, получилось красивым и долговечным необходимо знать несколько правил.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0648" y="285728"/>
            <a:ext cx="7062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Определение прочности окраски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99380" y="928670"/>
            <a:ext cx="1345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ОПЫТ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8914" name="Picture 2" descr="http://www.ikirov.ru/files/1307/e5a9edd6d0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5429288" cy="2231099"/>
          </a:xfrm>
          <a:prstGeom prst="rect">
            <a:avLst/>
          </a:prstGeom>
          <a:noFill/>
        </p:spPr>
      </p:pic>
      <p:pic>
        <p:nvPicPr>
          <p:cNvPr id="38916" name="Picture 4" descr="http://www.craftster.org/pictures/data/500/medium/207071_01Apr11_Tie_Dyeing_8_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429000"/>
            <a:ext cx="4762500" cy="3162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2119" y="214290"/>
            <a:ext cx="5919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Сочетание цветов в изделии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342902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857620" y="1000108"/>
            <a:ext cx="507209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Существуют три основных цвета: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красный, синий и желтый.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смешивания этих основных цветов образуются все остальные.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двух основных цветов получают промежуточные цвета. Соединение красного цвета с желтым дает - оранжевый, желтого с синим – зеленый, синего с красным – фиолетовый.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Оранжевый цвет противоположен синему, и в природе эти цвета контрастны.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Контрастные цвета дополняют друг друга и дают красивое сочетание. Такие цвета называют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дополнительными,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в цветовом кругу они находятся друг против друга.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Чистые цвета, расположенные по цветовому кругу от красного к зеленому через желтый, являются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теплыми.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цвета от красного к зеленому через синий являются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холодными.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Обычно изделия выполняются в каком-то одном тоне – теплом или холодном, но элегантность и живость всей работе придает небольшое количество контрастных по цвету деталей.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0648" y="285728"/>
            <a:ext cx="6639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Сочетание цветов в изделии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57158" y="857232"/>
            <a:ext cx="271464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357554" y="917912"/>
            <a:ext cx="55721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цвета, расположенные в цветовом круге, называют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хроматическими.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Белый, черный и все оттенки серого называются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ахроматическими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используются в сочетании с различными хроматическими цветами, чаще как разделяющие, нейтральные или для смягчения активного цвета.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Планируя шить изделие из лоскутков, в первую очередь нужно отталкиваться от самого изделия и четко представлять в каком окружении оно будет использоваться, затем подбирать лоскутки. Наиболее употребимы в лоскутном творчестве ткани с мелким растительным рисунком, занимающим все поле ткани. С крупным рисунком нужно быть осторожнее. Неудачно подобранный рисунок лоскута (например, резкие, контрастные линии крупного рисунка ткани) может нарушить композицию полотна.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fs00.infourok.ru/images/doc/211/240449/img8.jpg"/>
          <p:cNvPicPr>
            <a:picLocks noChangeAspect="1" noChangeArrowheads="1"/>
          </p:cNvPicPr>
          <p:nvPr/>
        </p:nvPicPr>
        <p:blipFill>
          <a:blip r:embed="rId3"/>
          <a:srcRect l="21094" t="4167" r="13281" b="9374"/>
          <a:stretch>
            <a:fillRect/>
          </a:stretch>
        </p:blipFill>
        <p:spPr bwMode="auto">
          <a:xfrm>
            <a:off x="357158" y="3429000"/>
            <a:ext cx="2714644" cy="2682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5008" y="2800352"/>
            <a:ext cx="571504" cy="628648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171448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5984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285984" y="114298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7488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428992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57488" y="171448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000496" y="5715016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428992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857488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857488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000496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000496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000496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000496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428992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286512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000496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572000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000496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428992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428992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428992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143504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715008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286512" y="114298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286512" y="171448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286512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715008" y="5715016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5008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715008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143504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715008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14348" y="214290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Инструмент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ручной работы с тканью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трелка вниз 52"/>
          <p:cNvSpPr/>
          <p:nvPr/>
        </p:nvSpPr>
        <p:spPr>
          <a:xfrm>
            <a:off x="2000232" y="1214422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2357422" y="78579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28926" y="128586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00430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43372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572000" y="242886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5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43504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15008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7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57950" y="71435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33794" name="Picture 2" descr="http://static8.depositphotos.com/1387797/968/v/950/depositphotos_9684345-Sewing-Set.jpg"/>
          <p:cNvPicPr>
            <a:picLocks noChangeAspect="1" noChangeArrowheads="1"/>
          </p:cNvPicPr>
          <p:nvPr/>
        </p:nvPicPr>
        <p:blipFill>
          <a:blip r:embed="rId2" cstate="print"/>
          <a:srcRect t="3846" r="1957" b="7692"/>
          <a:stretch>
            <a:fillRect/>
          </a:stretch>
        </p:blipFill>
        <p:spPr bwMode="auto">
          <a:xfrm rot="19903783">
            <a:off x="6579393" y="4624973"/>
            <a:ext cx="2100675" cy="1464107"/>
          </a:xfrm>
          <a:prstGeom prst="rect">
            <a:avLst/>
          </a:prstGeom>
          <a:noFill/>
        </p:spPr>
      </p:pic>
      <p:pic>
        <p:nvPicPr>
          <p:cNvPr id="33796" name="Picture 4" descr="http://prv1.lori-images.net/shveinye-prinadlezhnosti-i-aksessuary-0003938209-preview.jpg"/>
          <p:cNvPicPr>
            <a:picLocks noChangeAspect="1" noChangeArrowheads="1"/>
          </p:cNvPicPr>
          <p:nvPr/>
        </p:nvPicPr>
        <p:blipFill>
          <a:blip r:embed="rId3"/>
          <a:srcRect l="11304" t="3497" r="3913" b="14335"/>
          <a:stretch>
            <a:fillRect/>
          </a:stretch>
        </p:blipFill>
        <p:spPr bwMode="auto">
          <a:xfrm rot="1268977">
            <a:off x="425818" y="4627392"/>
            <a:ext cx="2186077" cy="1580702"/>
          </a:xfrm>
          <a:prstGeom prst="rect">
            <a:avLst/>
          </a:prstGeom>
          <a:noFill/>
        </p:spPr>
      </p:pic>
      <p:pic>
        <p:nvPicPr>
          <p:cNvPr id="33798" name="Picture 6" descr="http://cs1.livemaster.ru/foto/large/44615309543-kartiny-panno-veseloe-solnyshko-n8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14464"/>
            <a:ext cx="1750256" cy="1714536"/>
          </a:xfrm>
          <a:prstGeom prst="rect">
            <a:avLst/>
          </a:prstGeom>
          <a:noFill/>
        </p:spPr>
      </p:pic>
      <p:pic>
        <p:nvPicPr>
          <p:cNvPr id="33800" name="Picture 8" descr="http://img1.etsystatic.com/047/1/7786955/il_570xN.742196773_ngw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714488"/>
            <a:ext cx="1714511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0648" y="285728"/>
            <a:ext cx="6639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Сочетание цветов в изделии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917912"/>
            <a:ext cx="81439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 употребимы в лоскутном творчестве ткани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мелким растительным рисунком, занимающим все поле ткани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крупным рисунком нужно быть осторожнее. Неудачно подобранный рисунок лоскута (например, резкие, контрастные линии крупного рисунка ткани) может нарушить композицию полотна.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s://im3-tub-ru.yandex.net/i?id=380b4f3bb58c2c0371459ce37a2302be&amp;n=33&amp;h=190&amp;w=334"/>
          <p:cNvPicPr>
            <a:picLocks noChangeAspect="1" noChangeArrowheads="1"/>
          </p:cNvPicPr>
          <p:nvPr/>
        </p:nvPicPr>
        <p:blipFill>
          <a:blip r:embed="rId2"/>
          <a:srcRect r="7279"/>
          <a:stretch>
            <a:fillRect/>
          </a:stretch>
        </p:blipFill>
        <p:spPr bwMode="auto">
          <a:xfrm>
            <a:off x="214282" y="3429000"/>
            <a:ext cx="4929222" cy="3024197"/>
          </a:xfrm>
          <a:prstGeom prst="rect">
            <a:avLst/>
          </a:prstGeom>
          <a:noFill/>
        </p:spPr>
      </p:pic>
      <p:pic>
        <p:nvPicPr>
          <p:cNvPr id="40964" name="Picture 4" descr="http://2.bp.blogspot.com/-XpV-_m3Hwg4/T4r4OplqeQI/AAAAAAAABME/QA-u1_Oyc9A/s640/SAM_0663.JPG"/>
          <p:cNvPicPr>
            <a:picLocks noChangeAspect="1" noChangeArrowheads="1"/>
          </p:cNvPicPr>
          <p:nvPr/>
        </p:nvPicPr>
        <p:blipFill>
          <a:blip r:embed="rId3"/>
          <a:srcRect r="10500"/>
          <a:stretch>
            <a:fillRect/>
          </a:stretch>
        </p:blipFill>
        <p:spPr bwMode="auto">
          <a:xfrm>
            <a:off x="5286380" y="3429000"/>
            <a:ext cx="361057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8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Стирка и накрахмаливание в изделии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57158" y="1000108"/>
            <a:ext cx="850112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Изделие из лоскутов хорошо выглядит и меньше пачкается, если ткань, из которой оно выполнено, накрахмалить. Для этого материал необходимо выстирать с применением стирально-моющих средств (СМС). Затем приготовить крахмал.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ецепт приготовления крахмала: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Крахмал (картофельный, кукурузный) разводят в небольшом количестве холодной воды. Затем, выливают тоненькой струйкой в кипяток, постоянно помешивают. На15—20 г крахмала (столовая ложка без горочки) берется 1 л воды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(записать в тетрадь)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3013" name="Picture 5" descr="http://img1.liveinternet.ru/images/attach/b/4/112/839/112839605_large_3720816_Krahma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143380"/>
            <a:ext cx="3042057" cy="2428892"/>
          </a:xfrm>
          <a:prstGeom prst="rect">
            <a:avLst/>
          </a:prstGeom>
          <a:noFill/>
        </p:spPr>
      </p:pic>
      <p:pic>
        <p:nvPicPr>
          <p:cNvPr id="43015" name="Picture 7" descr="Приготовление клейсте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148257"/>
            <a:ext cx="4214842" cy="2404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1000109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Техника лоскутного шитья включает в себя несколько </a:t>
            </a:r>
            <a:r>
              <a:rPr lang="ru-RU" sz="2400" b="1" i="1" dirty="0">
                <a:solidFill>
                  <a:schemeClr val="bg1"/>
                </a:solidFill>
              </a:rPr>
              <a:t>направлений. 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 </a:t>
            </a:r>
            <a:r>
              <a:rPr lang="ru-RU" sz="2400" b="1" dirty="0">
                <a:solidFill>
                  <a:schemeClr val="bg1"/>
                </a:solidFill>
              </a:rPr>
              <a:t>ним относятся: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2643182"/>
            <a:ext cx="2714644" cy="2000264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сшивание лоскутков геометрической формы;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3643314"/>
            <a:ext cx="2428892" cy="1857388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аппликация;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5074" y="2500306"/>
            <a:ext cx="2428892" cy="1857388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сшивание лоскутков различных, неправильных форм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5876836"/>
            <a:ext cx="75882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prstClr val="black"/>
                </a:solidFill>
              </a:rPr>
              <a:t>(записать в тетрадь направления)</a:t>
            </a:r>
            <a:endParaRPr lang="ru-RU" sz="2000" b="1" dirty="0">
              <a:solidFill>
                <a:prstClr val="black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4107653" y="2750339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000364" y="2285992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5392743" y="2322505"/>
            <a:ext cx="714380" cy="6413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85728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Лоскутные узоры из геометрических форм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3.jpg (31187 bytes)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28596" y="928670"/>
            <a:ext cx="29289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estival.1september.ru/2004_2005/articles/210856/img2.jpg"/>
          <p:cNvPicPr/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3036083" y="3429000"/>
            <a:ext cx="307183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estival.1september.ru/2004_2005/articles/210856/img1.jpg"/>
          <p:cNvPicPr/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5929322" y="857232"/>
            <a:ext cx="292895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71472" y="3429000"/>
            <a:ext cx="2362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Шитьё из полосок</a:t>
            </a:r>
            <a:r>
              <a:rPr lang="ru-RU" dirty="0"/>
              <a:t>.</a:t>
            </a: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500430" y="1214422"/>
            <a:ext cx="21431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фрагмент рисунка в лоскутном шитье (записать в тетрадь определение).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70989" y="6215082"/>
            <a:ext cx="3402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Набор из треугольников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3429000"/>
            <a:ext cx="2636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Шитьё </a:t>
            </a:r>
            <a:r>
              <a:rPr lang="ru-RU" b="1" i="1" dirty="0">
                <a:solidFill>
                  <a:schemeClr val="bg1"/>
                </a:solidFill>
              </a:rPr>
              <a:t>из квадратов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8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Способы соединения лоскутков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6082" name="Picture 2" descr="http://xvjjnf272x.com/images/55d9125cf3a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08666"/>
            <a:ext cx="3500462" cy="2520334"/>
          </a:xfrm>
          <a:prstGeom prst="rect">
            <a:avLst/>
          </a:prstGeom>
          <a:noFill/>
        </p:spPr>
      </p:pic>
      <p:pic>
        <p:nvPicPr>
          <p:cNvPr id="46084" name="Picture 4" descr="http://quiltstudio.ru/wp-content/uploads/2008/07/cerez-k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429000"/>
            <a:ext cx="3660007" cy="2143140"/>
          </a:xfrm>
          <a:prstGeom prst="rect">
            <a:avLst/>
          </a:prstGeom>
          <a:noFill/>
        </p:spPr>
      </p:pic>
      <p:pic>
        <p:nvPicPr>
          <p:cNvPr id="46086" name="Picture 6" descr="http://quiltstudio.ru/wp-content/uploads/2008/07/soedinenie-tepocko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429000"/>
            <a:ext cx="3929090" cy="2143140"/>
          </a:xfrm>
          <a:prstGeom prst="rect">
            <a:avLst/>
          </a:prstGeom>
          <a:noFill/>
        </p:spPr>
      </p:pic>
      <p:pic>
        <p:nvPicPr>
          <p:cNvPr id="46088" name="Picture 8" descr="http://ale4ka.ru/wp-content/uploads/2015/05/Masinnaya-cteg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3474" y="928670"/>
            <a:ext cx="3914805" cy="250033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28596" y="5715016"/>
            <a:ext cx="82868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Лоскутница</a:t>
            </a:r>
            <a:r>
              <a:rPr lang="ru-RU" sz="2400" b="1" dirty="0">
                <a:solidFill>
                  <a:srgbClr val="C00000"/>
                </a:solidFill>
              </a:rPr>
              <a:t> - профессия швеи, которая соединяет лоскутки в единое полотно, композицию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57166"/>
            <a:ext cx="87154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 работы для изготовления изделий из лоскутков геометрической формы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571472" y="1571612"/>
            <a:ext cx="800105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Составить эскиз изделия или отдельного блока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	Подобрать необходимые ткани по цвету и фактуре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	Изготовить шаблоны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	Раскроить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	Соединить детали между собой в блоки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	Соединить блоки в изделие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	Окончательная обработка изделия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526" y="714356"/>
            <a:ext cx="7400948" cy="71435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Задание для всех - создать эскиз прихватки.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05208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Задание группам</a:t>
            </a:r>
            <a:endParaRPr lang="ru-RU" dirty="0" smtClean="0"/>
          </a:p>
          <a:p>
            <a:r>
              <a:rPr lang="ru-RU" dirty="0" smtClean="0"/>
              <a:t>Группа № 1 – составить эскиз </a:t>
            </a:r>
            <a:r>
              <a:rPr lang="ru-RU" b="1" i="1" dirty="0" smtClean="0">
                <a:solidFill>
                  <a:srgbClr val="C00000"/>
                </a:solidFill>
              </a:rPr>
              <a:t>прихватки из полосок </a:t>
            </a:r>
            <a:r>
              <a:rPr lang="ru-RU" b="1" dirty="0" smtClean="0"/>
              <a:t>в графическом редакторе</a:t>
            </a:r>
            <a:r>
              <a:rPr lang="ru-RU" dirty="0" smtClean="0"/>
              <a:t>. </a:t>
            </a:r>
            <a:r>
              <a:rPr lang="ru-RU" b="1" dirty="0" smtClean="0"/>
              <a:t>Выбрать наиболее удачный эскиз в группе и представить его классу.</a:t>
            </a:r>
          </a:p>
          <a:p>
            <a:endParaRPr lang="ru-RU" dirty="0" smtClean="0"/>
          </a:p>
          <a:p>
            <a:r>
              <a:rPr lang="ru-RU" dirty="0" smtClean="0"/>
              <a:t>Группа № 2 – составить эскиз </a:t>
            </a:r>
            <a:r>
              <a:rPr lang="ru-RU" b="1" i="1" dirty="0" smtClean="0">
                <a:solidFill>
                  <a:srgbClr val="C00000"/>
                </a:solidFill>
              </a:rPr>
              <a:t>прихватки из треугольников</a:t>
            </a:r>
            <a:r>
              <a:rPr lang="ru-RU" dirty="0" smtClean="0"/>
              <a:t> </a:t>
            </a:r>
            <a:r>
              <a:rPr lang="ru-RU" b="1" dirty="0" smtClean="0"/>
              <a:t>в графическом редакторе</a:t>
            </a:r>
            <a:r>
              <a:rPr lang="ru-RU" dirty="0" smtClean="0"/>
              <a:t>. </a:t>
            </a:r>
            <a:r>
              <a:rPr lang="ru-RU" b="1" dirty="0" smtClean="0"/>
              <a:t>Выбрать наиболее удачный эскиз в группе и представить его классу.</a:t>
            </a:r>
          </a:p>
          <a:p>
            <a:endParaRPr lang="ru-RU" dirty="0" smtClean="0"/>
          </a:p>
          <a:p>
            <a:r>
              <a:rPr lang="ru-RU" dirty="0" smtClean="0"/>
              <a:t>Группа № 3 – составить эскиз </a:t>
            </a:r>
            <a:r>
              <a:rPr lang="ru-RU" b="1" i="1" dirty="0" smtClean="0">
                <a:solidFill>
                  <a:srgbClr val="C00000"/>
                </a:solidFill>
              </a:rPr>
              <a:t>прихватки из квадратиков </a:t>
            </a:r>
            <a:r>
              <a:rPr lang="ru-RU" b="1" dirty="0" smtClean="0"/>
              <a:t>в графическом редакторе</a:t>
            </a:r>
            <a:r>
              <a:rPr lang="ru-RU" dirty="0" smtClean="0"/>
              <a:t>.</a:t>
            </a:r>
            <a:r>
              <a:rPr lang="ru-RU" b="1" dirty="0" smtClean="0"/>
              <a:t> Выбрать наиболее удачный эскиз в группе и представить его классу.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714356"/>
            <a:ext cx="800105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ОТВЕТЬТЕ НА ВОПРОСЫ: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Чему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 сегодня научились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Что нового узнали на уроке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 можно решить проблему накопления лоскутков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Пригодится ли вам в жизни владение техникой лоскутного шитья?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052080"/>
          </a:xfrm>
        </p:spPr>
        <p:txBody>
          <a:bodyPr>
            <a:normAutofit/>
          </a:bodyPr>
          <a:lstStyle/>
          <a:p>
            <a:r>
              <a:rPr lang="ru-RU" sz="3600" b="1" u="sng" dirty="0" smtClean="0"/>
              <a:t>Домашнее задание</a:t>
            </a:r>
            <a:endParaRPr lang="ru-RU" sz="3600" dirty="0" smtClean="0"/>
          </a:p>
          <a:p>
            <a:pPr lvl="0"/>
            <a:r>
              <a:rPr lang="ru-RU" sz="3600" dirty="0" smtClean="0"/>
              <a:t>Принести кусочки ткани для прихватки, картон для шаблонов, принадлежности для шитья.</a:t>
            </a:r>
          </a:p>
          <a:p>
            <a:pPr lvl="0"/>
            <a:r>
              <a:rPr lang="ru-RU" sz="3600" dirty="0" smtClean="0"/>
              <a:t>Определить прочность окраски кусочков ткани.</a:t>
            </a:r>
          </a:p>
          <a:p>
            <a:pPr lvl="0"/>
            <a:r>
              <a:rPr lang="ru-RU" sz="3600" dirty="0" smtClean="0"/>
              <a:t>Попробовать накрахмалить кусочки ткани, если это необходимо.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052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800" b="1" dirty="0" smtClean="0">
                <a:solidFill>
                  <a:srgbClr val="FF0000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8800" b="1" dirty="0" smtClean="0">
                <a:solidFill>
                  <a:srgbClr val="FF0000"/>
                </a:solidFill>
              </a:rPr>
              <a:t>ЗА</a:t>
            </a:r>
          </a:p>
          <a:p>
            <a:pPr algn="ctr">
              <a:buNone/>
            </a:pPr>
            <a:r>
              <a:rPr lang="ru-RU" sz="8800" b="1" dirty="0" smtClean="0">
                <a:solidFill>
                  <a:srgbClr val="FF0000"/>
                </a:solidFill>
              </a:rPr>
              <a:t> ВНИМАНИЕ!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5008" y="2800352"/>
            <a:ext cx="571504" cy="628648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171448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5984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85984" y="114298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7488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28992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57488" y="171448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00496" y="5715016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428992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857488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488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00496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000496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000496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000496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428992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286512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000496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572000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000496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428992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428992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428992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143504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715008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286512" y="114298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286512" y="171448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286512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715008" y="5715016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5008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715008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143504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715008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>
            <a:off x="2000232" y="1214422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Вид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волокна растительного происхождения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357422" y="78579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28926" y="128586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00430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43372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572000" y="242886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5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43504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15008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7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57950" y="71435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58" name="Picture 6" descr="http://cs1.livemaster.ru/foto/large/44615309543-kartiny-panno-veseloe-solnyshko-n8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64"/>
            <a:ext cx="1750256" cy="1714536"/>
          </a:xfrm>
          <a:prstGeom prst="rect">
            <a:avLst/>
          </a:prstGeom>
          <a:noFill/>
        </p:spPr>
      </p:pic>
      <p:pic>
        <p:nvPicPr>
          <p:cNvPr id="64" name="Picture 4" descr="http://prv1.lori-images.net/shveinye-prinadlezhnosti-i-aksessuary-0003938209-preview.jpg"/>
          <p:cNvPicPr>
            <a:picLocks noChangeAspect="1" noChangeArrowheads="1"/>
          </p:cNvPicPr>
          <p:nvPr/>
        </p:nvPicPr>
        <p:blipFill>
          <a:blip r:embed="rId3"/>
          <a:srcRect l="11304" t="3497" r="3913" b="14335"/>
          <a:stretch>
            <a:fillRect/>
          </a:stretch>
        </p:blipFill>
        <p:spPr bwMode="auto">
          <a:xfrm rot="1268977">
            <a:off x="425818" y="4627392"/>
            <a:ext cx="2186077" cy="1580702"/>
          </a:xfrm>
          <a:prstGeom prst="rect">
            <a:avLst/>
          </a:prstGeom>
          <a:noFill/>
        </p:spPr>
      </p:pic>
      <p:pic>
        <p:nvPicPr>
          <p:cNvPr id="65" name="Picture 8" descr="http://img1.etsystatic.com/047/1/7786955/il_570xN.742196773_ngw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714488"/>
            <a:ext cx="1714511" cy="1714512"/>
          </a:xfrm>
          <a:prstGeom prst="rect">
            <a:avLst/>
          </a:prstGeom>
          <a:noFill/>
        </p:spPr>
      </p:pic>
      <p:pic>
        <p:nvPicPr>
          <p:cNvPr id="66" name="Picture 2" descr="http://static8.depositphotos.com/1387797/968/v/950/depositphotos_9684345-Sewing-Set.jpg"/>
          <p:cNvPicPr>
            <a:picLocks noChangeAspect="1" noChangeArrowheads="1"/>
          </p:cNvPicPr>
          <p:nvPr/>
        </p:nvPicPr>
        <p:blipFill>
          <a:blip r:embed="rId5" cstate="print"/>
          <a:srcRect t="3846" r="1957" b="7692"/>
          <a:stretch>
            <a:fillRect/>
          </a:stretch>
        </p:blipFill>
        <p:spPr bwMode="auto">
          <a:xfrm rot="19903783">
            <a:off x="6579393" y="4624973"/>
            <a:ext cx="2100675" cy="1464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5008" y="2800352"/>
            <a:ext cx="571504" cy="628648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171448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5984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85984" y="114298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7488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28992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488" y="171448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00496" y="5715016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428992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857488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488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00496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000496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000496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000496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428992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86512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000496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572000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000496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428992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28992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Ы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428992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43504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715008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286512" y="114298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286512" y="171448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286512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715008" y="5715016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5008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715008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143504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715008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>
            <a:off x="2000232" y="1214422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285720" y="214290"/>
            <a:ext cx="885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3.Нити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идущие вдоль кромки ткани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357422" y="78579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28926" y="128586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00430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43372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572000" y="242886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5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43504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715008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7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57950" y="71435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63" name="Picture 6" descr="http://cs1.livemaster.ru/foto/large/44615309543-kartiny-panno-veseloe-solnyshko-n8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64"/>
            <a:ext cx="1750256" cy="1714536"/>
          </a:xfrm>
          <a:prstGeom prst="rect">
            <a:avLst/>
          </a:prstGeom>
          <a:noFill/>
        </p:spPr>
      </p:pic>
      <p:pic>
        <p:nvPicPr>
          <p:cNvPr id="64" name="Picture 4" descr="http://prv1.lori-images.net/shveinye-prinadlezhnosti-i-aksessuary-0003938209-preview.jpg"/>
          <p:cNvPicPr>
            <a:picLocks noChangeAspect="1" noChangeArrowheads="1"/>
          </p:cNvPicPr>
          <p:nvPr/>
        </p:nvPicPr>
        <p:blipFill>
          <a:blip r:embed="rId3"/>
          <a:srcRect l="11304" t="3497" r="3913" b="14335"/>
          <a:stretch>
            <a:fillRect/>
          </a:stretch>
        </p:blipFill>
        <p:spPr bwMode="auto">
          <a:xfrm rot="1268977">
            <a:off x="425818" y="4627392"/>
            <a:ext cx="2186077" cy="1580702"/>
          </a:xfrm>
          <a:prstGeom prst="rect">
            <a:avLst/>
          </a:prstGeom>
          <a:noFill/>
        </p:spPr>
      </p:pic>
      <p:pic>
        <p:nvPicPr>
          <p:cNvPr id="65" name="Picture 8" descr="http://img1.etsystatic.com/047/1/7786955/il_570xN.742196773_ngw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714488"/>
            <a:ext cx="1714511" cy="1714512"/>
          </a:xfrm>
          <a:prstGeom prst="rect">
            <a:avLst/>
          </a:prstGeom>
          <a:noFill/>
        </p:spPr>
      </p:pic>
      <p:pic>
        <p:nvPicPr>
          <p:cNvPr id="66" name="Picture 2" descr="http://static8.depositphotos.com/1387797/968/v/950/depositphotos_9684345-Sewing-Set.jpg"/>
          <p:cNvPicPr>
            <a:picLocks noChangeAspect="1" noChangeArrowheads="1"/>
          </p:cNvPicPr>
          <p:nvPr/>
        </p:nvPicPr>
        <p:blipFill>
          <a:blip r:embed="rId5" cstate="print"/>
          <a:srcRect t="3846" r="1957" b="7692"/>
          <a:stretch>
            <a:fillRect/>
          </a:stretch>
        </p:blipFill>
        <p:spPr bwMode="auto">
          <a:xfrm rot="19903783">
            <a:off x="6579393" y="4624973"/>
            <a:ext cx="2100675" cy="1464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5008" y="2800352"/>
            <a:ext cx="571504" cy="628648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171448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5984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85984" y="114298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7488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28992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488" y="171448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00496" y="5715016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28992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857488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488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00496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00496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000496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000496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28992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86512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000496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572000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000496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28992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28992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Ы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428992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43504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715008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286512" y="114298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286512" y="171448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286512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715008" y="5715016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5008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715008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143504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715008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>
            <a:off x="2000232" y="1214422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285720" y="214290"/>
            <a:ext cx="885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200" dirty="0"/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Специалист   ткацкой  </a:t>
            </a:r>
            <a:r>
              <a:rPr lang="ru-RU" sz="3200" b="1" dirty="0">
                <a:solidFill>
                  <a:srgbClr val="C00000"/>
                </a:solidFill>
              </a:rPr>
              <a:t>фабрики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57422" y="78579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928926" y="128586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500430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43372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72000" y="242886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5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43504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15008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7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57950" y="71435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62" name="Picture 6" descr="http://cs1.livemaster.ru/foto/large/44615309543-kartiny-panno-veseloe-solnyshko-n8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64"/>
            <a:ext cx="1750256" cy="1714536"/>
          </a:xfrm>
          <a:prstGeom prst="rect">
            <a:avLst/>
          </a:prstGeom>
          <a:noFill/>
        </p:spPr>
      </p:pic>
      <p:pic>
        <p:nvPicPr>
          <p:cNvPr id="63" name="Picture 4" descr="http://prv1.lori-images.net/shveinye-prinadlezhnosti-i-aksessuary-0003938209-preview.jpg"/>
          <p:cNvPicPr>
            <a:picLocks noChangeAspect="1" noChangeArrowheads="1"/>
          </p:cNvPicPr>
          <p:nvPr/>
        </p:nvPicPr>
        <p:blipFill>
          <a:blip r:embed="rId3"/>
          <a:srcRect l="11304" t="3497" r="3913" b="14335"/>
          <a:stretch>
            <a:fillRect/>
          </a:stretch>
        </p:blipFill>
        <p:spPr bwMode="auto">
          <a:xfrm rot="1268977">
            <a:off x="425818" y="4627392"/>
            <a:ext cx="2186077" cy="1580702"/>
          </a:xfrm>
          <a:prstGeom prst="rect">
            <a:avLst/>
          </a:prstGeom>
          <a:noFill/>
        </p:spPr>
      </p:pic>
      <p:pic>
        <p:nvPicPr>
          <p:cNvPr id="64" name="Picture 8" descr="http://img1.etsystatic.com/047/1/7786955/il_570xN.742196773_ngw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714488"/>
            <a:ext cx="1714511" cy="1714512"/>
          </a:xfrm>
          <a:prstGeom prst="rect">
            <a:avLst/>
          </a:prstGeom>
          <a:noFill/>
        </p:spPr>
      </p:pic>
      <p:pic>
        <p:nvPicPr>
          <p:cNvPr id="65" name="Picture 2" descr="http://static8.depositphotos.com/1387797/968/v/950/depositphotos_9684345-Sewing-Set.jpg"/>
          <p:cNvPicPr>
            <a:picLocks noChangeAspect="1" noChangeArrowheads="1"/>
          </p:cNvPicPr>
          <p:nvPr/>
        </p:nvPicPr>
        <p:blipFill>
          <a:blip r:embed="rId5" cstate="print"/>
          <a:srcRect t="3846" r="1957" b="7692"/>
          <a:stretch>
            <a:fillRect/>
          </a:stretch>
        </p:blipFill>
        <p:spPr bwMode="auto">
          <a:xfrm rot="19903783">
            <a:off x="6579393" y="4624973"/>
            <a:ext cx="2100675" cy="1464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5008" y="2800352"/>
            <a:ext cx="571504" cy="628648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171448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5984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85984" y="114298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7488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28992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488" y="171448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00496" y="5715016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28992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857488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488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00496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00496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00496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00496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28992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86512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000496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572000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00496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28992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28992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Ы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428992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43504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715008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286512" y="114298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286512" y="171448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286512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715008" y="5715016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5008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715008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143504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715008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>
            <a:off x="2000232" y="1214422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285720" y="0"/>
            <a:ext cx="885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Что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происходит с некоторыми тканями после стирки или утюжки?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572000" y="5715016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357422" y="78579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28926" y="128586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00430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43372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572000" y="242886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5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43504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715008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7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57950" y="71435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63" name="Picture 6" descr="http://cs1.livemaster.ru/foto/large/44615309543-kartiny-panno-veseloe-solnyshko-n8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64"/>
            <a:ext cx="1750256" cy="1714536"/>
          </a:xfrm>
          <a:prstGeom prst="rect">
            <a:avLst/>
          </a:prstGeom>
          <a:noFill/>
        </p:spPr>
      </p:pic>
      <p:pic>
        <p:nvPicPr>
          <p:cNvPr id="64" name="Picture 4" descr="http://prv1.lori-images.net/shveinye-prinadlezhnosti-i-aksessuary-0003938209-preview.jpg"/>
          <p:cNvPicPr>
            <a:picLocks noChangeAspect="1" noChangeArrowheads="1"/>
          </p:cNvPicPr>
          <p:nvPr/>
        </p:nvPicPr>
        <p:blipFill>
          <a:blip r:embed="rId3"/>
          <a:srcRect l="11304" t="3497" r="3913" b="14335"/>
          <a:stretch>
            <a:fillRect/>
          </a:stretch>
        </p:blipFill>
        <p:spPr bwMode="auto">
          <a:xfrm rot="1268977">
            <a:off x="425818" y="4627392"/>
            <a:ext cx="2186077" cy="1580702"/>
          </a:xfrm>
          <a:prstGeom prst="rect">
            <a:avLst/>
          </a:prstGeom>
          <a:noFill/>
        </p:spPr>
      </p:pic>
      <p:pic>
        <p:nvPicPr>
          <p:cNvPr id="65" name="Picture 8" descr="http://img1.etsystatic.com/047/1/7786955/il_570xN.742196773_ngw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714488"/>
            <a:ext cx="1714511" cy="1714512"/>
          </a:xfrm>
          <a:prstGeom prst="rect">
            <a:avLst/>
          </a:prstGeom>
          <a:noFill/>
        </p:spPr>
      </p:pic>
      <p:pic>
        <p:nvPicPr>
          <p:cNvPr id="66" name="Picture 2" descr="http://static8.depositphotos.com/1387797/968/v/950/depositphotos_9684345-Sewing-Set.jpg"/>
          <p:cNvPicPr>
            <a:picLocks noChangeAspect="1" noChangeArrowheads="1"/>
          </p:cNvPicPr>
          <p:nvPr/>
        </p:nvPicPr>
        <p:blipFill>
          <a:blip r:embed="rId5" cstate="print"/>
          <a:srcRect t="3846" r="1957" b="7692"/>
          <a:stretch>
            <a:fillRect/>
          </a:stretch>
        </p:blipFill>
        <p:spPr bwMode="auto">
          <a:xfrm rot="19903783">
            <a:off x="6579393" y="4624973"/>
            <a:ext cx="2100675" cy="1464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5008" y="2800352"/>
            <a:ext cx="571504" cy="628648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171448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5984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85984" y="114298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7488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28992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488" y="171448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00496" y="5715016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28992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857488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488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00496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00496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00496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00496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28992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86512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000496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572000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00496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28992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28992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Ы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428992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43504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715008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286512" y="114298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286512" y="171448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286512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715008" y="5715016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5008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715008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143504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715008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>
            <a:off x="2000232" y="1214422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285720" y="214290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Поперечные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нити в ткани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572000" y="5715016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357422" y="78579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28926" y="128586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00430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43372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572000" y="242886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5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43504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715008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7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57950" y="71435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63" name="Picture 6" descr="http://cs1.livemaster.ru/foto/large/44615309543-kartiny-panno-veseloe-solnyshko-n8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64"/>
            <a:ext cx="1750256" cy="1714536"/>
          </a:xfrm>
          <a:prstGeom prst="rect">
            <a:avLst/>
          </a:prstGeom>
          <a:noFill/>
        </p:spPr>
      </p:pic>
      <p:pic>
        <p:nvPicPr>
          <p:cNvPr id="64" name="Picture 4" descr="http://prv1.lori-images.net/shveinye-prinadlezhnosti-i-aksessuary-0003938209-preview.jpg"/>
          <p:cNvPicPr>
            <a:picLocks noChangeAspect="1" noChangeArrowheads="1"/>
          </p:cNvPicPr>
          <p:nvPr/>
        </p:nvPicPr>
        <p:blipFill>
          <a:blip r:embed="rId3"/>
          <a:srcRect l="11304" t="3497" r="3913" b="14335"/>
          <a:stretch>
            <a:fillRect/>
          </a:stretch>
        </p:blipFill>
        <p:spPr bwMode="auto">
          <a:xfrm rot="1268977">
            <a:off x="425818" y="4627392"/>
            <a:ext cx="2186077" cy="1580702"/>
          </a:xfrm>
          <a:prstGeom prst="rect">
            <a:avLst/>
          </a:prstGeom>
          <a:noFill/>
        </p:spPr>
      </p:pic>
      <p:pic>
        <p:nvPicPr>
          <p:cNvPr id="65" name="Picture 8" descr="http://img1.etsystatic.com/047/1/7786955/il_570xN.742196773_ngw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714488"/>
            <a:ext cx="1714511" cy="1714512"/>
          </a:xfrm>
          <a:prstGeom prst="rect">
            <a:avLst/>
          </a:prstGeom>
          <a:noFill/>
        </p:spPr>
      </p:pic>
      <p:pic>
        <p:nvPicPr>
          <p:cNvPr id="66" name="Picture 2" descr="http://static8.depositphotos.com/1387797/968/v/950/depositphotos_9684345-Sewing-Set.jpg"/>
          <p:cNvPicPr>
            <a:picLocks noChangeAspect="1" noChangeArrowheads="1"/>
          </p:cNvPicPr>
          <p:nvPr/>
        </p:nvPicPr>
        <p:blipFill>
          <a:blip r:embed="rId5" cstate="print"/>
          <a:srcRect t="3846" r="1957" b="7692"/>
          <a:stretch>
            <a:fillRect/>
          </a:stretch>
        </p:blipFill>
        <p:spPr bwMode="auto">
          <a:xfrm rot="19903783">
            <a:off x="6579393" y="4624973"/>
            <a:ext cx="2100675" cy="1464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5008" y="2800352"/>
            <a:ext cx="571504" cy="628648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171448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5984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85984" y="114298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7488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28992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488" y="171448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00496" y="5715016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28992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857488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488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00496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00496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00496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00496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28992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86512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000496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572000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00496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28992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28992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Ы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428992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43504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715008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Ж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286512" y="114298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286512" y="171448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286512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715008" y="5715016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715008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Ц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715008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143504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715008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3" name="Стрелка вниз 52"/>
          <p:cNvSpPr/>
          <p:nvPr/>
        </p:nvSpPr>
        <p:spPr>
          <a:xfrm>
            <a:off x="2000232" y="1214422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285720" y="214290"/>
            <a:ext cx="885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Инструмент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раскроя ткани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572000" y="5715016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357422" y="78579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28926" y="128586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00430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43372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572000" y="242886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5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43504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715008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7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57950" y="71435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63" name="Picture 6" descr="http://cs1.livemaster.ru/foto/large/44615309543-kartiny-panno-veseloe-solnyshko-n8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64"/>
            <a:ext cx="1750256" cy="1714536"/>
          </a:xfrm>
          <a:prstGeom prst="rect">
            <a:avLst/>
          </a:prstGeom>
          <a:noFill/>
        </p:spPr>
      </p:pic>
      <p:pic>
        <p:nvPicPr>
          <p:cNvPr id="64" name="Picture 4" descr="http://prv1.lori-images.net/shveinye-prinadlezhnosti-i-aksessuary-0003938209-preview.jpg"/>
          <p:cNvPicPr>
            <a:picLocks noChangeAspect="1" noChangeArrowheads="1"/>
          </p:cNvPicPr>
          <p:nvPr/>
        </p:nvPicPr>
        <p:blipFill>
          <a:blip r:embed="rId3"/>
          <a:srcRect l="11304" t="3497" r="3913" b="14335"/>
          <a:stretch>
            <a:fillRect/>
          </a:stretch>
        </p:blipFill>
        <p:spPr bwMode="auto">
          <a:xfrm rot="1268977">
            <a:off x="425818" y="4627392"/>
            <a:ext cx="2186077" cy="1580702"/>
          </a:xfrm>
          <a:prstGeom prst="rect">
            <a:avLst/>
          </a:prstGeom>
          <a:noFill/>
        </p:spPr>
      </p:pic>
      <p:pic>
        <p:nvPicPr>
          <p:cNvPr id="65" name="Picture 8" descr="http://img1.etsystatic.com/047/1/7786955/il_570xN.742196773_ngw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714488"/>
            <a:ext cx="1714511" cy="1714512"/>
          </a:xfrm>
          <a:prstGeom prst="rect">
            <a:avLst/>
          </a:prstGeom>
          <a:noFill/>
        </p:spPr>
      </p:pic>
      <p:pic>
        <p:nvPicPr>
          <p:cNvPr id="66" name="Picture 2" descr="http://static8.depositphotos.com/1387797/968/v/950/depositphotos_9684345-Sewing-Set.jpg"/>
          <p:cNvPicPr>
            <a:picLocks noChangeAspect="1" noChangeArrowheads="1"/>
          </p:cNvPicPr>
          <p:nvPr/>
        </p:nvPicPr>
        <p:blipFill>
          <a:blip r:embed="rId5" cstate="print"/>
          <a:srcRect t="3846" r="1957" b="7692"/>
          <a:stretch>
            <a:fillRect/>
          </a:stretch>
        </p:blipFill>
        <p:spPr bwMode="auto">
          <a:xfrm rot="19903783">
            <a:off x="6579393" y="4624973"/>
            <a:ext cx="2100675" cy="1464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5008" y="2800352"/>
            <a:ext cx="571504" cy="628648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171448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5984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85984" y="114298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7488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28992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488" y="171448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00496" y="5715016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28992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857488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488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00496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00496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00496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00496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28992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86512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000496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572000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2857496"/>
            <a:ext cx="571504" cy="571504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00496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28992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28992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Ы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428992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43504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715008" y="3429000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Ж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286512" y="114298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Ш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86512" y="171448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286512" y="228599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15008" y="5715016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715008" y="5143512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Ц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715008" y="4572008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143504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715008" y="4000504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3" name="Стрелка вниз 52"/>
          <p:cNvSpPr/>
          <p:nvPr/>
        </p:nvSpPr>
        <p:spPr>
          <a:xfrm>
            <a:off x="2000232" y="1214422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285720" y="214290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8. Вид  волокна  </a:t>
            </a:r>
            <a:r>
              <a:rPr lang="ru-RU" sz="2800" b="1" dirty="0">
                <a:solidFill>
                  <a:srgbClr val="C00000"/>
                </a:solidFill>
              </a:rPr>
              <a:t>животного </a:t>
            </a:r>
            <a:r>
              <a:rPr lang="ru-RU" sz="2800" b="1" dirty="0" smtClean="0">
                <a:solidFill>
                  <a:srgbClr val="C00000"/>
                </a:solidFill>
              </a:rPr>
              <a:t> происхождения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572000" y="5715016"/>
            <a:ext cx="571504" cy="571504"/>
          </a:xfrm>
          <a:prstGeom prst="rect">
            <a:avLst/>
          </a:prstGeom>
          <a:solidFill>
            <a:srgbClr val="D49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357422" y="78579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28926" y="128586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00430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43372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572000" y="242886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5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43504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715008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7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57950" y="71435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63" name="Picture 6" descr="http://cs1.livemaster.ru/foto/large/44615309543-kartiny-panno-veseloe-solnyshko-n8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64"/>
            <a:ext cx="1750256" cy="1714536"/>
          </a:xfrm>
          <a:prstGeom prst="rect">
            <a:avLst/>
          </a:prstGeom>
          <a:noFill/>
        </p:spPr>
      </p:pic>
      <p:pic>
        <p:nvPicPr>
          <p:cNvPr id="64" name="Picture 4" descr="http://prv1.lori-images.net/shveinye-prinadlezhnosti-i-aksessuary-0003938209-preview.jpg"/>
          <p:cNvPicPr>
            <a:picLocks noChangeAspect="1" noChangeArrowheads="1"/>
          </p:cNvPicPr>
          <p:nvPr/>
        </p:nvPicPr>
        <p:blipFill>
          <a:blip r:embed="rId3"/>
          <a:srcRect l="11304" t="3497" r="3913" b="14335"/>
          <a:stretch>
            <a:fillRect/>
          </a:stretch>
        </p:blipFill>
        <p:spPr bwMode="auto">
          <a:xfrm rot="1268977">
            <a:off x="425818" y="4627392"/>
            <a:ext cx="2186077" cy="1580702"/>
          </a:xfrm>
          <a:prstGeom prst="rect">
            <a:avLst/>
          </a:prstGeom>
          <a:noFill/>
        </p:spPr>
      </p:pic>
      <p:pic>
        <p:nvPicPr>
          <p:cNvPr id="65" name="Picture 8" descr="http://img1.etsystatic.com/047/1/7786955/il_570xN.742196773_ngw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714488"/>
            <a:ext cx="1714511" cy="1714512"/>
          </a:xfrm>
          <a:prstGeom prst="rect">
            <a:avLst/>
          </a:prstGeom>
          <a:noFill/>
        </p:spPr>
      </p:pic>
      <p:pic>
        <p:nvPicPr>
          <p:cNvPr id="66" name="Picture 2" descr="http://static8.depositphotos.com/1387797/968/v/950/depositphotos_9684345-Sewing-Set.jpg"/>
          <p:cNvPicPr>
            <a:picLocks noChangeAspect="1" noChangeArrowheads="1"/>
          </p:cNvPicPr>
          <p:nvPr/>
        </p:nvPicPr>
        <p:blipFill>
          <a:blip r:embed="rId5" cstate="print"/>
          <a:srcRect t="3846" r="1957" b="7692"/>
          <a:stretch>
            <a:fillRect/>
          </a:stretch>
        </p:blipFill>
        <p:spPr bwMode="auto">
          <a:xfrm rot="19903783">
            <a:off x="6579393" y="4624973"/>
            <a:ext cx="2100675" cy="1464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 июня  глава</Template>
  <TotalTime>477</TotalTime>
  <Words>1205</Words>
  <Application>Microsoft Office PowerPoint</Application>
  <PresentationFormat>Экран (4:3)</PresentationFormat>
  <Paragraphs>391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Поток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Задание для всех - создать эскиз прихватки. 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50</cp:revision>
  <dcterms:created xsi:type="dcterms:W3CDTF">2015-09-17T07:42:48Z</dcterms:created>
  <dcterms:modified xsi:type="dcterms:W3CDTF">2015-09-18T12:07:07Z</dcterms:modified>
</cp:coreProperties>
</file>