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1" r:id="rId3"/>
    <p:sldId id="282" r:id="rId4"/>
    <p:sldId id="259" r:id="rId5"/>
    <p:sldId id="261" r:id="rId6"/>
    <p:sldId id="262" r:id="rId7"/>
    <p:sldId id="283" r:id="rId8"/>
    <p:sldId id="265" r:id="rId9"/>
    <p:sldId id="280" r:id="rId10"/>
    <p:sldId id="267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“</a:t>
            </a:r>
            <a:r>
              <a:rPr lang="ru-RU" dirty="0" err="1" smtClean="0"/>
              <a:t>Здоровьесберегающий</a:t>
            </a:r>
            <a:r>
              <a:rPr lang="ru-RU" dirty="0" smtClean="0"/>
              <a:t> потенциал образовательных педагогических технологий”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797152"/>
            <a:ext cx="5256584" cy="136815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МБОУ СШ г.Горбатов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Чирьева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Евгения Константиновна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440160"/>
          </a:xfrm>
        </p:spPr>
        <p:txBody>
          <a:bodyPr/>
          <a:lstStyle/>
          <a:p>
            <a:r>
              <a:rPr lang="ru-RU" dirty="0" smtClean="0"/>
              <a:t>Нестандартные формы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4176464" cy="5233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урок - практикум;</a:t>
            </a:r>
          </a:p>
          <a:p>
            <a:pPr>
              <a:buNone/>
            </a:pPr>
            <a:r>
              <a:rPr lang="ru-RU" dirty="0" smtClean="0"/>
              <a:t> -урок - исследование;</a:t>
            </a:r>
          </a:p>
          <a:p>
            <a:pPr>
              <a:buNone/>
            </a:pPr>
            <a:r>
              <a:rPr lang="ru-RU" dirty="0" smtClean="0"/>
              <a:t> -урок - творческая мастерская;</a:t>
            </a:r>
          </a:p>
          <a:p>
            <a:pPr>
              <a:buNone/>
            </a:pPr>
            <a:r>
              <a:rPr lang="ru-RU" dirty="0" smtClean="0"/>
              <a:t>-урок - конкурс;</a:t>
            </a:r>
          </a:p>
          <a:p>
            <a:pPr>
              <a:buNone/>
            </a:pPr>
            <a:r>
              <a:rPr lang="ru-RU" dirty="0" smtClean="0"/>
              <a:t>- урок - путешествие ;</a:t>
            </a:r>
          </a:p>
          <a:p>
            <a:pPr>
              <a:buNone/>
            </a:pPr>
            <a:r>
              <a:rPr lang="ru-RU" dirty="0" smtClean="0"/>
              <a:t>-урок  - викторина.</a:t>
            </a:r>
          </a:p>
          <a:p>
            <a:pPr>
              <a:buNone/>
            </a:pPr>
            <a:r>
              <a:rPr lang="ru-RU" dirty="0" smtClean="0"/>
              <a:t>- урок - экскурсия.</a:t>
            </a:r>
          </a:p>
          <a:p>
            <a:endParaRPr lang="ru-RU" dirty="0"/>
          </a:p>
        </p:txBody>
      </p:sp>
      <p:pic>
        <p:nvPicPr>
          <p:cNvPr id="4" name="Рисунок 3" descr="IMG_17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52120" y="1196752"/>
            <a:ext cx="3491880" cy="2088232"/>
          </a:xfrm>
          <a:prstGeom prst="rect">
            <a:avLst/>
          </a:prstGeom>
        </p:spPr>
      </p:pic>
      <p:pic>
        <p:nvPicPr>
          <p:cNvPr id="5" name="Рисунок 4" descr="IMG_17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2996952"/>
            <a:ext cx="3384376" cy="2066920"/>
          </a:xfrm>
          <a:prstGeom prst="rect">
            <a:avLst/>
          </a:prstGeom>
        </p:spPr>
      </p:pic>
      <p:pic>
        <p:nvPicPr>
          <p:cNvPr id="6" name="Рисунок 5" descr="IMG_175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91880" y="4653136"/>
            <a:ext cx="3024336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84168" cy="1733128"/>
          </a:xfrm>
        </p:spPr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5" name="Рисунок 4" descr="SAM_32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410200" y="2882280"/>
            <a:ext cx="4267200" cy="3200400"/>
          </a:xfrm>
          <a:prstGeom prst="rect">
            <a:avLst/>
          </a:prstGeom>
        </p:spPr>
      </p:pic>
      <p:pic>
        <p:nvPicPr>
          <p:cNvPr id="6" name="Рисунок 5" descr="SAM_32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124744"/>
            <a:ext cx="4267200" cy="3200400"/>
          </a:xfrm>
          <a:prstGeom prst="rect">
            <a:avLst/>
          </a:prstGeom>
        </p:spPr>
      </p:pic>
      <p:pic>
        <p:nvPicPr>
          <p:cNvPr id="8" name="Содержимое 7" descr="SAM_3236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1403648" y="3429000"/>
            <a:ext cx="4283968" cy="3212976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332656"/>
            <a:ext cx="3275856" cy="109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24128" y="1196752"/>
            <a:ext cx="34198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1751648"/>
            <a:ext cx="1547664" cy="1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7984" y="1268760"/>
            <a:ext cx="1547664" cy="13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995120" cy="1340768"/>
          </a:xfrm>
        </p:spPr>
        <p:txBody>
          <a:bodyPr/>
          <a:lstStyle/>
          <a:p>
            <a:r>
              <a:rPr lang="ru-RU" dirty="0" smtClean="0"/>
              <a:t>Технология сотрудничества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4248472" cy="496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-работа в группах,</a:t>
            </a:r>
          </a:p>
          <a:p>
            <a:pPr>
              <a:buNone/>
            </a:pPr>
            <a:r>
              <a:rPr lang="ru-RU" dirty="0" smtClean="0"/>
              <a:t>-работа в парах сменного состава,</a:t>
            </a:r>
          </a:p>
          <a:p>
            <a:pPr>
              <a:buNone/>
            </a:pPr>
            <a:r>
              <a:rPr lang="ru-RU" dirty="0" smtClean="0"/>
              <a:t>-деятельность с элементами соревнования,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взаимооценка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-ребенок-консультант и др.</a:t>
            </a:r>
          </a:p>
          <a:p>
            <a:endParaRPr lang="ru-RU" dirty="0"/>
          </a:p>
        </p:txBody>
      </p:sp>
      <p:pic>
        <p:nvPicPr>
          <p:cNvPr id="4" name="Рисунок 3" descr="GEDC05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63030" y="980728"/>
            <a:ext cx="3985434" cy="2989075"/>
          </a:xfrm>
          <a:prstGeom prst="rect">
            <a:avLst/>
          </a:prstGeom>
        </p:spPr>
      </p:pic>
      <p:pic>
        <p:nvPicPr>
          <p:cNvPr id="5" name="Рисунок 4" descr="GEDC05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4005064"/>
            <a:ext cx="3888432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194920" cy="1224136"/>
          </a:xfrm>
        </p:spPr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543600" cy="53057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-развитие внимания;</a:t>
            </a:r>
          </a:p>
          <a:p>
            <a:pPr>
              <a:buNone/>
            </a:pPr>
            <a:r>
              <a:rPr lang="ru-RU" dirty="0" smtClean="0"/>
              <a:t>-развитие памяти и восприятия, наблюдательности;</a:t>
            </a:r>
          </a:p>
          <a:p>
            <a:pPr>
              <a:buNone/>
            </a:pPr>
            <a:r>
              <a:rPr lang="ru-RU" dirty="0" smtClean="0"/>
              <a:t>-развитие произвольных движений и самоконтроля;</a:t>
            </a:r>
          </a:p>
          <a:p>
            <a:pPr>
              <a:buNone/>
            </a:pPr>
            <a:r>
              <a:rPr lang="ru-RU" dirty="0" smtClean="0"/>
              <a:t>-развитие сообразительности, самодисциплины и самоорганизации;</a:t>
            </a:r>
          </a:p>
          <a:p>
            <a:pPr>
              <a:buNone/>
            </a:pPr>
            <a:r>
              <a:rPr lang="ru-RU" dirty="0" smtClean="0"/>
              <a:t>-развитие мышления и речи.</a:t>
            </a:r>
          </a:p>
          <a:p>
            <a:endParaRPr lang="ru-RU" dirty="0"/>
          </a:p>
        </p:txBody>
      </p:sp>
      <p:pic>
        <p:nvPicPr>
          <p:cNvPr id="4" name="Рисунок 3" descr="GEDC05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64088" y="404664"/>
            <a:ext cx="3528392" cy="3168352"/>
          </a:xfrm>
          <a:prstGeom prst="rect">
            <a:avLst/>
          </a:prstGeom>
        </p:spPr>
      </p:pic>
      <p:pic>
        <p:nvPicPr>
          <p:cNvPr id="5" name="Рисунок 4" descr="C:\Users\WIN7USER\AppData\Local\Microsoft\Windows\Temporary Internet Files\Content.Word\DSCN295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3905672"/>
            <a:ext cx="34563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834880" cy="1152128"/>
          </a:xfrm>
        </p:spPr>
        <p:txBody>
          <a:bodyPr/>
          <a:lstStyle/>
          <a:p>
            <a:r>
              <a:rPr lang="ru-RU" dirty="0" smtClean="0"/>
              <a:t>«Уроки-праздники» </a:t>
            </a:r>
            <a:endParaRPr lang="ru-RU" dirty="0"/>
          </a:p>
        </p:txBody>
      </p:sp>
      <p:pic>
        <p:nvPicPr>
          <p:cNvPr id="4" name="Содержимое 3" descr="IMG_20151009_1002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11760" y="1196752"/>
            <a:ext cx="4267200" cy="2400300"/>
          </a:xfrm>
        </p:spPr>
      </p:pic>
      <p:pic>
        <p:nvPicPr>
          <p:cNvPr id="5" name="Рисунок 4" descr="img1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24128" y="3068960"/>
            <a:ext cx="3168352" cy="3384376"/>
          </a:xfrm>
          <a:prstGeom prst="rect">
            <a:avLst/>
          </a:prstGeom>
        </p:spPr>
      </p:pic>
      <p:pic>
        <p:nvPicPr>
          <p:cNvPr id="8" name="Рисунок 7" descr="img1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3789040"/>
            <a:ext cx="410445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Информационные технологии</a:t>
            </a:r>
            <a:endParaRPr lang="ru-RU" dirty="0"/>
          </a:p>
        </p:txBody>
      </p:sp>
      <p:pic>
        <p:nvPicPr>
          <p:cNvPr id="4" name="Содержимое 3" descr="IMGP3286_b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Отношение к здоровью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3" y="2276872"/>
            <a:ext cx="650825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</a:t>
            </a:r>
            <a:r>
              <a:rPr lang="ru-RU" dirty="0" err="1" smtClean="0"/>
              <a:t>неболевших</a:t>
            </a:r>
            <a:r>
              <a:rPr lang="ru-RU" dirty="0" smtClean="0"/>
              <a:t> детей за учебный период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807224" y="2793034"/>
            <a:ext cx="5529551" cy="323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уроков, пропущенных по болезни на 1 ученика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807224" y="2793034"/>
            <a:ext cx="5529551" cy="323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72817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Я желаю вам беречь то, что нам дано свыше.  Помогать, сохранять и укреплять здоровье своих учеников.</a:t>
            </a: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80112" y="3453530"/>
            <a:ext cx="2813670" cy="293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548681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«Забота о человеческом здоровье, тем более здоровье ребенка – </a:t>
            </a:r>
          </a:p>
          <a:p>
            <a:pPr>
              <a:buNone/>
            </a:pPr>
            <a:r>
              <a:rPr lang="ru-RU" sz="2800" dirty="0" smtClean="0"/>
              <a:t>… это, прежде всего, забота о гармонической полноте всех физических и духовных сил,  и венцом этой гармонии является радость творчества».                                      </a:t>
            </a:r>
          </a:p>
          <a:p>
            <a:pPr>
              <a:buNone/>
            </a:pPr>
            <a:r>
              <a:rPr lang="ru-RU" sz="2800" dirty="0" smtClean="0"/>
              <a:t>                                             В.А. Сухомлинский</a:t>
            </a:r>
          </a:p>
        </p:txBody>
      </p:sp>
      <p:pic>
        <p:nvPicPr>
          <p:cNvPr id="5" name="Рисунок 4" descr="3247_1346524280_645e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576262"/>
            <a:ext cx="4056131" cy="3788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4392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Здоровьесберегающая</a:t>
            </a:r>
            <a:r>
              <a:rPr lang="ru-RU" sz="2800" dirty="0" smtClean="0"/>
              <a:t> педагогика -это система, создающая максимально возможные условия для сохранения, укрепления и развития духовного, эмоционального, интеллектуального, личностного и физического здоровья всех субъектов образования (учащихся, педагогов и др.).</a:t>
            </a:r>
          </a:p>
        </p:txBody>
      </p:sp>
      <p:pic>
        <p:nvPicPr>
          <p:cNvPr id="3" name="Рисунок 2" descr="первое сентября2015-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1340768"/>
            <a:ext cx="3960440" cy="3227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Типы технологий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sz="5100" dirty="0" smtClean="0"/>
              <a:t>-</a:t>
            </a:r>
            <a:r>
              <a:rPr lang="ru-RU" sz="5100" dirty="0" err="1" smtClean="0"/>
              <a:t>Здоровьесберегающие</a:t>
            </a:r>
            <a:r>
              <a:rPr lang="ru-RU" sz="5100" dirty="0" smtClean="0"/>
              <a:t> (профилактические прививки, обеспечение двигательной активности, витаминизация, организация здорового питания)</a:t>
            </a:r>
          </a:p>
          <a:p>
            <a:pPr lvl="0">
              <a:buNone/>
            </a:pPr>
            <a:r>
              <a:rPr lang="ru-RU" sz="5100" dirty="0" smtClean="0"/>
              <a:t>-Оздоровительные (физическая подготовка, физиотерапия, </a:t>
            </a:r>
            <a:r>
              <a:rPr lang="ru-RU" sz="5100" dirty="0" err="1" smtClean="0"/>
              <a:t>аромотерапия</a:t>
            </a:r>
            <a:r>
              <a:rPr lang="ru-RU" sz="5100" dirty="0" smtClean="0"/>
              <a:t>, закаливание, гимнастика, массаж, </a:t>
            </a:r>
            <a:r>
              <a:rPr lang="ru-RU" sz="5100" dirty="0" err="1" smtClean="0"/>
              <a:t>фитотерапия</a:t>
            </a:r>
            <a:r>
              <a:rPr lang="ru-RU" sz="5100" dirty="0" smtClean="0"/>
              <a:t>, </a:t>
            </a:r>
            <a:r>
              <a:rPr lang="ru-RU" sz="5100" dirty="0" err="1" smtClean="0"/>
              <a:t>арттерапия</a:t>
            </a:r>
            <a:r>
              <a:rPr lang="ru-RU" sz="5100" dirty="0" smtClean="0"/>
              <a:t>)</a:t>
            </a:r>
          </a:p>
          <a:p>
            <a:pPr lvl="0">
              <a:buNone/>
            </a:pPr>
            <a:r>
              <a:rPr lang="ru-RU" sz="5100" dirty="0" smtClean="0"/>
              <a:t>-Технологии обучения здоровью (включение соответствующих тем в предметы общеобразовательного цикла)</a:t>
            </a:r>
          </a:p>
          <a:p>
            <a:pPr lvl="0">
              <a:buNone/>
            </a:pPr>
            <a:r>
              <a:rPr lang="ru-RU" sz="5100" dirty="0" smtClean="0"/>
              <a:t>-Воспитание культуры здоровья (факультативные занятия по развитию личности учащихся, внеклассные и внешкольные мероприятия, фестивали, конкурсы и т.д.)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Что педагог должен уметь: 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-анализировать педагогическую ситуацию в условиях педагогики оздоровления;</a:t>
            </a:r>
          </a:p>
          <a:p>
            <a:pPr lvl="0">
              <a:buNone/>
            </a:pPr>
            <a:r>
              <a:rPr lang="ru-RU" dirty="0" smtClean="0"/>
              <a:t>-владеть основами здорового образа жизни;</a:t>
            </a:r>
          </a:p>
          <a:p>
            <a:pPr lvl="0">
              <a:buNone/>
            </a:pPr>
            <a:r>
              <a:rPr lang="ru-RU" dirty="0" smtClean="0"/>
              <a:t>-устанавливать контакт с коллективом учащихся;</a:t>
            </a:r>
          </a:p>
          <a:p>
            <a:pPr lvl="0">
              <a:buNone/>
            </a:pPr>
            <a:r>
              <a:rPr lang="ru-RU" dirty="0" smtClean="0"/>
              <a:t>-наблюдать и интерпретировать вербальное и невербальное поведение;</a:t>
            </a:r>
          </a:p>
          <a:p>
            <a:pPr lvl="0">
              <a:buNone/>
            </a:pPr>
            <a:r>
              <a:rPr lang="ru-RU" dirty="0" smtClean="0"/>
              <a:t>-прогнозировать развитие своих учащихся;</a:t>
            </a:r>
          </a:p>
          <a:p>
            <a:pPr lvl="0">
              <a:buNone/>
            </a:pPr>
            <a:r>
              <a:rPr lang="ru-RU" dirty="0" smtClean="0"/>
              <a:t>-моделировать систему взаимоотношений в условиях педагогики оздоровления;</a:t>
            </a:r>
          </a:p>
          <a:p>
            <a:pPr lvl="0">
              <a:buNone/>
            </a:pPr>
            <a:r>
              <a:rPr lang="ru-RU" dirty="0" smtClean="0"/>
              <a:t>-личным примером учить учащихся заботиться о своем здоровье и здоровье окружающих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Личностно-ориентированное обучение предполагает использование </a:t>
            </a:r>
          </a:p>
          <a:p>
            <a:pPr>
              <a:buNone/>
            </a:pPr>
            <a:r>
              <a:rPr lang="ru-RU" dirty="0" smtClean="0"/>
              <a:t>   технологий проектной деятельности, дифференцированного обучения,</a:t>
            </a:r>
          </a:p>
          <a:p>
            <a:pPr>
              <a:buNone/>
            </a:pPr>
            <a:r>
              <a:rPr lang="ru-RU" dirty="0" smtClean="0"/>
              <a:t>   обучения в сотрудничестве,</a:t>
            </a:r>
          </a:p>
          <a:p>
            <a:pPr>
              <a:buNone/>
            </a:pPr>
            <a:r>
              <a:rPr lang="ru-RU" dirty="0" smtClean="0"/>
              <a:t>   разнообразные игровые технологии.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/>
              <a:t>создание положительного эмоционального настроя на работу всех учеников в ходе урока;</a:t>
            </a:r>
          </a:p>
          <a:p>
            <a:pPr lvl="0"/>
            <a:r>
              <a:rPr lang="ru-RU" sz="2800" dirty="0" smtClean="0"/>
              <a:t>использование проблемных творческих заданий;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/>
              <a:t>стимулирование учеников к выбору и самостоятельному использованию разных способов выполнения заданий;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/>
              <a:t>применение заданий, позволяющих ученику самому выбирать тип, вид и форму материала (словесную, графическую, условно-символическую);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/>
              <a:t>рефлексия. Обсуждение того, что получилось, а что — нет, в чем были ошибки, как они были исправлены.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Эмоциональный настрой начала урока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49424"/>
            <a:ext cx="4536504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Рано утром я встаю,</a:t>
            </a:r>
          </a:p>
          <a:p>
            <a:pPr>
              <a:buNone/>
            </a:pPr>
            <a:r>
              <a:rPr lang="ru-RU" dirty="0" smtClean="0"/>
              <a:t>Бога я благодарю,</a:t>
            </a:r>
          </a:p>
          <a:p>
            <a:pPr>
              <a:buNone/>
            </a:pPr>
            <a:r>
              <a:rPr lang="ru-RU" dirty="0" smtClean="0"/>
              <a:t>Солнцу, ветру улыбаюсь</a:t>
            </a:r>
          </a:p>
          <a:p>
            <a:pPr>
              <a:buNone/>
            </a:pPr>
            <a:r>
              <a:rPr lang="ru-RU" dirty="0" smtClean="0"/>
              <a:t>И при этом, не стесняясь,</a:t>
            </a:r>
          </a:p>
          <a:p>
            <a:pPr>
              <a:buNone/>
            </a:pPr>
            <a:r>
              <a:rPr lang="ru-RU" dirty="0" smtClean="0"/>
              <a:t>Слово«здравствуй»</a:t>
            </a:r>
          </a:p>
          <a:p>
            <a:pPr>
              <a:buNone/>
            </a:pPr>
            <a:r>
              <a:rPr lang="ru-RU" dirty="0" smtClean="0"/>
              <a:t>говорю,</a:t>
            </a:r>
          </a:p>
          <a:p>
            <a:pPr>
              <a:buNone/>
            </a:pPr>
            <a:r>
              <a:rPr lang="ru-RU" dirty="0" smtClean="0"/>
              <a:t>С кем встречаюсь поутру.</a:t>
            </a:r>
          </a:p>
          <a:p>
            <a:pPr>
              <a:buNone/>
            </a:pPr>
            <a:r>
              <a:rPr lang="ru-RU" dirty="0" smtClean="0"/>
              <a:t>Всем здоровья я желаю,</a:t>
            </a:r>
          </a:p>
          <a:p>
            <a:pPr>
              <a:buNone/>
            </a:pPr>
            <a:r>
              <a:rPr lang="ru-RU" dirty="0" smtClean="0"/>
              <a:t>Никого не обижаю.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916832"/>
            <a:ext cx="42839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В состав упражнений для </a:t>
            </a:r>
            <a:r>
              <a:rPr lang="ru-RU" sz="2800" dirty="0" err="1" smtClean="0"/>
              <a:t>физкульминуток</a:t>
            </a:r>
            <a:r>
              <a:rPr lang="ru-RU" sz="2800" dirty="0" smtClean="0"/>
              <a:t> я включаю: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упражнения по формированию осанки,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укреплению зрения,</a:t>
            </a:r>
          </a:p>
          <a:p>
            <a:r>
              <a:rPr lang="ru-RU" sz="2800" dirty="0" smtClean="0"/>
              <a:t>укреплению мышц рук,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отдых позвоночника,</a:t>
            </a:r>
          </a:p>
          <a:p>
            <a:r>
              <a:rPr lang="ru-RU" sz="2800" dirty="0" smtClean="0"/>
              <a:t>упражнения для ног.</a:t>
            </a:r>
          </a:p>
        </p:txBody>
      </p:sp>
      <p:pic>
        <p:nvPicPr>
          <p:cNvPr id="4" name="Рисунок 3" descr="GEDC05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9992" y="188640"/>
            <a:ext cx="4380971" cy="3069704"/>
          </a:xfrm>
          <a:prstGeom prst="rect">
            <a:avLst/>
          </a:prstGeom>
        </p:spPr>
      </p:pic>
      <p:pic>
        <p:nvPicPr>
          <p:cNvPr id="5" name="Рисунок 4" descr="GEDC05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3501008"/>
            <a:ext cx="3672408" cy="2997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196</TotalTime>
  <Words>540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   “Здоровьесберегающий потенциал образовательных педагогических технологий”     </vt:lpstr>
      <vt:lpstr>Слайд 2</vt:lpstr>
      <vt:lpstr>Слайд 3</vt:lpstr>
      <vt:lpstr>Типы технологий </vt:lpstr>
      <vt:lpstr>Что педагог должен уметь:  </vt:lpstr>
      <vt:lpstr>Слайд 6</vt:lpstr>
      <vt:lpstr>Слайд 7</vt:lpstr>
      <vt:lpstr>Эмоциональный настрой начала урока</vt:lpstr>
      <vt:lpstr>Слайд 9</vt:lpstr>
      <vt:lpstr>Нестандартные формы урока</vt:lpstr>
      <vt:lpstr>Проектная деятельность</vt:lpstr>
      <vt:lpstr>Технология сотрудничества</vt:lpstr>
      <vt:lpstr>Игровые технологии</vt:lpstr>
      <vt:lpstr>«Уроки-праздники» </vt:lpstr>
      <vt:lpstr>Информационные технологии</vt:lpstr>
      <vt:lpstr>Отношение к здоровью</vt:lpstr>
      <vt:lpstr>Количество неболевших детей за учебный период</vt:lpstr>
      <vt:lpstr>Количество уроков, пропущенных по болезни на 1 ученика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WIN7USER</cp:lastModifiedBy>
  <cp:revision>49</cp:revision>
  <dcterms:created xsi:type="dcterms:W3CDTF">2015-10-08T13:57:39Z</dcterms:created>
  <dcterms:modified xsi:type="dcterms:W3CDTF">2015-12-09T17:03:24Z</dcterms:modified>
</cp:coreProperties>
</file>