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9" r:id="rId3"/>
    <p:sldId id="270" r:id="rId4"/>
    <p:sldId id="258" r:id="rId5"/>
    <p:sldId id="267" r:id="rId6"/>
    <p:sldId id="268" r:id="rId7"/>
    <p:sldId id="271" r:id="rId8"/>
    <p:sldId id="272" r:id="rId9"/>
    <p:sldId id="262" r:id="rId10"/>
    <p:sldId id="273" r:id="rId11"/>
    <p:sldId id="274" r:id="rId12"/>
    <p:sldId id="275" r:id="rId13"/>
    <p:sldId id="276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FF"/>
    <a:srgbClr val="66FFFF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0" autoAdjust="0"/>
  </p:normalViewPr>
  <p:slideViewPr>
    <p:cSldViewPr>
      <p:cViewPr>
        <p:scale>
          <a:sx n="55" d="100"/>
          <a:sy n="5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99A4B1-5B73-49AA-83AD-37A068F6E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0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3C0C-8148-448D-8932-9C2B7553A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B8D6-8A10-4BDE-8F63-8010B9E0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0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6365-9061-4074-90AC-5A58B5BF8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1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60B0-DD8D-49DD-9C33-3E06012C8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5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4673-8D64-4F42-9A52-E14DB6DAE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2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7BAB7-B36C-4FE3-ACC3-AA3BF8F41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0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08AC-E126-4420-89D3-33AF4686E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3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6CB3-4FB5-4097-8133-224E52A8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8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FDE4-8154-4E49-A1C5-A099529C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3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E545-D41A-4783-BDD3-A4905BC8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7015C-4A61-4793-9626-15DDE9D20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1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203EE5D-AF53-4407-A497-54B2CDC6E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alog-moscow.ru/pictures/34604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oonex.com/unity/modules/Images/data/images/D/De/Decano01/38009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5;&#1058;&#1045;&#1056;&#1043;&#1054;&#1060;%20&#1057;&#1055;&#1073;%20&#1050;&#1050;\&#1054;&#1082;&#1089;&#1072;&#1085;&#1072;\&#1050;&#1086;&#1085;&#1089;&#1087;&#1077;&#1082;&#1090;%20&#1091;&#1088;&#1086;&#1082;&#1072;\Slivki%20obschestva%20-%20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1162050"/>
            <a:ext cx="5249863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/>
              <a:t>АКТИВНОЕ СЛУШАНИЕ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76375" y="1557338"/>
            <a:ext cx="69818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12" descr="346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284538"/>
            <a:ext cx="37941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Картинка 8 из 6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001">
            <a:off x="5003800" y="3429000"/>
            <a:ext cx="34178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dirty="0">
                <a:effectLst/>
              </a:rPr>
              <a:t>Упражнения на формирование активного слушания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7344816" cy="4525963"/>
          </a:xfrm>
        </p:spPr>
        <p:txBody>
          <a:bodyPr/>
          <a:lstStyle/>
          <a:p>
            <a:r>
              <a:rPr lang="ru-RU" sz="3600" b="1" dirty="0" smtClean="0"/>
              <a:t>Упражнение «тройка»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476500"/>
            <a:ext cx="6743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«Продолжи искренне»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обществе лиц противоположного пола 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чувствую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себя...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немало недостатков. Например...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Бывало, что близкие люди вызывали у меня почти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ненависть. Однажды, помню...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случалось проявлять трусость. Однажды, помню...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 за собой хорошие, привлекательные черты.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7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Приемы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и методы для </a:t>
            </a:r>
            <a:r>
              <a:rPr lang="ru-RU" dirty="0">
                <a:effectLst/>
              </a:rPr>
              <a:t>повышения коммуникативной компетентности учителя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334744" cy="3526973"/>
          </a:xfrm>
        </p:spPr>
      </p:pic>
    </p:spTree>
    <p:extLst>
      <p:ext uri="{BB962C8B-B14F-4D97-AF65-F5344CB8AC3E}">
        <p14:creationId xmlns:p14="http://schemas.microsoft.com/office/powerpoint/2010/main" val="237093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коммуникативной компетентностью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понимают способность осуществлять общение эффективно, т.е. владение приемами и навыками передачи информации, эмоций, высоким уровнем точности межличностного восприятия  и понимания партнера по общению, способствующее успешности совместной деятельности.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00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349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БЛАГОДАРИМ ЗА ВНИМАНИЕ!</a:t>
            </a:r>
          </a:p>
        </p:txBody>
      </p:sp>
      <p:pic>
        <p:nvPicPr>
          <p:cNvPr id="12291" name="Picture 5" descr="Картинка 35 из 6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:\Users\ПК\AppData\Local\Microsoft\Windows\Temporary Internet Files\Content.IE5\UGN11QAC\MP90044855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465638" cy="297497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8434" name="Picture 7" descr="C:\Users\ПК\AppData\Local\Microsoft\Windows\Temporary Internet Files\Content.IE5\MWB3UPDP\MP90017891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484313"/>
            <a:ext cx="3384550" cy="34020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03250" y="438150"/>
            <a:ext cx="8150225" cy="701675"/>
          </a:xfrm>
          <a:prstGeom prst="rect">
            <a:avLst/>
          </a:prstGeom>
          <a:noFill/>
        </p:spPr>
      </p:pic>
      <p:pic>
        <p:nvPicPr>
          <p:cNvPr id="10" name="Slivki obschestv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2EBECB-E72F-4003-8D93-A78E02589BA9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789363"/>
            <a:ext cx="5616575" cy="1223962"/>
          </a:xfrm>
        </p:spPr>
        <p:txBody>
          <a:bodyPr/>
          <a:lstStyle/>
          <a:p>
            <a:pPr marL="0" indent="34290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Мы часто слушаем и не слышим собеседника. А бывает, что говорим, а не слышат нас. 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79438" y="219075"/>
            <a:ext cx="7905750" cy="1023938"/>
          </a:xfrm>
          <a:prstGeom prst="rect">
            <a:avLst/>
          </a:prstGeom>
          <a:noFill/>
        </p:spPr>
      </p:pic>
      <p:sp>
        <p:nvSpPr>
          <p:cNvPr id="19459" name="Прямоугольник 11"/>
          <p:cNvSpPr>
            <a:spLocks noChangeArrowheads="1"/>
          </p:cNvSpPr>
          <p:nvPr/>
        </p:nvSpPr>
        <p:spPr bwMode="auto">
          <a:xfrm>
            <a:off x="3059113" y="1700213"/>
            <a:ext cx="55451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1313" algn="just"/>
            <a:r>
              <a:rPr lang="ru-RU" sz="2400" b="1"/>
              <a:t>Нам кажется, что умение слушать — это то, что дается человеку при рождении подобно дыханию. Но так только кажется. </a:t>
            </a:r>
          </a:p>
        </p:txBody>
      </p:sp>
      <p:pic>
        <p:nvPicPr>
          <p:cNvPr id="19460" name="Picture 9" descr="C:\Users\ПК\AppData\Local\Microsoft\Windows\Temporary Internet Files\Content.IE5\UGN11QAC\MP90038750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2305050" cy="164306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9461" name="Picture 10" descr="C:\Users\ПК\AppData\Local\Microsoft\Windows\Temporary Internet Files\Content.IE5\2RS1GOHM\MP90038751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644900"/>
            <a:ext cx="2376487" cy="16954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573088" y="5608638"/>
            <a:ext cx="8272462" cy="779462"/>
          </a:xfrm>
          <a:prstGeom prst="rect">
            <a:avLst/>
          </a:prstGeom>
          <a:noFill/>
        </p:spPr>
      </p:pic>
      <p:sp>
        <p:nvSpPr>
          <p:cNvPr id="1946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056961-C388-4266-8522-8E69305B90D4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7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21599090_interaktivnoe_obsch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89363"/>
            <a:ext cx="21478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Акти́вное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слу́шание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Эмпати́ческое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слу́шание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техника, применяемая в практике социально-психологического тренинга, психологического консультирования и психотерапии, позволяющая точнее понимать психологические состояния, чувства, мысли собеседника с помощью особых приемов участия в беседе, подразумевающих активное выражение собственных переживаний и соображений.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активного слушания: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пауза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9" y="2803821"/>
            <a:ext cx="3714750" cy="3952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908376" cy="3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Уточнение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514975" cy="4343400"/>
          </a:xfrm>
        </p:spPr>
      </p:pic>
    </p:spTree>
    <p:extLst>
      <p:ext uri="{BB962C8B-B14F-4D97-AF65-F5344CB8AC3E}">
        <p14:creationId xmlns:p14="http://schemas.microsoft.com/office/powerpoint/2010/main" val="295338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(парафраз)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5" y="1600200"/>
            <a:ext cx="5504549" cy="4525963"/>
          </a:xfrm>
        </p:spPr>
      </p:pic>
    </p:spTree>
    <p:extLst>
      <p:ext uri="{BB962C8B-B14F-4D97-AF65-F5344CB8AC3E}">
        <p14:creationId xmlns:p14="http://schemas.microsoft.com/office/powerpoint/2010/main" val="308070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sz="4400" b="1" dirty="0" smtClean="0"/>
              <a:t>Развитие мысли;</a:t>
            </a:r>
          </a:p>
          <a:p>
            <a:r>
              <a:rPr lang="ru-RU" sz="4400" b="1" dirty="0" smtClean="0"/>
              <a:t>Сообщение о восприятии;</a:t>
            </a:r>
          </a:p>
          <a:p>
            <a:r>
              <a:rPr lang="ru-RU" sz="4400" b="1" dirty="0" smtClean="0"/>
              <a:t>Сообщение о восприятии себя;</a:t>
            </a:r>
          </a:p>
          <a:p>
            <a:r>
              <a:rPr lang="ru-RU" sz="4400" b="1" dirty="0" smtClean="0"/>
              <a:t>Замечания о ходе беседы.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7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1200" smtClean="0">
              <a:latin typeface="Times New Roman" pitchFamily="18" charset="0"/>
            </a:endParaRPr>
          </a:p>
        </p:txBody>
      </p:sp>
      <p:graphicFrame>
        <p:nvGraphicFramePr>
          <p:cNvPr id="12417" name="Group 12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3249609"/>
              </p:ext>
            </p:extLst>
          </p:nvPr>
        </p:nvGraphicFramePr>
        <p:xfrm>
          <a:off x="457200" y="1600200"/>
          <a:ext cx="3971131" cy="5257800"/>
        </p:xfrm>
        <a:graphic>
          <a:graphicData uri="http://schemas.openxmlformats.org/drawingml/2006/table">
            <a:tbl>
              <a:tblPr/>
              <a:tblGrid>
                <a:gridCol w="3971131"/>
              </a:tblGrid>
              <a:tr h="69785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Подчеркивание общности с партнёром (сходство интересов, мнений, личностных черт и др.)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4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Вербализация эмоционального состояния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своего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партнёра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4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Проявление интереса к проблемам партнёра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68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Предоставление партнеру возможности выговориться (безмолвное слушание)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5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Подчёркивание значимости партнёра, его мнения в ваших глазах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4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Немедленное признание собственной неправоты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5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Предложение конкретного выхода  из сложившейся ситуации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8.Обращение к фактам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9.Спокойный и уверенный темп речи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10.Поддержание контакта глаз, оптимальной дистанции, угла поворота и наклона тела.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9" name="Rectangle 8"/>
          <p:cNvSpPr>
            <a:spLocks noChangeArrowheads="1"/>
          </p:cNvSpPr>
          <p:nvPr/>
        </p:nvSpPr>
        <p:spPr bwMode="auto">
          <a:xfrm>
            <a:off x="1042988" y="1052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 useBgFill="1">
        <p:nvSpPr>
          <p:cNvPr id="8220" name="Rectangle 9"/>
          <p:cNvSpPr>
            <a:spLocks noChangeArrowheads="1"/>
          </p:cNvSpPr>
          <p:nvPr/>
        </p:nvSpPr>
        <p:spPr bwMode="auto">
          <a:xfrm>
            <a:off x="468313" y="333375"/>
            <a:ext cx="7920037" cy="8223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99FF33"/>
                </a:solidFill>
                <a:latin typeface="Arial" charset="0"/>
                <a:cs typeface="Times New Roman" pitchFamily="18" charset="0"/>
              </a:rPr>
              <a:t>ТЕХНИКИ РЕГУЛЯЦИИ ЭМОЦИОНАЛЬНОГО НАПРЯЖЕНИЯ</a:t>
            </a:r>
            <a:endParaRPr lang="ru-RU" sz="2400" b="1">
              <a:solidFill>
                <a:srgbClr val="99FF33"/>
              </a:solidFill>
              <a:latin typeface="Arial" charset="0"/>
            </a:endParaRPr>
          </a:p>
        </p:txBody>
      </p:sp>
      <p:pic>
        <p:nvPicPr>
          <p:cNvPr id="8221" name="Picture 10" descr="j02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04813"/>
            <a:ext cx="619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" name="Rectangle 11"/>
          <p:cNvSpPr>
            <a:spLocks noChangeArrowheads="1"/>
          </p:cNvSpPr>
          <p:nvPr/>
        </p:nvSpPr>
        <p:spPr bwMode="auto">
          <a:xfrm>
            <a:off x="827088" y="1196975"/>
            <a:ext cx="2617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dirty="0"/>
              <a:t>Снижают напряжение</a:t>
            </a:r>
            <a:r>
              <a:rPr lang="ru-RU" dirty="0"/>
              <a:t>: </a:t>
            </a:r>
          </a:p>
        </p:txBody>
      </p:sp>
      <p:sp>
        <p:nvSpPr>
          <p:cNvPr id="8223" name="Rectangle 12"/>
          <p:cNvSpPr>
            <a:spLocks noChangeArrowheads="1"/>
          </p:cNvSpPr>
          <p:nvPr/>
        </p:nvSpPr>
        <p:spPr bwMode="auto">
          <a:xfrm>
            <a:off x="5148263" y="1196975"/>
            <a:ext cx="2824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dirty="0"/>
              <a:t>Повышают напряжение:</a:t>
            </a:r>
            <a:r>
              <a:rPr lang="ru-RU" dirty="0"/>
              <a:t> </a:t>
            </a:r>
          </a:p>
        </p:txBody>
      </p:sp>
      <p:graphicFrame>
        <p:nvGraphicFramePr>
          <p:cNvPr id="12416" name="Group 1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8105630"/>
              </p:ext>
            </p:extLst>
          </p:nvPr>
        </p:nvGraphicFramePr>
        <p:xfrm>
          <a:off x="4648200" y="1600200"/>
          <a:ext cx="4049712" cy="5141168"/>
        </p:xfrm>
        <a:graphic>
          <a:graphicData uri="http://schemas.openxmlformats.org/drawingml/2006/table">
            <a:tbl>
              <a:tblPr/>
              <a:tblGrid>
                <a:gridCol w="4049712"/>
              </a:tblGrid>
              <a:tr h="48852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Подчеркивание различий между собой и партнёром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98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Игнорирование эмоционального состояния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своего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партнера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4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Демонстрация незаинтересованности в проблеме партнёра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Перебивание партнёра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3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5.Принижение партнёра, негативная оценка личности партнёра, приуменьшение вклада партнёра в общее дело и преувеличение своего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4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Оттягивание момента признания собственной неправоты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Поиск виноватых и обвинение партнёра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Переход на «личность»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9.Резкое убыстрение темпа речи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4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Избегание пространственной близости и контакта глаз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201</TotalTime>
  <Words>272</Words>
  <Application>Microsoft Office PowerPoint</Application>
  <PresentationFormat>Экран (4:3)</PresentationFormat>
  <Paragraphs>53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Garamond</vt:lpstr>
      <vt:lpstr>Arial</vt:lpstr>
      <vt:lpstr>Wingdings</vt:lpstr>
      <vt:lpstr>Calibri</vt:lpstr>
      <vt:lpstr>Times New Roman</vt:lpstr>
      <vt:lpstr>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активного слушания:</vt:lpstr>
      <vt:lpstr>Уточнение</vt:lpstr>
      <vt:lpstr>Пересказ (парафраз)</vt:lpstr>
      <vt:lpstr>Презентация PowerPoint</vt:lpstr>
      <vt:lpstr> </vt:lpstr>
      <vt:lpstr>Упражнения на формирование активного слушания </vt:lpstr>
      <vt:lpstr>Упражнение  «Продолжи искренне»</vt:lpstr>
      <vt:lpstr>Приемы и методы для повышения коммуникативной компетентности учителя </vt:lpstr>
      <vt:lpstr>Под коммуникативной компетентностью понимают способность осуществлять общение эффективно, т.е. владение приемами и навыками передачи информации, эмоций, высоким уровнем точности межличностного восприятия  и понимания партнера по общению, способствующее успешности совместной деятельности.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Ксюнечка</cp:lastModifiedBy>
  <cp:revision>52</cp:revision>
  <dcterms:created xsi:type="dcterms:W3CDTF">2009-10-15T15:54:18Z</dcterms:created>
  <dcterms:modified xsi:type="dcterms:W3CDTF">2015-04-09T11:05:23Z</dcterms:modified>
</cp:coreProperties>
</file>