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4" r:id="rId10"/>
    <p:sldId id="265" r:id="rId11"/>
    <p:sldId id="266" r:id="rId12"/>
    <p:sldId id="274" r:id="rId13"/>
    <p:sldId id="269" r:id="rId14"/>
    <p:sldId id="270" r:id="rId15"/>
    <p:sldId id="271" r:id="rId16"/>
    <p:sldId id="272" r:id="rId17"/>
    <p:sldId id="273" r:id="rId18"/>
    <p:sldId id="275" r:id="rId19"/>
    <p:sldId id="279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>
        <p:scale>
          <a:sx n="75" d="100"/>
          <a:sy n="75" d="100"/>
        </p:scale>
        <p:origin x="-10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Исследовательская работа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«праздничный десерт»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3783" y="2286000"/>
            <a:ext cx="5746069" cy="4190999"/>
          </a:xfrm>
        </p:spPr>
        <p:txBody>
          <a:bodyPr/>
          <a:lstStyle/>
          <a:p>
            <a:pPr algn="just"/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Выполнила: Ковалева Анастасия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МБОУ Лицей №12 г. Химки, 5 «В» класс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Руководитель: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Нагорнова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Н. И.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Учитель технологии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«Обслуживающий труд»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171699"/>
            <a:ext cx="4743128" cy="43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18476"/>
            <a:ext cx="11115064" cy="78935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Техника безопасности 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436077"/>
            <a:ext cx="11115064" cy="48768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Содержать </a:t>
            </a:r>
            <a:r>
              <a:rPr lang="ru-RU" sz="2800" b="1" dirty="0">
                <a:solidFill>
                  <a:schemeClr val="bg1"/>
                </a:solidFill>
              </a:rPr>
              <a:t>пол чистым и сухим, чтобы </a:t>
            </a:r>
            <a:r>
              <a:rPr lang="ru-RU" sz="2800" b="1" dirty="0" smtClean="0">
                <a:solidFill>
                  <a:schemeClr val="bg1"/>
                </a:solidFill>
              </a:rPr>
              <a:t>не</a:t>
            </a:r>
            <a:r>
              <a:rPr lang="ru-RU" sz="2800" b="1" dirty="0">
                <a:solidFill>
                  <a:schemeClr val="bg1"/>
                </a:solidFill>
              </a:rPr>
              <a:t> поскользнуться.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Перед работой нужно проверить шнур электроприборов, он не </a:t>
            </a:r>
            <a:r>
              <a:rPr lang="ru-RU" sz="2800" b="1" dirty="0" smtClean="0">
                <a:solidFill>
                  <a:schemeClr val="bg1"/>
                </a:solidFill>
              </a:rPr>
              <a:t>должен </a:t>
            </a:r>
            <a:r>
              <a:rPr lang="ru-RU" sz="2800" b="1" dirty="0">
                <a:solidFill>
                  <a:schemeClr val="bg1"/>
                </a:solidFill>
              </a:rPr>
              <a:t>иметь оголенных проводов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Включать и выключать </a:t>
            </a:r>
            <a:r>
              <a:rPr lang="ru-RU" sz="2800" b="1" dirty="0" smtClean="0">
                <a:solidFill>
                  <a:schemeClr val="bg1"/>
                </a:solidFill>
              </a:rPr>
              <a:t>электроприборы </a:t>
            </a:r>
            <a:r>
              <a:rPr lang="ru-RU" sz="2800" b="1" dirty="0">
                <a:solidFill>
                  <a:schemeClr val="bg1"/>
                </a:solidFill>
              </a:rPr>
              <a:t>надо сухими руками, держась за вилку, а не за шнур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Открывать бутылки, банки с консервами и компотами следует специальным ножом, хорошо </a:t>
            </a:r>
            <a:r>
              <a:rPr lang="ru-RU" sz="2800" b="1" dirty="0" smtClean="0">
                <a:solidFill>
                  <a:schemeClr val="bg1"/>
                </a:solidFill>
              </a:rPr>
              <a:t>заточенным.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Следить </a:t>
            </a:r>
            <a:r>
              <a:rPr lang="ru-RU" sz="2800" b="1" dirty="0">
                <a:solidFill>
                  <a:schemeClr val="bg1"/>
                </a:solidFill>
              </a:rPr>
              <a:t>за тем, чтобы хорошо было освещено рабочее место.</a:t>
            </a:r>
          </a:p>
        </p:txBody>
      </p:sp>
    </p:spTree>
    <p:extLst>
      <p:ext uri="{BB962C8B-B14F-4D97-AF65-F5344CB8AC3E}">
        <p14:creationId xmlns:p14="http://schemas.microsoft.com/office/powerpoint/2010/main" val="149483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399" y="480646"/>
            <a:ext cx="7127631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Необходимые ингредиенты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4398" y="1623646"/>
            <a:ext cx="6864221" cy="4161334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bg1"/>
                </a:solidFill>
              </a:rPr>
              <a:t>Печенье -300 гр.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bg1"/>
                </a:solidFill>
              </a:rPr>
              <a:t>Какао-порошок – 2 ст. ложки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bg1"/>
                </a:solidFill>
              </a:rPr>
              <a:t>Сгущённое молоко – 1 банка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bg1"/>
                </a:solidFill>
              </a:rPr>
              <a:t>Масло сливочное -100 гр.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2" r="29842"/>
          <a:stretch>
            <a:fillRect/>
          </a:stretch>
        </p:blipFill>
        <p:spPr>
          <a:xfrm>
            <a:off x="634448" y="480645"/>
            <a:ext cx="3712772" cy="5173705"/>
          </a:xfrm>
        </p:spPr>
      </p:pic>
    </p:spTree>
    <p:extLst>
      <p:ext uri="{BB962C8B-B14F-4D97-AF65-F5344CB8AC3E}">
        <p14:creationId xmlns:p14="http://schemas.microsoft.com/office/powerpoint/2010/main" val="178035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27090"/>
            <a:ext cx="10904407" cy="90455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Стоимость необходимых ингредиентов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677955"/>
            <a:ext cx="11072358" cy="440560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chemeClr val="bg1"/>
                </a:solidFill>
              </a:rPr>
              <a:t>Печенье -300 гр</a:t>
            </a:r>
            <a:r>
              <a:rPr lang="ru-RU" sz="4000" b="1" dirty="0" smtClean="0">
                <a:solidFill>
                  <a:schemeClr val="bg1"/>
                </a:solidFill>
              </a:rPr>
              <a:t>.                           -40 руб.</a:t>
            </a:r>
            <a:endParaRPr lang="ru-RU" sz="4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chemeClr val="bg1"/>
                </a:solidFill>
              </a:rPr>
              <a:t>Какао-порошок – 2 ст. </a:t>
            </a:r>
            <a:r>
              <a:rPr lang="ru-RU" sz="4000" b="1" dirty="0" smtClean="0">
                <a:solidFill>
                  <a:schemeClr val="bg1"/>
                </a:solidFill>
              </a:rPr>
              <a:t>ложки   -10 руб.</a:t>
            </a:r>
            <a:endParaRPr lang="ru-RU" sz="4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chemeClr val="bg1"/>
                </a:solidFill>
              </a:rPr>
              <a:t>Сгущённое молоко – 1 </a:t>
            </a:r>
            <a:r>
              <a:rPr lang="ru-RU" sz="4000" b="1" dirty="0" smtClean="0">
                <a:solidFill>
                  <a:schemeClr val="bg1"/>
                </a:solidFill>
              </a:rPr>
              <a:t>банка   -40 руб.</a:t>
            </a:r>
            <a:endParaRPr lang="ru-RU" sz="4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chemeClr val="bg1"/>
                </a:solidFill>
              </a:rPr>
              <a:t>Масло сливочное -100 гр</a:t>
            </a:r>
            <a:r>
              <a:rPr lang="ru-RU" sz="4000" b="1" dirty="0" smtClean="0">
                <a:solidFill>
                  <a:schemeClr val="bg1"/>
                </a:solidFill>
              </a:rPr>
              <a:t>.          - 60 руб.</a:t>
            </a:r>
            <a:endParaRPr lang="ru-RU" sz="4000" b="1" dirty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                                            Итого:    150 руб.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1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43204"/>
            <a:ext cx="4652898" cy="7697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Практическая часть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55576"/>
            <a:ext cx="7022873" cy="48892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6980" y="494522"/>
            <a:ext cx="4652898" cy="4381761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Измельчим печенье в блендере до состояния мелкой крошки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5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857" y="424543"/>
            <a:ext cx="4764867" cy="751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Практическая часть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6" y="1772816"/>
            <a:ext cx="8305413" cy="46653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7626" y="382556"/>
            <a:ext cx="4764866" cy="35456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Растопим сливочное масло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2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4839510" cy="67646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Практическая часть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877078"/>
            <a:ext cx="6438121" cy="51691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1649962"/>
            <a:ext cx="4839510" cy="209126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Смешаем масло с какао-порошком и сгущённым молоком. Перемешаем до однородной массы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1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5882"/>
            <a:ext cx="4914155" cy="7137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Практическая часть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670784"/>
            <a:ext cx="7058526" cy="39649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13781" y="405882"/>
            <a:ext cx="4005908" cy="2091267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Смешиваем какао-смесь с крошкой из печенья и очень хорошо вымешиваем массу.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6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99188"/>
            <a:ext cx="4783527" cy="6204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Практическая часть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1670784"/>
            <a:ext cx="6867328" cy="42261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1541" y="499188"/>
            <a:ext cx="4261013" cy="2091267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chemeClr val="bg1"/>
                </a:solidFill>
              </a:rPr>
              <a:t>Формуем из массы пирожные в виде </a:t>
            </a:r>
            <a:r>
              <a:rPr lang="ru-RU" sz="3600" b="1" dirty="0" smtClean="0">
                <a:solidFill>
                  <a:schemeClr val="bg1"/>
                </a:solidFill>
              </a:rPr>
              <a:t>картошки, присыпаем сахарной пудрой.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Ставим в холодильник охладиться.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2" y="342900"/>
            <a:ext cx="6019800" cy="90740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Сравнение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r="17427"/>
          <a:stretch>
            <a:fillRect/>
          </a:stretch>
        </p:blipFill>
        <p:spPr>
          <a:xfrm>
            <a:off x="522480" y="653142"/>
            <a:ext cx="3923777" cy="54677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1582748"/>
            <a:ext cx="7257694" cy="47434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-Получилось 600 гр. </a:t>
            </a:r>
            <a:r>
              <a:rPr lang="ru-RU" sz="3200" b="1" dirty="0">
                <a:solidFill>
                  <a:schemeClr val="bg1"/>
                </a:solidFill>
              </a:rPr>
              <a:t>д</a:t>
            </a:r>
            <a:r>
              <a:rPr lang="ru-RU" sz="3200" b="1" dirty="0" smtClean="0">
                <a:solidFill>
                  <a:schemeClr val="bg1"/>
                </a:solidFill>
              </a:rPr>
              <a:t>омашних пирожных «Картошка» за 150 руб.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-В магазине пирожное «Картошка» 300гр. стоит 140 руб.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-По вкусовым качествам мы с мамой не нашли сильных отличий.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9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886" y="466531"/>
            <a:ext cx="4365204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4">
                    <a:lumMod val="75000"/>
                  </a:schemeClr>
                </a:solidFill>
              </a:rPr>
              <a:t>Сравнение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8794" y="1896015"/>
            <a:ext cx="6021388" cy="4598091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-По </a:t>
            </a:r>
            <a:r>
              <a:rPr lang="ru-RU" sz="4000" b="1" dirty="0">
                <a:solidFill>
                  <a:schemeClr val="bg1"/>
                </a:solidFill>
              </a:rPr>
              <a:t>вкусовым качествам мы с мамой не нашли сильных отличий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-Отсутствие консервантов, эмульгаторов, стабилизаторов.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r="17427"/>
          <a:stretch>
            <a:fillRect/>
          </a:stretch>
        </p:blipFill>
        <p:spPr>
          <a:xfrm>
            <a:off x="895705" y="466531"/>
            <a:ext cx="4205003" cy="5859624"/>
          </a:xfrm>
        </p:spPr>
      </p:pic>
    </p:spTree>
    <p:extLst>
      <p:ext uri="{BB962C8B-B14F-4D97-AF65-F5344CB8AC3E}">
        <p14:creationId xmlns:p14="http://schemas.microsoft.com/office/powerpoint/2010/main" val="413102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11480"/>
            <a:ext cx="8534401" cy="81944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Цель исследования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371599"/>
            <a:ext cx="8534400" cy="488852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Обучающие: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Научиться готовить десерт;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Научиться пользоваться технологической картой.</a:t>
            </a:r>
          </a:p>
          <a:p>
            <a:pPr algn="just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Развивающие: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Развитие умений работать с источниками;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Развитие кулинарных навыков.</a:t>
            </a:r>
          </a:p>
          <a:p>
            <a:pPr algn="just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Воспитательные: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Воспитание аккуратности, прилежности;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Развитие интереса к кулинарному искусству.</a:t>
            </a:r>
          </a:p>
          <a:p>
            <a:pPr algn="just"/>
            <a:endPara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469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174" y="252445"/>
            <a:ext cx="8534401" cy="107250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заключение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242" y="1530220"/>
            <a:ext cx="11513974" cy="48332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 заключении могу сделать вывод, что при желании приготовить десерт самостоятельно может даже ученица 5 класса. Он получится даже лучше чем из магазина, потому что все ингредиенты известны, к тому же удастся сэкономить семейный бюджет.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08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39" y="251235"/>
            <a:ext cx="8534400" cy="10737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Приятного аппетита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78" y="1474237"/>
            <a:ext cx="5550923" cy="5038530"/>
          </a:xfrm>
        </p:spPr>
      </p:pic>
    </p:spTree>
    <p:extLst>
      <p:ext uri="{BB962C8B-B14F-4D97-AF65-F5344CB8AC3E}">
        <p14:creationId xmlns:p14="http://schemas.microsoft.com/office/powerpoint/2010/main" val="233548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09953"/>
            <a:ext cx="11079895" cy="91440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4">
                    <a:lumMod val="75000"/>
                  </a:schemeClr>
                </a:solidFill>
              </a:rPr>
              <a:t>Задачи исследования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705708"/>
            <a:ext cx="8534400" cy="4818184"/>
          </a:xfrm>
        </p:spPr>
        <p:txBody>
          <a:bodyPr>
            <a:normAutofit/>
          </a:bodyPr>
          <a:lstStyle/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Исследовать  возможность самостоятельно приготовить праздничный десерт ;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Изучить технологическую карту (рецепт приготовления);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Изучить технику безопасности;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Изучить необходимое оборудование; 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Выяснить: «Выгоднее покупать десерт или приготовить дома?»:</a:t>
            </a:r>
          </a:p>
          <a:p>
            <a:pPr indent="-457200" algn="ctr"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Сравнить стоимость десерта;</a:t>
            </a:r>
          </a:p>
          <a:p>
            <a:pPr indent="-457200" algn="ctr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Сравнить вкусовые качества.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v"/>
            </a:pP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81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71231"/>
            <a:ext cx="10833711" cy="9124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Актуальность исследования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769" y="1441938"/>
            <a:ext cx="11482754" cy="508195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 для кого не секрет , что в кулинарной промышленности используются консерванты, эмульгаторы, стабилизаторы и т.д. Поэтому вопрос приобретения кулинарных навыков на сегодняшний день звучит актуально. Может случиться так, что не умение готовить может стоить вам здоровья.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2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39616"/>
            <a:ext cx="11009557" cy="87923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Практическая значимость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1629508"/>
            <a:ext cx="11009557" cy="4718538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Формирование творческого мышления, эстетического восприятия;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Формирование умения самостоятельно добывать новые знания, собирать необходимую информацию;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Формирование практических навыков.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4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480646"/>
            <a:ext cx="7268308" cy="7502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Исследование десертов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1" r="26091"/>
          <a:stretch>
            <a:fillRect/>
          </a:stretch>
        </p:blipFill>
        <p:spPr>
          <a:xfrm>
            <a:off x="461474" y="480645"/>
            <a:ext cx="4110526" cy="57279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1423050"/>
            <a:ext cx="7269896" cy="48722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Я задалась целью сделать сюрприз для мамы и приготовить пирожное.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Исследуя ассортимент десертов которые можно приготовить в домашних условиях, я пришла к выводу, что большинство рецептов сложны в приготовлении и нуждается в выпекании в духовом шкафу, но я не отступилась и продолжила поиски рецепта который бы я могла  приготовить самостоятельно.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итоге я нашла подходящий рецепт.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0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4872526" cy="703385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Пирожное картошка</a:t>
            </a:r>
            <a:endParaRPr lang="ru-RU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2" y="685800"/>
            <a:ext cx="5889356" cy="53457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1588475"/>
            <a:ext cx="4872526" cy="490024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Мой выбор пал на рецепт «Картошка».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Этот рецепт: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</a:rPr>
              <a:t>прост в исполнении,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</a:rPr>
              <a:t>не требует использование духового шкафа,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bg1"/>
                </a:solidFill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</a:rPr>
              <a:t>оступные ингредиенты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3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606" y="409087"/>
            <a:ext cx="8534400" cy="112553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исследование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1853405"/>
            <a:ext cx="4649787" cy="57626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Оборудование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748448"/>
            <a:ext cx="5335491" cy="36347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15480" y="1853405"/>
            <a:ext cx="5825536" cy="57626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Техника безопасности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77" y="2429667"/>
            <a:ext cx="3888015" cy="4164564"/>
          </a:xfrm>
        </p:spPr>
      </p:pic>
    </p:spTree>
    <p:extLst>
      <p:ext uri="{BB962C8B-B14F-4D97-AF65-F5344CB8AC3E}">
        <p14:creationId xmlns:p14="http://schemas.microsoft.com/office/powerpoint/2010/main" val="320960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71230"/>
            <a:ext cx="11150233" cy="101795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Необходимое оборудование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699846"/>
            <a:ext cx="8534400" cy="4366846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Блендер;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миска;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Ложка;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Поднос;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Кондитерская бумага</a:t>
            </a:r>
            <a:endParaRPr lang="ru-RU" sz="48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62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293</TotalTime>
  <Words>540</Words>
  <Application>Microsoft Office PowerPoint</Application>
  <PresentationFormat>Произвольный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Исследовательская работа «праздничный десерт»   </vt:lpstr>
      <vt:lpstr>Цель исследования</vt:lpstr>
      <vt:lpstr>Задачи исследования</vt:lpstr>
      <vt:lpstr>Актуальность исследования</vt:lpstr>
      <vt:lpstr>Практическая значимость</vt:lpstr>
      <vt:lpstr>Исследование десертов</vt:lpstr>
      <vt:lpstr>Пирожное картошка</vt:lpstr>
      <vt:lpstr>исследование</vt:lpstr>
      <vt:lpstr>Необходимое оборудование</vt:lpstr>
      <vt:lpstr>Техника безопасности </vt:lpstr>
      <vt:lpstr>Необходимые ингредиенты</vt:lpstr>
      <vt:lpstr>Стоимость необходимых ингредиентов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Сравнение</vt:lpstr>
      <vt:lpstr>Сравнение</vt:lpstr>
      <vt:lpstr>заключение</vt:lpstr>
      <vt:lpstr>Приятного аппетита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Teacher</cp:lastModifiedBy>
  <cp:revision>35</cp:revision>
  <dcterms:created xsi:type="dcterms:W3CDTF">2015-04-20T12:10:53Z</dcterms:created>
  <dcterms:modified xsi:type="dcterms:W3CDTF">2015-04-21T05:29:12Z</dcterms:modified>
</cp:coreProperties>
</file>