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4"/>
  </p:notesMasterIdLst>
  <p:sldIdLst>
    <p:sldId id="265" r:id="rId2"/>
    <p:sldId id="266" r:id="rId3"/>
    <p:sldId id="259" r:id="rId4"/>
    <p:sldId id="258" r:id="rId5"/>
    <p:sldId id="260" r:id="rId6"/>
    <p:sldId id="261" r:id="rId7"/>
    <p:sldId id="262" r:id="rId8"/>
    <p:sldId id="264" r:id="rId9"/>
    <p:sldId id="267" r:id="rId10"/>
    <p:sldId id="268" r:id="rId11"/>
    <p:sldId id="269" r:id="rId12"/>
    <p:sldId id="26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5B201B-3DEB-4F96-889C-4C1B8DF1E1EE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DA38B4-1679-4A32-8A5A-415EF7567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2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04035-A2CA-4741-907E-90C75FABE15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30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B53EB9-CD38-42BB-BF78-6D86DE12A2A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155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38FD33-F689-4403-BC09-E16DC509DC5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419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56CE3-4B16-44EE-8335-DC25E7A38FC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34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18173-ECD7-417F-8A65-2EB0D4FE32C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379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4A66B0-EC4B-4781-A270-3A4D60EC677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179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C7809B-B87F-48CC-9AB0-55BCF9A4794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127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97BD70-1002-4C99-B037-650AF6D7256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365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1BBAA-9CC5-4318-8BEC-522D40AC31DB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11093-B8AF-4D18-BDF0-AAA90519E3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BF884-9F3A-494B-A6E4-344C9A48EE1A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0E93E-C96D-466A-9B89-8331EF548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0412F-A4E3-4B78-8AD9-42FC85596A37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9AC16-1D72-43FA-A741-B4A9D892B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63525" y="3922713"/>
            <a:ext cx="7386638" cy="21732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fld id="{6341EBF1-AFA0-4215-ADAA-DC87C0CECB34}" type="datetimeFigureOut">
              <a:rPr lang="ru-RU"/>
              <a:pPr/>
              <a:t>08.12.2015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93D1EEFB-C775-425A-9EFC-BEE4D2C85D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7386638" cy="21717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3525" y="3922713"/>
            <a:ext cx="7386638" cy="21732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fld id="{DF8C1C0A-1B7A-42EA-85B1-4A3E8A17174D}" type="datetimeFigureOut">
              <a:rPr lang="ru-RU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BEEFAF39-AB9B-4B2E-8E3F-E66E68C5E5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fld id="{8ED4AEF2-0319-474E-8F10-05F213BDDA1B}" type="datetimeFigureOut">
              <a:rPr lang="ru-RU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ED648384-6902-4579-A61D-5404BC3AB4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fld id="{548FAEEF-2A4E-400E-9644-0F9187BB0F4A}" type="datetimeFigureOut">
              <a:rPr lang="ru-RU"/>
              <a:pPr/>
              <a:t>08.12.2015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D6B88341-5149-4F53-A43B-D9581FA6AD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19075" y="227013"/>
            <a:ext cx="7477125" cy="58689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fld id="{3602D2C6-B8F7-4356-900C-7F6805638E38}" type="datetimeFigureOut">
              <a:rPr lang="ru-RU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A8E8232E-4A2E-4849-A1F4-52AF715994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23DB4-A680-4F54-99FA-43CBFA478629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7E8F-B44E-478C-97CF-A486C728C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ACE37-A028-4462-89A2-114C720FDA82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690D7-BBF0-46BB-9003-E53C4CE37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EB271-B18F-4FB2-8C0A-33FFC1601ABC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400D6-8149-4219-882C-3FC8912CC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5CF24-9F33-4F1C-AD47-3CE3A9EFDDA9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2735F-85E1-4ACF-9433-1DD87AB0D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38A08-260F-4B46-BE9F-ED0EDCE2B664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E5B3B-A66D-447F-97C0-72411A980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92579-9C62-4EDA-A106-E32EAD366D38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51AE7-FEAE-4DEE-8DA6-33B859EC9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C7AE0-31E8-4DEE-AFFB-DEF19B6A5675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AE9F2-F006-44B0-9835-C59EA21A59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31E7D5-5B1D-43C3-91A4-774228E43EF3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54B58-3A84-46F6-B473-60FC5E10E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4911D4A-E62D-4A48-A51F-9DA91E4AC13F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9C9873-A20C-486A-9238-46BD16AAE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81037"/>
          </a:xfrm>
        </p:spPr>
        <p:txBody>
          <a:bodyPr>
            <a:normAutofit/>
          </a:bodyPr>
          <a:lstStyle/>
          <a:p>
            <a:pPr algn="ctr"/>
            <a:r>
              <a:rPr lang="ru-RU" sz="3600" i="1">
                <a:effectLst>
                  <a:outerShdw blurRad="38100" dist="38100" dir="2700000" algn="tl">
                    <a:srgbClr val="000000"/>
                  </a:outerShdw>
                </a:effectLst>
              </a:rPr>
              <a:t>Презентация к Дню Матери</a:t>
            </a:r>
          </a:p>
        </p:txBody>
      </p:sp>
      <p:pic>
        <p:nvPicPr>
          <p:cNvPr id="14341" name="Picture 5" descr="p2_e5e6649dfce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908175" y="908050"/>
            <a:ext cx="4130675" cy="44973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7157" y="428605"/>
            <a:ext cx="3927505" cy="5643601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С кем первым мы встречаемся,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Придя на белый свет, 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Так это наша мамочка,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Ее милее нет.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Вся жизнь вокруг нее вращается,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Весь мир наш ею обогрет,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Весь век она старается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Нас уберечь от бед.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Она — опора в доме,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Хлопочет каждый час.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И никого нет кроме,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Кто так любил бы нас.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Так счастья ей побольше,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И жизни лет подольше,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И радость ей в удел,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И меньше грустных дел!</a:t>
            </a:r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  <p:pic>
        <p:nvPicPr>
          <p:cNvPr id="46088" name="Picture 8" descr="7cf754bb7ca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14942" y="500042"/>
            <a:ext cx="3455987" cy="2557462"/>
          </a:xfrm>
          <a:noFill/>
          <a:ln/>
        </p:spPr>
      </p:pic>
      <p:pic>
        <p:nvPicPr>
          <p:cNvPr id="46089" name="Picture 9" descr="! Medicaid Newborn Baby Home Visits iStock_000004240119XSmal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786182" y="3357562"/>
            <a:ext cx="3455987" cy="2406650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43" name="Picture 15" descr="denmateri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857356" y="571480"/>
            <a:ext cx="5184775" cy="3857652"/>
          </a:xfrm>
          <a:noFill/>
          <a:ln/>
        </p:spPr>
      </p:pic>
      <p:sp>
        <p:nvSpPr>
          <p:cNvPr id="48138" name="Rectangle 10"/>
          <p:cNvSpPr>
            <a:spLocks noGrp="1" noChangeArrowheads="1"/>
          </p:cNvSpPr>
          <p:nvPr>
            <p:ph type="body" sz="half" idx="3"/>
          </p:nvPr>
        </p:nvSpPr>
        <p:spPr>
          <a:xfrm>
            <a:off x="428596" y="4500570"/>
            <a:ext cx="8286808" cy="2173288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dirty="0">
                <a:solidFill>
                  <a:srgbClr val="C00000"/>
                </a:solidFill>
                <a:latin typeface="Monotype Corsiva" pitchFamily="66" charset="0"/>
              </a:rPr>
              <a:t>Какими бы взрослыми, сильными, умными, красивыми мы ни стали,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dirty="0">
                <a:solidFill>
                  <a:srgbClr val="C00000"/>
                </a:solidFill>
                <a:latin typeface="Monotype Corsiva" pitchFamily="66" charset="0"/>
              </a:rPr>
              <a:t>как бы далеко жизнь ни увела нас от родительского крова, мама всегда остается для нас мамой, а мы - ее детьми.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9" name="Picture 9" descr="80a863fcb13b"/>
          <p:cNvPicPr>
            <a:picLocks noGrp="1" noChangeAspect="1" noChangeArrowheads="1"/>
          </p:cNvPicPr>
          <p:nvPr>
            <p:ph/>
          </p:nvPr>
        </p:nvPicPr>
        <p:blipFill>
          <a:blip r:embed="rId3" cstate="email"/>
          <a:stretch>
            <a:fillRect/>
          </a:stretch>
        </p:blipFill>
        <p:spPr>
          <a:xfrm>
            <a:off x="428596" y="428605"/>
            <a:ext cx="8286808" cy="54292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6" name="Picture 8" descr="492cb051b46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571472" y="500042"/>
            <a:ext cx="8143932" cy="5357850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2"/>
          <p:cNvSpPr>
            <a:spLocks noChangeArrowheads="1"/>
          </p:cNvSpPr>
          <p:nvPr/>
        </p:nvSpPr>
        <p:spPr bwMode="auto">
          <a:xfrm>
            <a:off x="500034" y="571480"/>
            <a:ext cx="821537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solidFill>
                  <a:srgbClr val="FF0000"/>
                </a:solidFill>
                <a:latin typeface="Calibri" pitchFamily="34" charset="0"/>
              </a:rPr>
              <a:t>Мы пришли в этот мир, задолго до появления обласканные заботой о нашем здоровье и благополучии. Увы, не всегда помним об этом.</a:t>
            </a:r>
            <a:br>
              <a:rPr lang="ru-RU" sz="2400" i="1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ru-RU" sz="2400" i="1" dirty="0">
                <a:solidFill>
                  <a:srgbClr val="FF0000"/>
                </a:solidFill>
                <a:latin typeface="Calibri" pitchFamily="34" charset="0"/>
              </a:rPr>
              <a:t>В повседневных заботах не замечаем щемящей материнской боли.</a:t>
            </a:r>
            <a:br>
              <a:rPr lang="ru-RU" sz="2400" i="1" dirty="0">
                <a:solidFill>
                  <a:srgbClr val="FF0000"/>
                </a:solidFill>
                <a:latin typeface="Calibri" pitchFamily="34" charset="0"/>
              </a:rPr>
            </a:br>
            <a:endParaRPr lang="ru-RU" i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0489" name="Picture 9" descr="20080912101021embarazada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2000232" y="2571744"/>
            <a:ext cx="4929222" cy="331470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Прямоугольник 5"/>
          <p:cNvSpPr>
            <a:spLocks noChangeArrowheads="1"/>
          </p:cNvSpPr>
          <p:nvPr/>
        </p:nvSpPr>
        <p:spPr bwMode="auto">
          <a:xfrm>
            <a:off x="571472" y="4143380"/>
            <a:ext cx="792961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Мама </a:t>
            </a:r>
            <a:r>
              <a:rPr lang="ru-RU" sz="2400" b="1" i="1" dirty="0">
                <a:solidFill>
                  <a:srgbClr val="FF0000"/>
                </a:solidFill>
                <a:latin typeface="Calibri" pitchFamily="34" charset="0"/>
              </a:rPr>
              <a:t>— словно молитва в устах младенца и взрослого…</a:t>
            </a:r>
            <a:br>
              <a:rPr lang="ru-RU" sz="2400" b="1" i="1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Мама</a:t>
            </a:r>
            <a:r>
              <a:rPr lang="ru-RU" sz="2400" b="1" i="1" dirty="0">
                <a:solidFill>
                  <a:srgbClr val="FF0000"/>
                </a:solidFill>
                <a:latin typeface="Calibri" pitchFamily="34" charset="0"/>
              </a:rPr>
              <a:t> — словно мольба о помощи… </a:t>
            </a:r>
            <a:endParaRPr lang="en-US" sz="2400" b="1" i="1" dirty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Мама</a:t>
            </a: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Calibri" pitchFamily="34" charset="0"/>
              </a:rPr>
              <a:t>— надежда, любовь и опора…</a:t>
            </a:r>
            <a:r>
              <a:rPr lang="ru-RU" sz="2400" b="1" i="1" dirty="0">
                <a:latin typeface="Calibri" pitchFamily="34" charset="0"/>
              </a:rPr>
              <a:t/>
            </a:r>
            <a:br>
              <a:rPr lang="ru-RU" sz="2400" b="1" i="1" dirty="0">
                <a:latin typeface="Calibri" pitchFamily="34" charset="0"/>
              </a:rPr>
            </a:br>
            <a:endParaRPr lang="ru-RU" sz="2400" b="1" i="1" dirty="0">
              <a:latin typeface="Calibri" pitchFamily="34" charset="0"/>
            </a:endParaRPr>
          </a:p>
        </p:txBody>
      </p:sp>
      <p:pic>
        <p:nvPicPr>
          <p:cNvPr id="18441" name="Picture 9" descr="1259225550_bezimeni-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857356" y="500042"/>
            <a:ext cx="5900741" cy="36004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357158" y="357165"/>
            <a:ext cx="84296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Calibri" pitchFamily="34" charset="0"/>
              </a:rPr>
              <a:t>Празднования Дня матери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 это традиция, уходящая корнями в древние культуры, её следы можно обнаружить в греческой цивилизации раннего периода, когда во время празднования прихода весны люди чествовали Рею - мать богов.</a:t>
            </a:r>
            <a:r>
              <a:rPr lang="ru-RU" sz="2400" dirty="0">
                <a:latin typeface="Calibri" pitchFamily="34" charset="0"/>
              </a:rPr>
              <a:t/>
            </a:r>
            <a:br>
              <a:rPr lang="ru-RU" sz="2400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endParaRPr lang="ru-RU" dirty="0">
              <a:latin typeface="Calibri" pitchFamily="34" charset="0"/>
            </a:endParaRPr>
          </a:p>
        </p:txBody>
      </p:sp>
      <p:pic>
        <p:nvPicPr>
          <p:cNvPr id="22531" name="Picture 4" descr="День Матери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0298" y="2500306"/>
            <a:ext cx="3786215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2"/>
          <p:cNvSpPr>
            <a:spLocks noChangeArrowheads="1"/>
          </p:cNvSpPr>
          <p:nvPr/>
        </p:nvSpPr>
        <p:spPr bwMode="auto">
          <a:xfrm>
            <a:off x="571472" y="571480"/>
            <a:ext cx="414340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Примерно с 1600 года британцы отмечали праздник, который назывался </a:t>
            </a:r>
            <a:r>
              <a:rPr lang="ru-RU" sz="2400" b="1" i="1" dirty="0">
                <a:solidFill>
                  <a:srgbClr val="FF0000"/>
                </a:solidFill>
                <a:latin typeface="Calibri" pitchFamily="34" charset="0"/>
              </a:rPr>
              <a:t>Материнское воскресенье</a:t>
            </a:r>
            <a:r>
              <a:rPr lang="ru-RU" sz="2000" dirty="0" smtClean="0">
                <a:latin typeface="Calibri" pitchFamily="34" charset="0"/>
              </a:rPr>
              <a:t>.</a:t>
            </a:r>
          </a:p>
          <a:p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В четвертое воскресенье Великого поста проходило чествование английских матерей. Богатые предприниматели предоставляли своим служащим выходной день, чтобы они могли вернуться в семьи и провести один день со своими матерями. Для создания праздничной атмосферы изготовлялся особый кекс с цукатами и коринкой, который назывался материнским. </a:t>
            </a:r>
            <a:br>
              <a:rPr lang="ru-RU" sz="2000" dirty="0">
                <a:latin typeface="Calibri" pitchFamily="34" charset="0"/>
              </a:rPr>
            </a:br>
            <a:endParaRPr lang="ru-RU" sz="2000" dirty="0">
              <a:latin typeface="Calibri" pitchFamily="34" charset="0"/>
            </a:endParaRPr>
          </a:p>
        </p:txBody>
      </p:sp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2214563" y="3071813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pic>
        <p:nvPicPr>
          <p:cNvPr id="24585" name="Picture 9" descr="кнр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57752" y="571481"/>
            <a:ext cx="3714776" cy="52864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2"/>
          <p:cNvSpPr>
            <a:spLocks noChangeArrowheads="1"/>
          </p:cNvSpPr>
          <p:nvPr/>
        </p:nvSpPr>
        <p:spPr bwMode="auto">
          <a:xfrm>
            <a:off x="785786" y="428604"/>
            <a:ext cx="766921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t"/>
            <a:r>
              <a:rPr lang="ru-RU" sz="2400" dirty="0">
                <a:latin typeface="Calibri" pitchFamily="34" charset="0"/>
              </a:rPr>
              <a:t>В США</a:t>
            </a:r>
            <a:r>
              <a:rPr lang="ru-RU" sz="2400" dirty="0"/>
              <a:t> </a:t>
            </a:r>
            <a:r>
              <a:rPr lang="ru-RU" sz="2400" dirty="0">
                <a:latin typeface="Calibri" pitchFamily="34" charset="0"/>
              </a:rPr>
              <a:t>писательница </a:t>
            </a:r>
            <a:r>
              <a:rPr lang="ru-RU" sz="2400" dirty="0" err="1">
                <a:solidFill>
                  <a:srgbClr val="FF0000"/>
                </a:solidFill>
                <a:latin typeface="Calibri" pitchFamily="34" charset="0"/>
              </a:rPr>
              <a:t>Джули</a:t>
            </a:r>
            <a:r>
              <a:rPr lang="ru-RU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alibri" pitchFamily="34" charset="0"/>
              </a:rPr>
              <a:t>Вард</a:t>
            </a:r>
            <a:r>
              <a:rPr lang="ru-RU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alibri" pitchFamily="34" charset="0"/>
              </a:rPr>
              <a:t>Хауи</a:t>
            </a:r>
            <a:r>
              <a:rPr lang="ru-RU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стремилась добиться официального признания Дня матери во всём мире. Ей это не удалось, но она сумела вдохновить другую американку Анну Джарвис, которая теперь известна, как «мать Дня матери». 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14348" y="6000768"/>
            <a:ext cx="75952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t"/>
            <a:r>
              <a:rPr lang="ru-RU" sz="2000" dirty="0">
                <a:solidFill>
                  <a:srgbClr val="FF0000"/>
                </a:solidFill>
              </a:rPr>
              <a:t>В 1914 году </a:t>
            </a:r>
            <a:r>
              <a:rPr lang="ru-RU" dirty="0"/>
              <a:t>День матери был объявлен официальным праздником.</a:t>
            </a:r>
          </a:p>
        </p:txBody>
      </p:sp>
      <p:pic>
        <p:nvPicPr>
          <p:cNvPr id="26630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71604" y="2500306"/>
            <a:ext cx="59055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428604"/>
            <a:ext cx="8358246" cy="2357454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ru-RU" sz="2800" b="1" dirty="0">
                <a:solidFill>
                  <a:srgbClr val="FF0000"/>
                </a:solidFill>
              </a:rPr>
              <a:t>   </a:t>
            </a:r>
            <a:r>
              <a:rPr lang="ru-RU" sz="2800" b="1" dirty="0">
                <a:solidFill>
                  <a:srgbClr val="FF0000"/>
                </a:solidFill>
                <a:latin typeface="Monotype Corsiva" pitchFamily="66" charset="0"/>
              </a:rPr>
              <a:t>Вслед за США второе воскресенье мая объявили праздником 23 страны </a:t>
            </a:r>
            <a:r>
              <a:rPr lang="ru-RU" sz="2800" b="1" dirty="0" smtClean="0">
                <a:latin typeface="Monotype Corsiva" pitchFamily="66" charset="0"/>
              </a:rPr>
              <a:t>(</a:t>
            </a:r>
            <a:r>
              <a:rPr lang="ru-RU" sz="2800" b="1" dirty="0">
                <a:latin typeface="Monotype Corsiva" pitchFamily="66" charset="0"/>
              </a:rPr>
              <a:t>в их </a:t>
            </a:r>
            <a:r>
              <a:rPr lang="ru-RU" sz="2800" b="1" dirty="0" err="1">
                <a:latin typeface="Monotype Corsiva" pitchFamily="66" charset="0"/>
              </a:rPr>
              <a:t>числе:Бахрейн</a:t>
            </a:r>
            <a:r>
              <a:rPr lang="ru-RU" sz="2800" b="1" dirty="0">
                <a:latin typeface="Monotype Corsiva" pitchFamily="66" charset="0"/>
              </a:rPr>
              <a:t>, Гонконг, Индия, Малайзия, Мексика, Никарагуа, Объединённые Арабские Эмираты, Оман, Пакистан, Катар, Саудовская Аравия, Сингапур и др.), а ещё более 30 отмечают праздник в другие дни.</a:t>
            </a:r>
            <a:endParaRPr lang="ru-RU" sz="2800" b="1" dirty="0"/>
          </a:p>
        </p:txBody>
      </p:sp>
      <p:pic>
        <p:nvPicPr>
          <p:cNvPr id="28678" name="Picture 6" descr="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357422" y="2786058"/>
            <a:ext cx="4357718" cy="314327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71480"/>
            <a:ext cx="7477125" cy="3984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     День </a:t>
            </a:r>
            <a:r>
              <a:rPr lang="ru-RU" sz="5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матери в России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4643447"/>
            <a:ext cx="8286807" cy="178595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>В России День матери </a:t>
            </a:r>
            <a:r>
              <a:rPr lang="ru-RU" sz="2400" b="1" dirty="0">
                <a:latin typeface="Monotype Corsiva" pitchFamily="66" charset="0"/>
              </a:rPr>
              <a:t>стали отмечать сравнительно недавно. Установленный Указом Президента Российской Федерации Б. Н. Ельцина № 120 «О Дне матери» от 30 января 1998 года, он </a:t>
            </a:r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>празднуется в последнее воскресенье ноября, </a:t>
            </a:r>
            <a:r>
              <a:rPr lang="ru-RU" sz="2400" b="1" dirty="0">
                <a:latin typeface="Monotype Corsiva" pitchFamily="66" charset="0"/>
              </a:rPr>
              <a:t>воздавая должное материнскому труду и их бескорыстной жертве ради блага своих детей.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b="1" dirty="0"/>
          </a:p>
        </p:txBody>
      </p:sp>
      <p:pic>
        <p:nvPicPr>
          <p:cNvPr id="44038" name="Picture 6" descr="092d92226a294037c70cdc4f23b8db9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85918" y="1071546"/>
            <a:ext cx="5616575" cy="3568699"/>
          </a:xfrm>
          <a:noFill/>
          <a:ln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426</Words>
  <Application>Microsoft Office PowerPoint</Application>
  <PresentationFormat>Экран (4:3)</PresentationFormat>
  <Paragraphs>39</Paragraphs>
  <Slides>12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Monotype Corsiva</vt:lpstr>
      <vt:lpstr>Verdana</vt:lpstr>
      <vt:lpstr>Wingdings</vt:lpstr>
      <vt:lpstr>Wingdings 2</vt:lpstr>
      <vt:lpstr>Аспект</vt:lpstr>
      <vt:lpstr>Презентация к Дню Матери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День матери в России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user</cp:lastModifiedBy>
  <cp:revision>13</cp:revision>
  <dcterms:created xsi:type="dcterms:W3CDTF">2009-11-03T17:51:21Z</dcterms:created>
  <dcterms:modified xsi:type="dcterms:W3CDTF">2015-12-08T09:02:27Z</dcterms:modified>
</cp:coreProperties>
</file>