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FFFF00"/>
    <a:srgbClr val="008000"/>
    <a:srgbClr val="CC3300"/>
    <a:srgbClr val="0000FF"/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EF0A-3347-4435-96CE-CC01BCBD7B35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1B949EA-4B48-4D03-A110-BB5501458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EF0A-3347-4435-96CE-CC01BCBD7B35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49EA-4B48-4D03-A110-BB5501458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EF0A-3347-4435-96CE-CC01BCBD7B35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49EA-4B48-4D03-A110-BB5501458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EF0A-3347-4435-96CE-CC01BCBD7B35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1B949EA-4B48-4D03-A110-BB5501458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EF0A-3347-4435-96CE-CC01BCBD7B35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49EA-4B48-4D03-A110-BB55014586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EF0A-3347-4435-96CE-CC01BCBD7B35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49EA-4B48-4D03-A110-BB5501458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EF0A-3347-4435-96CE-CC01BCBD7B35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1B949EA-4B48-4D03-A110-BB55014586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EF0A-3347-4435-96CE-CC01BCBD7B35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49EA-4B48-4D03-A110-BB5501458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EF0A-3347-4435-96CE-CC01BCBD7B35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49EA-4B48-4D03-A110-BB5501458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EF0A-3347-4435-96CE-CC01BCBD7B35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49EA-4B48-4D03-A110-BB5501458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EF0A-3347-4435-96CE-CC01BCBD7B35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949EA-4B48-4D03-A110-BB55014586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A5EEF0A-3347-4435-96CE-CC01BCBD7B35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1B949EA-4B48-4D03-A110-BB55014586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692696"/>
            <a:ext cx="7198568" cy="309634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Презентация к уроку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русского языка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 класс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Тема «Звук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буквы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 учитель начальных классов ГБОУ школы-интерната №8 </a:t>
            </a:r>
          </a:p>
          <a:p>
            <a:pPr algn="r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Копылкова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Светлана Николаевна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Весёлый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Яркий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Радостное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             настроение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             человечек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               колпачок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4" name="Рисунок 13" descr="Рисовалка - Страница 7 - Форум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48064" y="5180549"/>
            <a:ext cx="3048000" cy="167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Как нарисовать Пряничного человечка?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476672"/>
            <a:ext cx="2555776" cy="2102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ТЕМАТИЧЕСКИЕ ВЕЧЕРИНКИ С НОВЫМ ГОДОМ!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2780928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&quot;Время добрых дел&quot;- благотворительные акции.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67744" y="4667250"/>
            <a:ext cx="28575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ФотоМагия - БОЛЬШИЕ фото на стену (кубиками)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9512" y="188640"/>
            <a:ext cx="3176389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Предлагаю услуги: Аниматоры для детских праздников. - Заказа…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35696" y="0"/>
            <a:ext cx="518457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olorful Balloons Красочные Воздушные шары &quot; PixelBrush - Портал о дизайне. Скачать фото, картинки, обои, рисунки, иконки, клипа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752225">
            <a:off x="5826000" y="317896"/>
            <a:ext cx="1556792" cy="1556792"/>
          </a:xfrm>
          <a:prstGeom prst="rect">
            <a:avLst/>
          </a:prstGeom>
          <a:noFill/>
        </p:spPr>
      </p:pic>
      <p:pic>
        <p:nvPicPr>
          <p:cNvPr id="1030" name="Picture 6" descr="Коллекция воздушных шариков Collection of balloons &quot; ALLDAY - народный сайт о дизайне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9808416">
            <a:off x="467544" y="1844824"/>
            <a:ext cx="2339752" cy="2489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икатуры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67944" y="620688"/>
            <a:ext cx="5076056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ша</a:t>
            </a:r>
          </a:p>
          <a:p>
            <a:pPr algn="ctr"/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шо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шу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ше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ши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Знай больше, а говори меньше.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Шила в мешке не утаишь.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Прикольные картинки про бабушек - прикольные рисунки"/>
          <p:cNvPicPr>
            <a:picLocks noGrp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4709033" y="609600"/>
            <a:ext cx="3072384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родолжите предложения: Мне было интересно ….Я узнал, что …У меня получилось 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46" y="13813"/>
            <a:ext cx="9145246" cy="6844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Картинки для детей доктор айболит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2780928"/>
            <a:ext cx="1407418" cy="1407419"/>
          </a:xfrm>
          <a:prstGeom prst="rect">
            <a:avLst/>
          </a:prstGeom>
          <a:noFill/>
        </p:spPr>
      </p:pic>
      <p:pic>
        <p:nvPicPr>
          <p:cNvPr id="10244" name="Picture 4" descr="http://i041.radikal.ru/0802/70/2e0f6f22c98a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19672" y="1124744"/>
            <a:ext cx="1565176" cy="1665081"/>
          </a:xfrm>
          <a:prstGeom prst="rect">
            <a:avLst/>
          </a:prstGeom>
          <a:noFill/>
        </p:spPr>
      </p:pic>
      <p:pic>
        <p:nvPicPr>
          <p:cNvPr id="10246" name="Picture 6" descr="Фото на www.fotto.ru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55776" y="2636912"/>
            <a:ext cx="1675603" cy="1613734"/>
          </a:xfrm>
          <a:prstGeom prst="rect">
            <a:avLst/>
          </a:prstGeom>
          <a:noFill/>
        </p:spPr>
      </p:pic>
      <p:pic>
        <p:nvPicPr>
          <p:cNvPr id="10248" name="Picture 8" descr="Утёнок с бантом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139952" y="1484784"/>
            <a:ext cx="1440160" cy="1670719"/>
          </a:xfrm>
          <a:prstGeom prst="rect">
            <a:avLst/>
          </a:prstGeom>
          <a:noFill/>
        </p:spPr>
      </p:pic>
      <p:pic>
        <p:nvPicPr>
          <p:cNvPr id="10250" name="Picture 10" descr="http://pictures.ucoz.ru/_ph/3/75361836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508104" y="2348880"/>
            <a:ext cx="1708820" cy="2120630"/>
          </a:xfrm>
          <a:prstGeom prst="rect">
            <a:avLst/>
          </a:prstGeom>
          <a:noFill/>
        </p:spPr>
      </p:pic>
      <p:sp>
        <p:nvSpPr>
          <p:cNvPr id="10256" name="AutoShape 16" descr="Картинки аисто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58" name="AutoShape 18" descr="Картинки аисто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0" name="AutoShape 20" descr="Картинки аисто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2" name="AutoShape 22" descr="Картинки аисто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4" name="AutoShape 24" descr="http://www.baby.ru/storage/6/1/0/8/644687.1265647452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6" name="AutoShape 26" descr="Картинки аисто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детский арт клипарт часть 1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236296" y="1484784"/>
            <a:ext cx="1563564" cy="2088232"/>
          </a:xfrm>
          <a:prstGeom prst="rect">
            <a:avLst/>
          </a:prstGeom>
          <a:noFill/>
        </p:spPr>
      </p:pic>
      <p:sp>
        <p:nvSpPr>
          <p:cNvPr id="23" name="Заголовок 2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Пиктограмма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79512" y="4365105"/>
            <a:ext cx="828091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32" name="Picture 2" descr="Картинки для детей доктор айболит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1912" y="2933328"/>
            <a:ext cx="1407418" cy="1407419"/>
          </a:xfrm>
          <a:prstGeom prst="rect">
            <a:avLst/>
          </a:prstGeom>
          <a:noFill/>
        </p:spPr>
      </p:pic>
      <p:pic>
        <p:nvPicPr>
          <p:cNvPr id="17" name="Picture 10" descr="http://pictures.ucoz.ru/_ph/3/75361836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508104" y="2348880"/>
            <a:ext cx="1708820" cy="21206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im2-tub-ru.yandex.net/i?id=32988dc70f096475d582e68c3c1e78c1-143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1799" y="-171401"/>
            <a:ext cx="9245799" cy="7029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87623" y="404665"/>
          <a:ext cx="6552726" cy="648072"/>
        </p:xfrm>
        <a:graphic>
          <a:graphicData uri="http://schemas.openxmlformats.org/drawingml/2006/table">
            <a:tbl>
              <a:tblPr/>
              <a:tblGrid>
                <a:gridCol w="1155517"/>
                <a:gridCol w="1465299"/>
                <a:gridCol w="1310408"/>
                <a:gridCol w="1310408"/>
                <a:gridCol w="131109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err="1">
                          <a:latin typeface="Times New Roman"/>
                          <a:ea typeface="Times New Roman"/>
                          <a:cs typeface="Times New Roman"/>
                        </a:rPr>
                        <a:t>дя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ди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де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до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87624" y="1340769"/>
          <a:ext cx="6552726" cy="720080"/>
        </p:xfrm>
        <a:graphic>
          <a:graphicData uri="http://schemas.openxmlformats.org/drawingml/2006/table">
            <a:tbl>
              <a:tblPr/>
              <a:tblGrid>
                <a:gridCol w="1152128"/>
                <a:gridCol w="1425481"/>
                <a:gridCol w="1324808"/>
                <a:gridCol w="1324808"/>
                <a:gridCol w="1325501"/>
              </a:tblGrid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та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тя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ти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те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то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87624" y="2276873"/>
          <a:ext cx="6552725" cy="576064"/>
        </p:xfrm>
        <a:graphic>
          <a:graphicData uri="http://schemas.openxmlformats.org/drawingml/2006/table">
            <a:tbl>
              <a:tblPr/>
              <a:tblGrid>
                <a:gridCol w="1152128"/>
                <a:gridCol w="1468688"/>
                <a:gridCol w="1310408"/>
                <a:gridCol w="1310408"/>
                <a:gridCol w="1311093"/>
              </a:tblGrid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ба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бя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би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бе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err="1">
                          <a:latin typeface="Times New Roman"/>
                          <a:ea typeface="Times New Roman"/>
                          <a:cs typeface="Times New Roman"/>
                        </a:rPr>
                        <a:t>бо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87625" y="2996952"/>
          <a:ext cx="6624734" cy="560832"/>
        </p:xfrm>
        <a:graphic>
          <a:graphicData uri="http://schemas.openxmlformats.org/drawingml/2006/table">
            <a:tbl>
              <a:tblPr/>
              <a:tblGrid>
                <a:gridCol w="1152127"/>
                <a:gridCol w="1453809"/>
                <a:gridCol w="1339366"/>
                <a:gridCol w="1339366"/>
                <a:gridCol w="1340066"/>
              </a:tblGrid>
              <a:tr h="528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па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пя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пи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пе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по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187625" y="3645024"/>
          <a:ext cx="6624737" cy="576064"/>
        </p:xfrm>
        <a:graphic>
          <a:graphicData uri="http://schemas.openxmlformats.org/drawingml/2006/table">
            <a:tbl>
              <a:tblPr/>
              <a:tblGrid>
                <a:gridCol w="1152127"/>
                <a:gridCol w="1497491"/>
                <a:gridCol w="1324809"/>
                <a:gridCol w="1324809"/>
                <a:gridCol w="1325501"/>
              </a:tblGrid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за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err="1">
                          <a:latin typeface="Times New Roman"/>
                          <a:ea typeface="Times New Roman"/>
                          <a:cs typeface="Times New Roman"/>
                        </a:rPr>
                        <a:t>зя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err="1">
                          <a:latin typeface="Times New Roman"/>
                          <a:ea typeface="Times New Roman"/>
                          <a:cs typeface="Times New Roman"/>
                        </a:rPr>
                        <a:t>зи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err="1">
                          <a:latin typeface="Times New Roman"/>
                          <a:ea typeface="Times New Roman"/>
                          <a:cs typeface="Times New Roman"/>
                        </a:rPr>
                        <a:t>зе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err="1">
                          <a:latin typeface="Times New Roman"/>
                          <a:ea typeface="Times New Roman"/>
                          <a:cs typeface="Times New Roman"/>
                        </a:rPr>
                        <a:t>зо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187626" y="4365104"/>
          <a:ext cx="6696741" cy="560832"/>
        </p:xfrm>
        <a:graphic>
          <a:graphicData uri="http://schemas.openxmlformats.org/drawingml/2006/table">
            <a:tbl>
              <a:tblPr/>
              <a:tblGrid>
                <a:gridCol w="1152126"/>
                <a:gridCol w="1526290"/>
                <a:gridCol w="1339208"/>
                <a:gridCol w="1339208"/>
                <a:gridCol w="1339909"/>
              </a:tblGrid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err="1">
                          <a:latin typeface="Times New Roman"/>
                          <a:ea typeface="Times New Roman"/>
                          <a:cs typeface="Times New Roman"/>
                        </a:rPr>
                        <a:t>са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err="1">
                          <a:latin typeface="Times New Roman"/>
                          <a:ea typeface="Times New Roman"/>
                          <a:cs typeface="Times New Roman"/>
                        </a:rPr>
                        <a:t>ся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си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се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со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  де . .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  те . .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. .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пе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. .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зе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. .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  се . .</a:t>
            </a:r>
          </a:p>
          <a:p>
            <a:endParaRPr lang="ru-RU" dirty="0"/>
          </a:p>
        </p:txBody>
      </p:sp>
      <p:pic>
        <p:nvPicPr>
          <p:cNvPr id="5" name="Picture 6" descr="Фото на www.fotto.ru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3220900" cy="3101973"/>
          </a:xfrm>
          <a:prstGeom prst="rect">
            <a:avLst/>
          </a:prstGeom>
          <a:noFill/>
        </p:spPr>
      </p:pic>
      <p:pic>
        <p:nvPicPr>
          <p:cNvPr id="7" name="Picture 2" descr="Картинки для детей доктор айболи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429000"/>
            <a:ext cx="2952328" cy="29523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   . до .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   . то .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   .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   . по .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   .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зо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   . со 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8" descr="Утёнок с бантом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156896"/>
            <a:ext cx="2808312" cy="3257903"/>
          </a:xfrm>
          <a:prstGeom prst="rect">
            <a:avLst/>
          </a:prstGeom>
          <a:noFill/>
        </p:spPr>
      </p:pic>
      <p:pic>
        <p:nvPicPr>
          <p:cNvPr id="9" name="Picture 4" descr="http://i041.radikal.ru/0802/70/2e0f6f22c98a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5615" y="3383038"/>
            <a:ext cx="2886079" cy="3070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Собери слово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225717" y="1755703"/>
            <a:ext cx="1362075" cy="1233488"/>
          </a:xfrm>
          <a:prstGeom prst="star5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би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4" descr="детский арт клипарт часть 1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4437112"/>
            <a:ext cx="1563564" cy="2088232"/>
          </a:xfrm>
          <a:prstGeom prst="rect">
            <a:avLst/>
          </a:prstGeom>
          <a:noFill/>
        </p:spPr>
      </p:pic>
      <p:sp>
        <p:nvSpPr>
          <p:cNvPr id="1037" name="AutoShape 13"/>
          <p:cNvSpPr>
            <a:spLocks noChangeArrowheads="1"/>
          </p:cNvSpPr>
          <p:nvPr/>
        </p:nvSpPr>
        <p:spPr bwMode="auto">
          <a:xfrm>
            <a:off x="5220072" y="2420888"/>
            <a:ext cx="914400" cy="914400"/>
          </a:xfrm>
          <a:prstGeom prst="irregularSeal1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AutoShape 12"/>
          <p:cNvSpPr>
            <a:spLocks noChangeArrowheads="1"/>
          </p:cNvSpPr>
          <p:nvPr/>
        </p:nvSpPr>
        <p:spPr bwMode="auto">
          <a:xfrm>
            <a:off x="7308304" y="3573016"/>
            <a:ext cx="914400" cy="914400"/>
          </a:xfrm>
          <a:prstGeom prst="irregularSeal1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AutoShape 11"/>
          <p:cNvSpPr>
            <a:spLocks noChangeArrowheads="1"/>
          </p:cNvSpPr>
          <p:nvPr/>
        </p:nvSpPr>
        <p:spPr bwMode="auto">
          <a:xfrm>
            <a:off x="611560" y="3429000"/>
            <a:ext cx="914400" cy="914400"/>
          </a:xfrm>
          <a:prstGeom prst="irregularSeal1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>
            <a:off x="3275856" y="3284984"/>
            <a:ext cx="914400" cy="914400"/>
          </a:xfrm>
          <a:prstGeom prst="irregularSeal1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 rot="-1600808">
            <a:off x="6468654" y="4706273"/>
            <a:ext cx="2839924" cy="2154492"/>
          </a:xfrm>
          <a:prstGeom prst="star4">
            <a:avLst>
              <a:gd name="adj" fmla="val 12500"/>
            </a:avLst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 rot="21070897">
            <a:off x="5092586" y="5382078"/>
            <a:ext cx="1266825" cy="1209675"/>
          </a:xfrm>
          <a:prstGeom prst="star5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6899104" y="269017"/>
            <a:ext cx="1349375" cy="1266825"/>
          </a:xfrm>
          <a:prstGeom prst="star5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5004048" y="4077072"/>
            <a:ext cx="1476375" cy="609600"/>
          </a:xfrm>
          <a:prstGeom prst="cloudCallout">
            <a:avLst>
              <a:gd name="adj1" fmla="val -8065"/>
              <a:gd name="adj2" fmla="val 70000"/>
            </a:avLst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конст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7020272" y="2132856"/>
            <a:ext cx="1314450" cy="847725"/>
          </a:xfrm>
          <a:prstGeom prst="cloudCallout">
            <a:avLst>
              <a:gd name="adj1" fmla="val -15218"/>
              <a:gd name="adj2" fmla="val 36292"/>
            </a:avLst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тор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4283968" y="188640"/>
            <a:ext cx="1789100" cy="1554206"/>
          </a:xfrm>
          <a:prstGeom prst="sun">
            <a:avLst>
              <a:gd name="adj" fmla="val 25000"/>
            </a:avLst>
          </a:prstGeom>
          <a:solidFill>
            <a:srgbClr val="F7964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кук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1763688" y="2348880"/>
            <a:ext cx="1584176" cy="1296144"/>
          </a:xfrm>
          <a:prstGeom prst="sun">
            <a:avLst>
              <a:gd name="adj" fmla="val 25000"/>
            </a:avLst>
          </a:prstGeom>
          <a:solidFill>
            <a:srgbClr val="F7964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0" name="AutoShape 26"/>
          <p:cNvSpPr>
            <a:spLocks noChangeArrowheads="1"/>
          </p:cNvSpPr>
          <p:nvPr/>
        </p:nvSpPr>
        <p:spPr bwMode="auto">
          <a:xfrm>
            <a:off x="2771800" y="1484784"/>
            <a:ext cx="1352550" cy="609600"/>
          </a:xfrm>
          <a:prstGeom prst="cloudCallout">
            <a:avLst>
              <a:gd name="adj1" fmla="val -45773"/>
              <a:gd name="adj2" fmla="val 70000"/>
            </a:avLst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рук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1" name="AutoShape 27"/>
          <p:cNvSpPr>
            <a:spLocks noChangeArrowheads="1"/>
          </p:cNvSpPr>
          <p:nvPr/>
        </p:nvSpPr>
        <p:spPr bwMode="auto">
          <a:xfrm rot="-919021">
            <a:off x="1376821" y="4017821"/>
            <a:ext cx="3398218" cy="2434584"/>
          </a:xfrm>
          <a:prstGeom prst="star4">
            <a:avLst>
              <a:gd name="adj" fmla="val 12500"/>
            </a:avLst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гус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Слайд 6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Найди слово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куби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структор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рамида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усли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кукл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>
              <a:buNone/>
            </a:pP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10" descr="http://pictures.ucoz.ru/_ph/3/7536183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2604800"/>
            <a:ext cx="3240360" cy="4021258"/>
          </a:xfrm>
          <a:prstGeom prst="rect">
            <a:avLst/>
          </a:prstGeom>
          <a:noFill/>
        </p:spPr>
      </p:pic>
      <p:pic>
        <p:nvPicPr>
          <p:cNvPr id="23554" name="Picture 2" descr="http://im0-tub-ru.yandex.net/i?id=aeb4d4dc647342558c636c0bbac8b683-14-144&amp;n=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47864" y="5429250"/>
            <a:ext cx="1790700" cy="1428750"/>
          </a:xfrm>
          <a:prstGeom prst="rect">
            <a:avLst/>
          </a:prstGeom>
          <a:noFill/>
        </p:spPr>
      </p:pic>
      <p:pic>
        <p:nvPicPr>
          <p:cNvPr id="23558" name="Picture 6" descr="&quot;Карабасик.ру&quot; - Интернет магазин детских игрушек. Пирамида 57424/9079 Малая 23 см (в сетке, 9дет)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2564904"/>
            <a:ext cx="1538536" cy="1538536"/>
          </a:xfrm>
          <a:prstGeom prst="rect">
            <a:avLst/>
          </a:prstGeom>
          <a:noFill/>
        </p:spPr>
      </p:pic>
      <p:pic>
        <p:nvPicPr>
          <p:cNvPr id="23560" name="Picture 8" descr="http://im0-tub-ru.yandex.net/i?id=ec426aca2f35850b8c01f830f407473c-12-144&amp;n=2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548680"/>
            <a:ext cx="1958330" cy="1958330"/>
          </a:xfrm>
          <a:prstGeom prst="rect">
            <a:avLst/>
          </a:prstGeom>
          <a:noFill/>
        </p:spPr>
      </p:pic>
      <p:pic>
        <p:nvPicPr>
          <p:cNvPr id="12" name="Рисунок 11" descr="Гусли-шарманка Тула-игрушка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885472">
            <a:off x="1649335" y="2795214"/>
            <a:ext cx="1944216" cy="1050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Купить Конструкторы в Минске.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580112" y="4725144"/>
            <a:ext cx="3096344" cy="195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Радость – печаль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Веселье – грусть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Молодость – старость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Мягкость - ?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твёрдость</a:t>
            </a:r>
          </a:p>
        </p:txBody>
      </p:sp>
      <p:pic>
        <p:nvPicPr>
          <p:cNvPr id="8" name="Рисунок 7" descr="Это город Словарик - Картинка 875/3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260648"/>
            <a:ext cx="320268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Всяко-разно (клипы, стихи и прочее-прочее. - ДЕТСКИЕ ПРЕЗЕНТАЦИИ - Каталог файлов - Презентации для детей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552" y="3356992"/>
            <a:ext cx="3168352" cy="2672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3477</TotalTime>
  <Words>171</Words>
  <Application>Microsoft Office PowerPoint</Application>
  <PresentationFormat>Экран (4:3)</PresentationFormat>
  <Paragraphs>97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Презентация к уроку  русского языка 1 класс Тема «Звук [ ш ],                  буквы ш, ш.</vt:lpstr>
      <vt:lpstr>Пиктограмма</vt:lpstr>
      <vt:lpstr>Слайд 3</vt:lpstr>
      <vt:lpstr>Слайд 4</vt:lpstr>
      <vt:lpstr>Слайд 5</vt:lpstr>
      <vt:lpstr>Слайд 6</vt:lpstr>
      <vt:lpstr>Собери слово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user</cp:lastModifiedBy>
  <cp:revision>82</cp:revision>
  <dcterms:created xsi:type="dcterms:W3CDTF">2015-02-24T11:37:25Z</dcterms:created>
  <dcterms:modified xsi:type="dcterms:W3CDTF">2015-12-09T12:42:13Z</dcterms:modified>
</cp:coreProperties>
</file>