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FF"/>
    <a:srgbClr val="FFFF00"/>
    <a:srgbClr val="008000"/>
    <a:srgbClr val="CC3300"/>
    <a:srgbClr val="0000FF"/>
    <a:srgbClr val="FF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EEF0A-3347-4435-96CE-CC01BCBD7B35}" type="datetimeFigureOut">
              <a:rPr lang="ru-RU" smtClean="0"/>
              <a:pPr/>
              <a:t>09.12.2015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1B949EA-4B48-4D03-A110-BB55014586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EEF0A-3347-4435-96CE-CC01BCBD7B35}" type="datetimeFigureOut">
              <a:rPr lang="ru-RU" smtClean="0"/>
              <a:pPr/>
              <a:t>09.12.2015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949EA-4B48-4D03-A110-BB55014586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EEF0A-3347-4435-96CE-CC01BCBD7B35}" type="datetimeFigureOut">
              <a:rPr lang="ru-RU" smtClean="0"/>
              <a:pPr/>
              <a:t>09.12.2015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949EA-4B48-4D03-A110-BB55014586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EEF0A-3347-4435-96CE-CC01BCBD7B35}" type="datetimeFigureOut">
              <a:rPr lang="ru-RU" smtClean="0"/>
              <a:pPr/>
              <a:t>09.12.2015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1B949EA-4B48-4D03-A110-BB55014586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EEF0A-3347-4435-96CE-CC01BCBD7B35}" type="datetimeFigureOut">
              <a:rPr lang="ru-RU" smtClean="0"/>
              <a:pPr/>
              <a:t>09.12.2015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949EA-4B48-4D03-A110-BB550145865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EEF0A-3347-4435-96CE-CC01BCBD7B35}" type="datetimeFigureOut">
              <a:rPr lang="ru-RU" smtClean="0"/>
              <a:pPr/>
              <a:t>09.12.2015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949EA-4B48-4D03-A110-BB55014586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EEF0A-3347-4435-96CE-CC01BCBD7B35}" type="datetimeFigureOut">
              <a:rPr lang="ru-RU" smtClean="0"/>
              <a:pPr/>
              <a:t>09.12.2015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11B949EA-4B48-4D03-A110-BB550145865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EEF0A-3347-4435-96CE-CC01BCBD7B35}" type="datetimeFigureOut">
              <a:rPr lang="ru-RU" smtClean="0"/>
              <a:pPr/>
              <a:t>09.12.2015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949EA-4B48-4D03-A110-BB55014586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EEF0A-3347-4435-96CE-CC01BCBD7B35}" type="datetimeFigureOut">
              <a:rPr lang="ru-RU" smtClean="0"/>
              <a:pPr/>
              <a:t>09.12.2015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949EA-4B48-4D03-A110-BB55014586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EEF0A-3347-4435-96CE-CC01BCBD7B35}" type="datetimeFigureOut">
              <a:rPr lang="ru-RU" smtClean="0"/>
              <a:pPr/>
              <a:t>09.12.2015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949EA-4B48-4D03-A110-BB55014586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EEF0A-3347-4435-96CE-CC01BCBD7B35}" type="datetimeFigureOut">
              <a:rPr lang="ru-RU" smtClean="0"/>
              <a:pPr/>
              <a:t>09.12.2015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949EA-4B48-4D03-A110-BB550145865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A5EEF0A-3347-4435-96CE-CC01BCBD7B35}" type="datetimeFigureOut">
              <a:rPr lang="ru-RU" smtClean="0"/>
              <a:pPr/>
              <a:t>09.12.2015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1B949EA-4B48-4D03-A110-BB550145865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26.jpeg"/><Relationship Id="rId5" Type="http://schemas.openxmlformats.org/officeDocument/2006/relationships/image" Target="../media/image25.jpeg"/><Relationship Id="rId4" Type="http://schemas.openxmlformats.org/officeDocument/2006/relationships/image" Target="../media/image2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9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7" Type="http://schemas.openxmlformats.org/officeDocument/2006/relationships/image" Target="../media/image19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59632" y="692696"/>
            <a:ext cx="7198568" cy="3096344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Презентация к уроку 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русского языка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1 класс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Тема «Звук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[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ш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буквы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ш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ш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088832" cy="1752600"/>
          </a:xfrm>
        </p:spPr>
        <p:txBody>
          <a:bodyPr>
            <a:normAutofit/>
          </a:bodyPr>
          <a:lstStyle/>
          <a:p>
            <a:pPr algn="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Выполнила учитель начальных классов ГБОУ школы-интерната №8 </a:t>
            </a:r>
          </a:p>
          <a:p>
            <a:pPr algn="r"/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Копылкова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Светлана Николаевна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3" name="Текст 1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2" name="Содержимое 1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Весёлый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Яркий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Радостное</a:t>
            </a:r>
          </a:p>
          <a:p>
            <a:pPr>
              <a:buNone/>
            </a:pPr>
            <a:r>
              <a:rPr lang="ru-RU" dirty="0" smtClean="0">
                <a:solidFill>
                  <a:srgbClr val="0070C0"/>
                </a:solidFill>
              </a:rPr>
              <a:t>                     настроение</a:t>
            </a:r>
          </a:p>
          <a:p>
            <a:pPr>
              <a:buNone/>
            </a:pPr>
            <a:r>
              <a:rPr lang="ru-RU" dirty="0" smtClean="0">
                <a:solidFill>
                  <a:srgbClr val="0070C0"/>
                </a:solidFill>
              </a:rPr>
              <a:t>                     человечек</a:t>
            </a:r>
          </a:p>
          <a:p>
            <a:pPr>
              <a:buNone/>
            </a:pPr>
            <a:r>
              <a:rPr lang="ru-RU" dirty="0" smtClean="0">
                <a:solidFill>
                  <a:srgbClr val="0070C0"/>
                </a:solidFill>
              </a:rPr>
              <a:t>                       колпачок</a:t>
            </a: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14" name="Рисунок 13" descr="Рисовалка - Страница 7 - Форум"/>
          <p:cNvPicPr/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148064" y="5180549"/>
            <a:ext cx="3048000" cy="1677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Рисунок 14" descr="Как нарисовать Пряничного человечка?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00" y="476672"/>
            <a:ext cx="2555776" cy="2102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Рисунок 15" descr="ТЕМАТИЧЕСКИЕ ВЕЧЕРИНКИ С НОВЫМ ГОДОМ!"/>
          <p:cNvPicPr/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0" y="2780928"/>
            <a:ext cx="285750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Рисунок 16" descr="&quot;Время добрых дел&quot;- благотворительные акции."/>
          <p:cNvPicPr/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267744" y="4667250"/>
            <a:ext cx="2857500" cy="219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Рисунок 17" descr="ФотоМагия - БОЛЬШИЕ фото на стену (кубиками)"/>
          <p:cNvPicPr/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179512" y="188640"/>
            <a:ext cx="3176389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Предлагаю услуги: Аниматоры для детских праздников. - Заказа…"/>
          <p:cNvPicPr/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835696" y="0"/>
            <a:ext cx="518457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 descr="Colorful Balloons Красочные Воздушные шары &quot; PixelBrush - Портал о дизайне. Скачать фото, картинки, обои, рисунки, иконки, клипа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 rot="752225">
            <a:off x="5826000" y="317896"/>
            <a:ext cx="1556792" cy="1556792"/>
          </a:xfrm>
          <a:prstGeom prst="rect">
            <a:avLst/>
          </a:prstGeom>
          <a:noFill/>
        </p:spPr>
      </p:pic>
      <p:pic>
        <p:nvPicPr>
          <p:cNvPr id="1030" name="Picture 6" descr="Коллекция воздушных шариков Collection of balloons &quot; ALLDAY - народный сайт о дизайне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 rot="19808416">
            <a:off x="467544" y="1844824"/>
            <a:ext cx="2339752" cy="24890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Карикатуры"/>
          <p:cNvPicPr/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067944" y="620688"/>
            <a:ext cx="5076056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ша</a:t>
            </a:r>
          </a:p>
          <a:p>
            <a:pPr algn="ctr"/>
            <a:r>
              <a:rPr lang="ru-RU" sz="4800" b="1" dirty="0" err="1" smtClean="0">
                <a:latin typeface="Times New Roman" pitchFamily="18" charset="0"/>
                <a:cs typeface="Times New Roman" pitchFamily="18" charset="0"/>
              </a:rPr>
              <a:t>шо</a:t>
            </a:r>
            <a:endParaRPr lang="ru-RU" sz="4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800" b="1" dirty="0" err="1" smtClean="0">
                <a:latin typeface="Times New Roman" pitchFamily="18" charset="0"/>
                <a:cs typeface="Times New Roman" pitchFamily="18" charset="0"/>
              </a:rPr>
              <a:t>шу</a:t>
            </a:r>
            <a:endParaRPr lang="ru-RU" sz="4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800" b="1" dirty="0" err="1" smtClean="0">
                <a:latin typeface="Times New Roman" pitchFamily="18" charset="0"/>
                <a:cs typeface="Times New Roman" pitchFamily="18" charset="0"/>
              </a:rPr>
              <a:t>ше</a:t>
            </a:r>
            <a:endParaRPr lang="ru-RU" sz="4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800" b="1" dirty="0" err="1" smtClean="0">
                <a:latin typeface="Times New Roman" pitchFamily="18" charset="0"/>
                <a:cs typeface="Times New Roman" pitchFamily="18" charset="0"/>
              </a:rPr>
              <a:t>ши</a:t>
            </a:r>
            <a:endParaRPr lang="ru-RU" sz="4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Знай больше, а говори меньше.</a:t>
            </a:r>
          </a:p>
          <a:p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Шила в мешке не утаишь.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Прикольные картинки про бабушек - прикольные рисунки"/>
          <p:cNvPicPr>
            <a:picLocks noGrp="1"/>
          </p:cNvPicPr>
          <p:nvPr>
            <p:ph sz="half" idx="1"/>
          </p:nvPr>
        </p:nvPicPr>
        <p:blipFill>
          <a:blip r:embed="rId2" cstate="email"/>
          <a:stretch>
            <a:fillRect/>
          </a:stretch>
        </p:blipFill>
        <p:spPr bwMode="auto">
          <a:xfrm>
            <a:off x="4709033" y="609600"/>
            <a:ext cx="3072384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Продолжите предложения: Мне было интересно ….Я узнал, что …У меня получилось …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246" y="13813"/>
            <a:ext cx="9145246" cy="68441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Картинки для детей доктор айболит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79512" y="2780928"/>
            <a:ext cx="1407418" cy="1407419"/>
          </a:xfrm>
          <a:prstGeom prst="rect">
            <a:avLst/>
          </a:prstGeom>
          <a:noFill/>
        </p:spPr>
      </p:pic>
      <p:pic>
        <p:nvPicPr>
          <p:cNvPr id="10244" name="Picture 4" descr="http://i041.radikal.ru/0802/70/2e0f6f22c98a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619672" y="1124744"/>
            <a:ext cx="1565176" cy="1665081"/>
          </a:xfrm>
          <a:prstGeom prst="rect">
            <a:avLst/>
          </a:prstGeom>
          <a:noFill/>
        </p:spPr>
      </p:pic>
      <p:pic>
        <p:nvPicPr>
          <p:cNvPr id="10246" name="Picture 6" descr="Фото на www.fotto.ru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2555776" y="2636912"/>
            <a:ext cx="1675603" cy="1613734"/>
          </a:xfrm>
          <a:prstGeom prst="rect">
            <a:avLst/>
          </a:prstGeom>
          <a:noFill/>
        </p:spPr>
      </p:pic>
      <p:pic>
        <p:nvPicPr>
          <p:cNvPr id="10248" name="Picture 8" descr="Утёнок с бантом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139952" y="1484784"/>
            <a:ext cx="1440160" cy="1670719"/>
          </a:xfrm>
          <a:prstGeom prst="rect">
            <a:avLst/>
          </a:prstGeom>
          <a:noFill/>
        </p:spPr>
      </p:pic>
      <p:pic>
        <p:nvPicPr>
          <p:cNvPr id="10250" name="Picture 10" descr="http://pictures.ucoz.ru/_ph/3/75361836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5508104" y="2348880"/>
            <a:ext cx="1708820" cy="2120630"/>
          </a:xfrm>
          <a:prstGeom prst="rect">
            <a:avLst/>
          </a:prstGeom>
          <a:noFill/>
        </p:spPr>
      </p:pic>
      <p:sp>
        <p:nvSpPr>
          <p:cNvPr id="10256" name="AutoShape 16" descr="Картинки аистов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58" name="AutoShape 18" descr="Картинки аистов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60" name="AutoShape 20" descr="Картинки аистов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62" name="AutoShape 22" descr="Картинки аистов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64" name="AutoShape 24" descr="http://www.baby.ru/storage/6/1/0/8/644687.1265647452.jpe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66" name="AutoShape 26" descr="Картинки аистов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8" name="Picture 4" descr="детский арт клипарт часть 1. Обсуждение на LiveInternet - Российский Сервис Онлайн-Дневников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7236296" y="1484784"/>
            <a:ext cx="1563564" cy="2088232"/>
          </a:xfrm>
          <a:prstGeom prst="rect">
            <a:avLst/>
          </a:prstGeom>
          <a:noFill/>
        </p:spPr>
      </p:pic>
      <p:sp>
        <p:nvSpPr>
          <p:cNvPr id="23" name="Заголовок 22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Пиктограмма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179512" y="4365105"/>
            <a:ext cx="828091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</p:txBody>
      </p:sp>
      <p:pic>
        <p:nvPicPr>
          <p:cNvPr id="32" name="Picture 2" descr="Картинки для детей доктор айболит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31912" y="2933328"/>
            <a:ext cx="1407418" cy="1407419"/>
          </a:xfrm>
          <a:prstGeom prst="rect">
            <a:avLst/>
          </a:prstGeom>
          <a:noFill/>
        </p:spPr>
      </p:pic>
      <p:pic>
        <p:nvPicPr>
          <p:cNvPr id="17" name="Picture 10" descr="http://pictures.ucoz.ru/_ph/3/75361836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5508104" y="2348880"/>
            <a:ext cx="1708820" cy="21206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Picture 4" descr="http://im2-tub-ru.yandex.net/i?id=32988dc70f096475d582e68c3c1e78c1-143-144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01799" y="-171401"/>
            <a:ext cx="9245799" cy="70294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187623" y="404665"/>
          <a:ext cx="6552726" cy="648072"/>
        </p:xfrm>
        <a:graphic>
          <a:graphicData uri="http://schemas.openxmlformats.org/drawingml/2006/table">
            <a:tbl>
              <a:tblPr/>
              <a:tblGrid>
                <a:gridCol w="1155517"/>
                <a:gridCol w="1465299"/>
                <a:gridCol w="1310408"/>
                <a:gridCol w="1310408"/>
                <a:gridCol w="1311094"/>
              </a:tblGrid>
              <a:tr h="6480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Times New Roman"/>
                          <a:ea typeface="Times New Roman"/>
                          <a:cs typeface="Times New Roman"/>
                        </a:rPr>
                        <a:t>да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err="1">
                          <a:latin typeface="Times New Roman"/>
                          <a:ea typeface="Times New Roman"/>
                          <a:cs typeface="Times New Roman"/>
                        </a:rPr>
                        <a:t>дя</a:t>
                      </a:r>
                      <a:endParaRPr lang="ru-RU" sz="3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latin typeface="Times New Roman"/>
                          <a:ea typeface="Times New Roman"/>
                          <a:cs typeface="Times New Roman"/>
                        </a:rPr>
                        <a:t>ди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Times New Roman"/>
                          <a:ea typeface="Times New Roman"/>
                          <a:cs typeface="Times New Roman"/>
                        </a:rPr>
                        <a:t>де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Times New Roman"/>
                          <a:ea typeface="Times New Roman"/>
                          <a:cs typeface="Times New Roman"/>
                        </a:rPr>
                        <a:t>до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187624" y="1340769"/>
          <a:ext cx="6552726" cy="720080"/>
        </p:xfrm>
        <a:graphic>
          <a:graphicData uri="http://schemas.openxmlformats.org/drawingml/2006/table">
            <a:tbl>
              <a:tblPr/>
              <a:tblGrid>
                <a:gridCol w="1152128"/>
                <a:gridCol w="1425481"/>
                <a:gridCol w="1324808"/>
                <a:gridCol w="1324808"/>
                <a:gridCol w="1325501"/>
              </a:tblGrid>
              <a:tr h="7200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latin typeface="Times New Roman"/>
                          <a:ea typeface="Times New Roman"/>
                          <a:cs typeface="Times New Roman"/>
                        </a:rPr>
                        <a:t>та</a:t>
                      </a:r>
                      <a:endParaRPr lang="ru-RU" sz="3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тя</a:t>
                      </a:r>
                      <a:endParaRPr lang="ru-RU" sz="3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ти</a:t>
                      </a:r>
                      <a:endParaRPr lang="ru-RU" sz="3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latin typeface="Times New Roman"/>
                          <a:ea typeface="Times New Roman"/>
                          <a:cs typeface="Times New Roman"/>
                        </a:rPr>
                        <a:t>те</a:t>
                      </a:r>
                      <a:endParaRPr lang="ru-RU" sz="3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Times New Roman"/>
                          <a:ea typeface="Times New Roman"/>
                          <a:cs typeface="Times New Roman"/>
                        </a:rPr>
                        <a:t>то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187624" y="2276873"/>
          <a:ext cx="6552725" cy="576064"/>
        </p:xfrm>
        <a:graphic>
          <a:graphicData uri="http://schemas.openxmlformats.org/drawingml/2006/table">
            <a:tbl>
              <a:tblPr/>
              <a:tblGrid>
                <a:gridCol w="1152128"/>
                <a:gridCol w="1468688"/>
                <a:gridCol w="1310408"/>
                <a:gridCol w="1310408"/>
                <a:gridCol w="1311093"/>
              </a:tblGrid>
              <a:tr h="5760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smtClean="0">
                          <a:latin typeface="Times New Roman"/>
                          <a:ea typeface="Times New Roman"/>
                          <a:cs typeface="Times New Roman"/>
                        </a:rPr>
                        <a:t>ба</a:t>
                      </a:r>
                      <a:endParaRPr lang="ru-RU" sz="3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бя</a:t>
                      </a:r>
                      <a:endParaRPr lang="ru-RU" sz="3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би</a:t>
                      </a:r>
                      <a:endParaRPr lang="ru-RU" sz="3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бе</a:t>
                      </a:r>
                      <a:endParaRPr lang="ru-RU" sz="3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err="1">
                          <a:latin typeface="Times New Roman"/>
                          <a:ea typeface="Times New Roman"/>
                          <a:cs typeface="Times New Roman"/>
                        </a:rPr>
                        <a:t>бо</a:t>
                      </a:r>
                      <a:endParaRPr lang="ru-RU" sz="3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187625" y="2996952"/>
          <a:ext cx="6624734" cy="560832"/>
        </p:xfrm>
        <a:graphic>
          <a:graphicData uri="http://schemas.openxmlformats.org/drawingml/2006/table">
            <a:tbl>
              <a:tblPr/>
              <a:tblGrid>
                <a:gridCol w="1152127"/>
                <a:gridCol w="1453809"/>
                <a:gridCol w="1339366"/>
                <a:gridCol w="1339366"/>
                <a:gridCol w="1340066"/>
              </a:tblGrid>
              <a:tr h="5284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Times New Roman"/>
                          <a:ea typeface="Times New Roman"/>
                          <a:cs typeface="Times New Roman"/>
                        </a:rPr>
                        <a:t>па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latin typeface="Times New Roman"/>
                          <a:ea typeface="Times New Roman"/>
                          <a:cs typeface="Times New Roman"/>
                        </a:rPr>
                        <a:t>пя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latin typeface="Times New Roman"/>
                          <a:ea typeface="Times New Roman"/>
                          <a:cs typeface="Times New Roman"/>
                        </a:rPr>
                        <a:t>пи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latin typeface="Times New Roman"/>
                          <a:ea typeface="Times New Roman"/>
                          <a:cs typeface="Times New Roman"/>
                        </a:rPr>
                        <a:t>пе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Times New Roman"/>
                          <a:ea typeface="Times New Roman"/>
                          <a:cs typeface="Times New Roman"/>
                        </a:rPr>
                        <a:t>по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187625" y="3645024"/>
          <a:ext cx="6624737" cy="576064"/>
        </p:xfrm>
        <a:graphic>
          <a:graphicData uri="http://schemas.openxmlformats.org/drawingml/2006/table">
            <a:tbl>
              <a:tblPr/>
              <a:tblGrid>
                <a:gridCol w="1152127"/>
                <a:gridCol w="1497491"/>
                <a:gridCol w="1324809"/>
                <a:gridCol w="1324809"/>
                <a:gridCol w="1325501"/>
              </a:tblGrid>
              <a:tr h="5760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Times New Roman"/>
                          <a:ea typeface="Times New Roman"/>
                          <a:cs typeface="Times New Roman"/>
                        </a:rPr>
                        <a:t>за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err="1">
                          <a:latin typeface="Times New Roman"/>
                          <a:ea typeface="Times New Roman"/>
                          <a:cs typeface="Times New Roman"/>
                        </a:rPr>
                        <a:t>зя</a:t>
                      </a:r>
                      <a:endParaRPr lang="ru-RU" sz="3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err="1">
                          <a:latin typeface="Times New Roman"/>
                          <a:ea typeface="Times New Roman"/>
                          <a:cs typeface="Times New Roman"/>
                        </a:rPr>
                        <a:t>зи</a:t>
                      </a:r>
                      <a:endParaRPr lang="ru-RU" sz="3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err="1">
                          <a:latin typeface="Times New Roman"/>
                          <a:ea typeface="Times New Roman"/>
                          <a:cs typeface="Times New Roman"/>
                        </a:rPr>
                        <a:t>зе</a:t>
                      </a:r>
                      <a:endParaRPr lang="ru-RU" sz="3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err="1">
                          <a:latin typeface="Times New Roman"/>
                          <a:ea typeface="Times New Roman"/>
                          <a:cs typeface="Times New Roman"/>
                        </a:rPr>
                        <a:t>зо</a:t>
                      </a:r>
                      <a:endParaRPr lang="ru-RU" sz="3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1187626" y="4365104"/>
          <a:ext cx="6696741" cy="560832"/>
        </p:xfrm>
        <a:graphic>
          <a:graphicData uri="http://schemas.openxmlformats.org/drawingml/2006/table">
            <a:tbl>
              <a:tblPr/>
              <a:tblGrid>
                <a:gridCol w="1152126"/>
                <a:gridCol w="1526290"/>
                <a:gridCol w="1339208"/>
                <a:gridCol w="1339208"/>
                <a:gridCol w="1339909"/>
              </a:tblGrid>
              <a:tr h="5040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err="1">
                          <a:latin typeface="Times New Roman"/>
                          <a:ea typeface="Times New Roman"/>
                          <a:cs typeface="Times New Roman"/>
                        </a:rPr>
                        <a:t>са</a:t>
                      </a:r>
                      <a:endParaRPr lang="ru-RU" sz="3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 err="1">
                          <a:latin typeface="Times New Roman"/>
                          <a:ea typeface="Times New Roman"/>
                          <a:cs typeface="Times New Roman"/>
                        </a:rPr>
                        <a:t>ся</a:t>
                      </a:r>
                      <a:endParaRPr lang="ru-RU" sz="3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latin typeface="Times New Roman"/>
                          <a:ea typeface="Times New Roman"/>
                          <a:cs typeface="Times New Roman"/>
                        </a:rPr>
                        <a:t>си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latin typeface="Times New Roman"/>
                          <a:ea typeface="Times New Roman"/>
                          <a:cs typeface="Times New Roman"/>
                        </a:rPr>
                        <a:t>се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latin typeface="Times New Roman"/>
                          <a:ea typeface="Times New Roman"/>
                          <a:cs typeface="Times New Roman"/>
                        </a:rPr>
                        <a:t>со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             де . .</a:t>
            </a:r>
          </a:p>
          <a:p>
            <a:pPr>
              <a:buNone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             те . .</a:t>
            </a:r>
          </a:p>
          <a:p>
            <a:pPr>
              <a:buNone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бе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. .</a:t>
            </a:r>
          </a:p>
          <a:p>
            <a:pPr>
              <a:buNone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пе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. .</a:t>
            </a:r>
          </a:p>
          <a:p>
            <a:pPr>
              <a:buNone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зе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. .</a:t>
            </a:r>
          </a:p>
          <a:p>
            <a:pPr>
              <a:buNone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             се . .</a:t>
            </a:r>
          </a:p>
          <a:p>
            <a:endParaRPr lang="ru-RU" dirty="0"/>
          </a:p>
        </p:txBody>
      </p:sp>
      <p:pic>
        <p:nvPicPr>
          <p:cNvPr id="5" name="Picture 6" descr="Фото на www.fotto.ru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3220900" cy="3101973"/>
          </a:xfrm>
          <a:prstGeom prst="rect">
            <a:avLst/>
          </a:prstGeom>
          <a:noFill/>
        </p:spPr>
      </p:pic>
      <p:pic>
        <p:nvPicPr>
          <p:cNvPr id="7" name="Picture 2" descr="Картинки для детей доктор айболит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3429000"/>
            <a:ext cx="2952328" cy="295232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              . до .</a:t>
            </a:r>
          </a:p>
          <a:p>
            <a:pPr>
              <a:buNone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              . то .</a:t>
            </a:r>
          </a:p>
          <a:p>
            <a:pPr>
              <a:buNone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              . </a:t>
            </a: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бо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.</a:t>
            </a:r>
          </a:p>
          <a:p>
            <a:pPr>
              <a:buNone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              . по .</a:t>
            </a:r>
          </a:p>
          <a:p>
            <a:pPr>
              <a:buNone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              . </a:t>
            </a:r>
            <a:r>
              <a:rPr lang="ru-RU" sz="4000" b="1" dirty="0" err="1" smtClean="0">
                <a:latin typeface="Times New Roman" pitchFamily="18" charset="0"/>
                <a:cs typeface="Times New Roman" pitchFamily="18" charset="0"/>
              </a:rPr>
              <a:t>зо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.</a:t>
            </a:r>
          </a:p>
          <a:p>
            <a:pPr>
              <a:buNone/>
            </a:pP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               . со .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8" descr="Утёнок с бантом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11560" y="156896"/>
            <a:ext cx="2808312" cy="3257903"/>
          </a:xfrm>
          <a:prstGeom prst="rect">
            <a:avLst/>
          </a:prstGeom>
          <a:noFill/>
        </p:spPr>
      </p:pic>
      <p:pic>
        <p:nvPicPr>
          <p:cNvPr id="9" name="Picture 4" descr="http://i041.radikal.ru/0802/70/2e0f6f22c98a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115615" y="3383038"/>
            <a:ext cx="2886079" cy="30702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Собери слово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AutoShape 2"/>
          <p:cNvSpPr>
            <a:spLocks noChangeArrowheads="1"/>
          </p:cNvSpPr>
          <p:nvPr/>
        </p:nvSpPr>
        <p:spPr bwMode="auto">
          <a:xfrm>
            <a:off x="225717" y="1755703"/>
            <a:ext cx="1362075" cy="1233488"/>
          </a:xfrm>
          <a:prstGeom prst="star5">
            <a:avLst/>
          </a:prstGeom>
          <a:solidFill>
            <a:srgbClr val="C0504D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би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4" descr="детский арт клипарт часть 1. Обсуждение на LiveInternet - Российский Сервис Онлайн-Дневников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79512" y="4437112"/>
            <a:ext cx="1563564" cy="2088232"/>
          </a:xfrm>
          <a:prstGeom prst="rect">
            <a:avLst/>
          </a:prstGeom>
          <a:noFill/>
        </p:spPr>
      </p:pic>
      <p:sp>
        <p:nvSpPr>
          <p:cNvPr id="1037" name="AutoShape 13"/>
          <p:cNvSpPr>
            <a:spLocks noChangeArrowheads="1"/>
          </p:cNvSpPr>
          <p:nvPr/>
        </p:nvSpPr>
        <p:spPr bwMode="auto">
          <a:xfrm>
            <a:off x="5220072" y="2420888"/>
            <a:ext cx="914400" cy="914400"/>
          </a:xfrm>
          <a:prstGeom prst="irregularSeal1">
            <a:avLst/>
          </a:prstGeom>
          <a:gradFill rotWithShape="0">
            <a:gsLst>
              <a:gs pos="0">
                <a:srgbClr val="FFFFFF"/>
              </a:gs>
              <a:gs pos="100000">
                <a:srgbClr val="E5B8B7"/>
              </a:gs>
            </a:gsLst>
            <a:lin ang="5400000" scaled="1"/>
          </a:gradFill>
          <a:ln w="12700">
            <a:solidFill>
              <a:srgbClr val="D99594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6" name="AutoShape 12"/>
          <p:cNvSpPr>
            <a:spLocks noChangeArrowheads="1"/>
          </p:cNvSpPr>
          <p:nvPr/>
        </p:nvSpPr>
        <p:spPr bwMode="auto">
          <a:xfrm>
            <a:off x="7308304" y="3573016"/>
            <a:ext cx="914400" cy="914400"/>
          </a:xfrm>
          <a:prstGeom prst="irregularSeal1">
            <a:avLst/>
          </a:prstGeom>
          <a:gradFill rotWithShape="0">
            <a:gsLst>
              <a:gs pos="0">
                <a:srgbClr val="FFFFFF"/>
              </a:gs>
              <a:gs pos="100000">
                <a:srgbClr val="E5B8B7"/>
              </a:gs>
            </a:gsLst>
            <a:lin ang="5400000" scaled="1"/>
          </a:gradFill>
          <a:ln w="12700">
            <a:solidFill>
              <a:srgbClr val="D99594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ми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5" name="AutoShape 11"/>
          <p:cNvSpPr>
            <a:spLocks noChangeArrowheads="1"/>
          </p:cNvSpPr>
          <p:nvPr/>
        </p:nvSpPr>
        <p:spPr bwMode="auto">
          <a:xfrm>
            <a:off x="611560" y="3429000"/>
            <a:ext cx="914400" cy="914400"/>
          </a:xfrm>
          <a:prstGeom prst="irregularSeal1">
            <a:avLst/>
          </a:prstGeom>
          <a:gradFill rotWithShape="0">
            <a:gsLst>
              <a:gs pos="0">
                <a:srgbClr val="FFFFFF"/>
              </a:gs>
              <a:gs pos="100000">
                <a:srgbClr val="E5B8B7"/>
              </a:gs>
            </a:gsLst>
            <a:lin ang="5400000" scaled="1"/>
          </a:gradFill>
          <a:ln w="12700">
            <a:solidFill>
              <a:srgbClr val="D99594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пи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4" name="AutoShape 10"/>
          <p:cNvSpPr>
            <a:spLocks noChangeArrowheads="1"/>
          </p:cNvSpPr>
          <p:nvPr/>
        </p:nvSpPr>
        <p:spPr bwMode="auto">
          <a:xfrm>
            <a:off x="3275856" y="3284984"/>
            <a:ext cx="914400" cy="914400"/>
          </a:xfrm>
          <a:prstGeom prst="irregularSeal1">
            <a:avLst/>
          </a:prstGeom>
          <a:gradFill rotWithShape="0">
            <a:gsLst>
              <a:gs pos="0">
                <a:srgbClr val="FFFFFF"/>
              </a:gs>
              <a:gs pos="100000">
                <a:srgbClr val="E5B8B7"/>
              </a:gs>
            </a:gsLst>
            <a:lin ang="5400000" scaled="1"/>
          </a:gradFill>
          <a:ln w="12700">
            <a:solidFill>
              <a:srgbClr val="D99594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3" name="AutoShape 9"/>
          <p:cNvSpPr>
            <a:spLocks noChangeArrowheads="1"/>
          </p:cNvSpPr>
          <p:nvPr/>
        </p:nvSpPr>
        <p:spPr bwMode="auto">
          <a:xfrm rot="-1600808">
            <a:off x="6468654" y="4706273"/>
            <a:ext cx="2839924" cy="2154492"/>
          </a:xfrm>
          <a:prstGeom prst="star4">
            <a:avLst>
              <a:gd name="adj" fmla="val 12500"/>
            </a:avLst>
          </a:prstGeom>
          <a:solidFill>
            <a:srgbClr val="4F81BD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ли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2" name="AutoShape 8"/>
          <p:cNvSpPr>
            <a:spLocks noChangeArrowheads="1"/>
          </p:cNvSpPr>
          <p:nvPr/>
        </p:nvSpPr>
        <p:spPr bwMode="auto">
          <a:xfrm rot="21070897">
            <a:off x="5092586" y="5382078"/>
            <a:ext cx="1266825" cy="1209675"/>
          </a:xfrm>
          <a:prstGeom prst="star5">
            <a:avLst/>
          </a:prstGeom>
          <a:solidFill>
            <a:srgbClr val="C0504D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ку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1" name="AutoShape 7"/>
          <p:cNvSpPr>
            <a:spLocks noChangeArrowheads="1"/>
          </p:cNvSpPr>
          <p:nvPr/>
        </p:nvSpPr>
        <p:spPr bwMode="auto">
          <a:xfrm>
            <a:off x="6899104" y="269017"/>
            <a:ext cx="1349375" cy="1266825"/>
          </a:xfrm>
          <a:prstGeom prst="star5">
            <a:avLst/>
          </a:prstGeom>
          <a:solidFill>
            <a:srgbClr val="C0504D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ки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0" name="AutoShape 6"/>
          <p:cNvSpPr>
            <a:spLocks noChangeArrowheads="1"/>
          </p:cNvSpPr>
          <p:nvPr/>
        </p:nvSpPr>
        <p:spPr bwMode="auto">
          <a:xfrm>
            <a:off x="5004048" y="4077072"/>
            <a:ext cx="1476375" cy="609600"/>
          </a:xfrm>
          <a:prstGeom prst="cloudCallout">
            <a:avLst>
              <a:gd name="adj1" fmla="val -8065"/>
              <a:gd name="adj2" fmla="val 70000"/>
            </a:avLst>
          </a:prstGeom>
          <a:gradFill rotWithShape="0">
            <a:gsLst>
              <a:gs pos="0">
                <a:srgbClr val="95B3D7"/>
              </a:gs>
              <a:gs pos="50000">
                <a:srgbClr val="DBE5F1"/>
              </a:gs>
              <a:gs pos="100000">
                <a:srgbClr val="95B3D7"/>
              </a:gs>
            </a:gsLst>
            <a:lin ang="18900000" scaled="1"/>
          </a:gradFill>
          <a:ln w="12700">
            <a:solidFill>
              <a:srgbClr val="95B3D7"/>
            </a:solidFill>
            <a:round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конст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AutoShape 5"/>
          <p:cNvSpPr>
            <a:spLocks noChangeArrowheads="1"/>
          </p:cNvSpPr>
          <p:nvPr/>
        </p:nvSpPr>
        <p:spPr bwMode="auto">
          <a:xfrm>
            <a:off x="7020272" y="2132856"/>
            <a:ext cx="1314450" cy="847725"/>
          </a:xfrm>
          <a:prstGeom prst="cloudCallout">
            <a:avLst>
              <a:gd name="adj1" fmla="val -15218"/>
              <a:gd name="adj2" fmla="val 36292"/>
            </a:avLst>
          </a:prstGeom>
          <a:gradFill rotWithShape="0">
            <a:gsLst>
              <a:gs pos="0">
                <a:srgbClr val="95B3D7"/>
              </a:gs>
              <a:gs pos="50000">
                <a:srgbClr val="DBE5F1"/>
              </a:gs>
              <a:gs pos="100000">
                <a:srgbClr val="95B3D7"/>
              </a:gs>
            </a:gsLst>
            <a:lin ang="18900000" scaled="1"/>
          </a:gradFill>
          <a:ln w="12700">
            <a:solidFill>
              <a:srgbClr val="95B3D7"/>
            </a:solidFill>
            <a:round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тор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4283968" y="188640"/>
            <a:ext cx="1789100" cy="1554206"/>
          </a:xfrm>
          <a:prstGeom prst="sun">
            <a:avLst>
              <a:gd name="adj" fmla="val 25000"/>
            </a:avLst>
          </a:prstGeom>
          <a:solidFill>
            <a:srgbClr val="F79646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кук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7" name="AutoShape 3"/>
          <p:cNvSpPr>
            <a:spLocks noChangeArrowheads="1"/>
          </p:cNvSpPr>
          <p:nvPr/>
        </p:nvSpPr>
        <p:spPr bwMode="auto">
          <a:xfrm>
            <a:off x="1763688" y="2348880"/>
            <a:ext cx="1584176" cy="1296144"/>
          </a:xfrm>
          <a:prstGeom prst="sun">
            <a:avLst>
              <a:gd name="adj" fmla="val 25000"/>
            </a:avLst>
          </a:prstGeom>
          <a:solidFill>
            <a:srgbClr val="F79646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ла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50" name="AutoShape 26"/>
          <p:cNvSpPr>
            <a:spLocks noChangeArrowheads="1"/>
          </p:cNvSpPr>
          <p:nvPr/>
        </p:nvSpPr>
        <p:spPr bwMode="auto">
          <a:xfrm>
            <a:off x="2771800" y="1484784"/>
            <a:ext cx="1352550" cy="609600"/>
          </a:xfrm>
          <a:prstGeom prst="cloudCallout">
            <a:avLst>
              <a:gd name="adj1" fmla="val -45773"/>
              <a:gd name="adj2" fmla="val 70000"/>
            </a:avLst>
          </a:prstGeom>
          <a:gradFill rotWithShape="0">
            <a:gsLst>
              <a:gs pos="0">
                <a:srgbClr val="95B3D7"/>
              </a:gs>
              <a:gs pos="50000">
                <a:srgbClr val="DBE5F1"/>
              </a:gs>
              <a:gs pos="100000">
                <a:srgbClr val="95B3D7"/>
              </a:gs>
            </a:gsLst>
            <a:lin ang="18900000" scaled="1"/>
          </a:gradFill>
          <a:ln w="12700">
            <a:solidFill>
              <a:srgbClr val="95B3D7"/>
            </a:solidFill>
            <a:round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рук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51" name="AutoShape 27"/>
          <p:cNvSpPr>
            <a:spLocks noChangeArrowheads="1"/>
          </p:cNvSpPr>
          <p:nvPr/>
        </p:nvSpPr>
        <p:spPr bwMode="auto">
          <a:xfrm rot="-919021">
            <a:off x="1376821" y="4017821"/>
            <a:ext cx="3398218" cy="2434584"/>
          </a:xfrm>
          <a:prstGeom prst="star4">
            <a:avLst>
              <a:gd name="adj" fmla="val 12500"/>
            </a:avLst>
          </a:prstGeom>
          <a:solidFill>
            <a:srgbClr val="4F81BD"/>
          </a:solidFill>
          <a:ln w="38100">
            <a:solidFill>
              <a:srgbClr val="F2F2F2"/>
            </a:solidFill>
            <a:miter lim="800000"/>
            <a:headEnd/>
            <a:tailEnd/>
          </a:ln>
          <a:effectLst>
            <a:outerShdw dist="28398" dir="3806097" algn="ctr" rotWithShape="0">
              <a:srgbClr val="243F60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гус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Слайд 6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 dirty="0" smtClean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Найди слово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куби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ко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структор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рамида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усли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ru-RU" dirty="0" smtClean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 кукл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</a:t>
            </a:r>
          </a:p>
          <a:p>
            <a:pPr>
              <a:buNone/>
            </a:pP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10" descr="http://pictures.ucoz.ru/_ph/3/75361836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23528" y="2604800"/>
            <a:ext cx="3240360" cy="4021258"/>
          </a:xfrm>
          <a:prstGeom prst="rect">
            <a:avLst/>
          </a:prstGeom>
          <a:noFill/>
        </p:spPr>
      </p:pic>
      <p:pic>
        <p:nvPicPr>
          <p:cNvPr id="23554" name="Picture 2" descr="http://im0-tub-ru.yandex.net/i?id=aeb4d4dc647342558c636c0bbac8b683-14-144&amp;n=21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347864" y="5429250"/>
            <a:ext cx="1790700" cy="1428750"/>
          </a:xfrm>
          <a:prstGeom prst="rect">
            <a:avLst/>
          </a:prstGeom>
          <a:noFill/>
        </p:spPr>
      </p:pic>
      <p:pic>
        <p:nvPicPr>
          <p:cNvPr id="23558" name="Picture 6" descr="&quot;Карабасик.ру&quot; - Интернет магазин детских игрушек. Пирамида 57424/9079 Малая 23 см (в сетке, 9дет)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0" y="2564904"/>
            <a:ext cx="1538536" cy="1538536"/>
          </a:xfrm>
          <a:prstGeom prst="rect">
            <a:avLst/>
          </a:prstGeom>
          <a:noFill/>
        </p:spPr>
      </p:pic>
      <p:pic>
        <p:nvPicPr>
          <p:cNvPr id="23560" name="Picture 8" descr="http://im0-tub-ru.yandex.net/i?id=ec426aca2f35850b8c01f830f407473c-12-144&amp;n=2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5576" y="548680"/>
            <a:ext cx="1958330" cy="1958330"/>
          </a:xfrm>
          <a:prstGeom prst="rect">
            <a:avLst/>
          </a:prstGeom>
          <a:noFill/>
        </p:spPr>
      </p:pic>
      <p:pic>
        <p:nvPicPr>
          <p:cNvPr id="12" name="Рисунок 11" descr="Гусли-шарманка Тула-игрушка"/>
          <p:cNvPicPr/>
          <p:nvPr/>
        </p:nvPicPr>
        <p:blipFill>
          <a:blip r:embed="rId6" cstate="email"/>
          <a:srcRect/>
          <a:stretch>
            <a:fillRect/>
          </a:stretch>
        </p:blipFill>
        <p:spPr bwMode="auto">
          <a:xfrm rot="885472">
            <a:off x="1649335" y="2795214"/>
            <a:ext cx="1944216" cy="1050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Рисунок 12" descr="Купить Конструкторы в Минске."/>
          <p:cNvPicPr/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5580112" y="4725144"/>
            <a:ext cx="3096344" cy="195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Радость – печаль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Веселье – грусть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Молодость – старость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Мягкость - ?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     твёрдость</a:t>
            </a:r>
          </a:p>
        </p:txBody>
      </p:sp>
      <p:pic>
        <p:nvPicPr>
          <p:cNvPr id="8" name="Рисунок 7" descr="Это город Словарик - Картинка 875/3"/>
          <p:cNvPicPr/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23528" y="260648"/>
            <a:ext cx="3202682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Всяко-разно (клипы, стихи и прочее-прочее. - ДЕТСКИЕ ПРЕЗЕНТАЦИИ - Каталог файлов - Презентации для детей"/>
          <p:cNvPicPr/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39552" y="3356992"/>
            <a:ext cx="3168352" cy="2672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3477</TotalTime>
  <Words>171</Words>
  <Application>Microsoft Office PowerPoint</Application>
  <PresentationFormat>Экран (4:3)</PresentationFormat>
  <Paragraphs>97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Трек</vt:lpstr>
      <vt:lpstr>Презентация к уроку  русского языка 1 класс Тема «Звук [ ш ],                  буквы ш, ш.</vt:lpstr>
      <vt:lpstr>Пиктограмма</vt:lpstr>
      <vt:lpstr>Слайд 3</vt:lpstr>
      <vt:lpstr>Слайд 4</vt:lpstr>
      <vt:lpstr>Слайд 5</vt:lpstr>
      <vt:lpstr>Слайд 6</vt:lpstr>
      <vt:lpstr>Собери слово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Светлана</dc:creator>
  <cp:lastModifiedBy>user</cp:lastModifiedBy>
  <cp:revision>82</cp:revision>
  <dcterms:created xsi:type="dcterms:W3CDTF">2015-02-24T11:37:25Z</dcterms:created>
  <dcterms:modified xsi:type="dcterms:W3CDTF">2015-12-09T12:42:13Z</dcterms:modified>
</cp:coreProperties>
</file>