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48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B81B81-1375-4A7E-BEB1-0E7B923D7D0C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258B07-A1DF-48B5-8834-6738F61545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B81B81-1375-4A7E-BEB1-0E7B923D7D0C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258B07-A1DF-48B5-8834-6738F61545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B81B81-1375-4A7E-BEB1-0E7B923D7D0C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258B07-A1DF-48B5-8834-6738F61545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B81B81-1375-4A7E-BEB1-0E7B923D7D0C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258B07-A1DF-48B5-8834-6738F61545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B81B81-1375-4A7E-BEB1-0E7B923D7D0C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258B07-A1DF-48B5-8834-6738F61545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B81B81-1375-4A7E-BEB1-0E7B923D7D0C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258B07-A1DF-48B5-8834-6738F61545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B81B81-1375-4A7E-BEB1-0E7B923D7D0C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258B07-A1DF-48B5-8834-6738F61545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B81B81-1375-4A7E-BEB1-0E7B923D7D0C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258B07-A1DF-48B5-8834-6738F61545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B81B81-1375-4A7E-BEB1-0E7B923D7D0C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258B07-A1DF-48B5-8834-6738F61545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CB81B81-1375-4A7E-BEB1-0E7B923D7D0C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258B07-A1DF-48B5-8834-6738F61545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B81B81-1375-4A7E-BEB1-0E7B923D7D0C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258B07-A1DF-48B5-8834-6738F61545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CB81B81-1375-4A7E-BEB1-0E7B923D7D0C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8258B07-A1DF-48B5-8834-6738F61545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ru/url?sa=i&amp;rct=j&amp;q=&amp;esrc=s&amp;frm=1&amp;source=images&amp;cd=&amp;cad=rja&amp;docid=a_ubeVgcUMr5VM&amp;tbnid=Ywol3NrnfKLhkM:&amp;ved=0CAUQjRw&amp;url=http://edu.mari.ru/mouo-yoshkarola/dou19/Lists/List/DispForm.aspx?ID=1&amp;ei=YiMOU7i9I-iGywOzwIJg&amp;bvm=bv.61965928,d.bGE&amp;psig=AFQjCNE7-IdKnmoSQg3GSvHFAxAml2qJAg&amp;ust=139352175537715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53;&#1040;&#1044;&#1071;\&#1056;&#1072;&#1073;&#1086;&#1090;&#1072;\&#1087;&#1088;&#1077;&#1079;&#1077;&#1085;&#1090;&#1072;&#1094;&#1080;&#1080;\&#1057;&#1091;&#1087;&#1077;&#1088;-&#1092;&#1080;&#1079;&#1082;&#1091;&#1083;&#1100;&#1090;&#1084;&#1080;&#1085;&#1091;&#1090;&#1082;&#1072;-&#1076;&#1083;&#1103;-&#1091;&#1088;&#1086;&#1082;&#1072;-%5bWikiBit.net%5d.mp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edu.mari.ru/mouo-yoshkarola/dou19/DocLib7/%D0%9D%D0%BE%D0%B2%D0%BE%D1%81%D1%82%D0%BD%D0%BE%20%D1%84%D0%BE%D1%82%D0%BE/%D0%A0%D0%B8%D1%81%D1%83%D0%BD%D0%BE%D0%BA1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340768"/>
            <a:ext cx="4263432" cy="424847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59832" y="0"/>
            <a:ext cx="5684168" cy="44464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Понятие о спряжениях глагола. </a:t>
            </a:r>
            <a:br>
              <a:rPr lang="ru-RU" dirty="0" smtClean="0"/>
            </a:br>
            <a:r>
              <a:rPr lang="ru-RU" dirty="0" smtClean="0"/>
              <a:t>Личные окончания глаголов </a:t>
            </a:r>
            <a:r>
              <a:rPr lang="en-US" dirty="0" smtClean="0"/>
              <a:t>I</a:t>
            </a:r>
            <a:r>
              <a:rPr lang="ru-RU" dirty="0" smtClean="0"/>
              <a:t> и </a:t>
            </a:r>
            <a:r>
              <a:rPr lang="en-US" dirty="0" smtClean="0"/>
              <a:t>II</a:t>
            </a:r>
            <a:r>
              <a:rPr lang="ru-RU" dirty="0" smtClean="0"/>
              <a:t> спряжения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805264"/>
            <a:ext cx="7772400" cy="105273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Автор работы: </a:t>
            </a:r>
            <a:r>
              <a:rPr lang="ru-RU" sz="1800" dirty="0" err="1" smtClean="0"/>
              <a:t>Шавалеева</a:t>
            </a:r>
            <a:r>
              <a:rPr lang="ru-RU" sz="1800" dirty="0" smtClean="0"/>
              <a:t> Юлия Сергеевна</a:t>
            </a:r>
          </a:p>
          <a:p>
            <a:r>
              <a:rPr lang="ru-RU" sz="1800" dirty="0" smtClean="0"/>
              <a:t>учитель начальных классов,</a:t>
            </a:r>
          </a:p>
          <a:p>
            <a:r>
              <a:rPr lang="ru-RU" sz="1800" dirty="0" smtClean="0"/>
              <a:t>МБОУ «СОШ №120» г.Казань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16530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Что такое глагол?  Что  он обозначает?</a:t>
            </a:r>
          </a:p>
          <a:p>
            <a:endParaRPr lang="ru-RU" dirty="0" smtClean="0"/>
          </a:p>
          <a:p>
            <a:r>
              <a:rPr lang="ru-RU" dirty="0" smtClean="0"/>
              <a:t>На какие вопросы отвечает?</a:t>
            </a:r>
          </a:p>
          <a:p>
            <a:endParaRPr lang="ru-RU" dirty="0" smtClean="0"/>
          </a:p>
          <a:p>
            <a:r>
              <a:rPr lang="ru-RU" dirty="0" smtClean="0"/>
              <a:t>Что мы еще знаем о глаголах?</a:t>
            </a:r>
          </a:p>
          <a:p>
            <a:endParaRPr lang="ru-RU" dirty="0" smtClean="0"/>
          </a:p>
          <a:p>
            <a:r>
              <a:rPr lang="ru-RU" i="1" dirty="0" smtClean="0"/>
              <a:t>Что изображено </a:t>
            </a:r>
          </a:p>
          <a:p>
            <a:pPr>
              <a:buNone/>
            </a:pPr>
            <a:r>
              <a:rPr lang="ru-RU" i="1" dirty="0" smtClean="0"/>
              <a:t>   на рисунке?</a:t>
            </a:r>
          </a:p>
          <a:p>
            <a:pPr>
              <a:buNone/>
            </a:pPr>
            <a:endParaRPr lang="ru-RU" i="1" dirty="0" smtClean="0"/>
          </a:p>
          <a:p>
            <a:r>
              <a:rPr lang="ru-RU" i="1" dirty="0" smtClean="0"/>
              <a:t>Что может делать </a:t>
            </a:r>
          </a:p>
          <a:p>
            <a:pPr>
              <a:buNone/>
            </a:pPr>
            <a:r>
              <a:rPr lang="ru-RU" i="1" dirty="0" smtClean="0"/>
              <a:t>  соловей?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4048" y="0"/>
            <a:ext cx="3693096" cy="940966"/>
          </a:xfrm>
        </p:spPr>
        <p:txBody>
          <a:bodyPr/>
          <a:lstStyle/>
          <a:p>
            <a:r>
              <a:rPr lang="ru-RU" i="1" dirty="0" smtClean="0"/>
              <a:t>Повторение</a:t>
            </a:r>
            <a:endParaRPr lang="ru-RU" i="1" dirty="0"/>
          </a:p>
        </p:txBody>
      </p:sp>
      <p:pic>
        <p:nvPicPr>
          <p:cNvPr id="6148" name="Picture 4" descr="Соловей - птица певча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25067" y="3284984"/>
            <a:ext cx="5118933" cy="35730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408712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Измените глаголы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             петь             лететь  </a:t>
            </a:r>
          </a:p>
          <a:p>
            <a:pPr>
              <a:buNone/>
            </a:pPr>
            <a:r>
              <a:rPr lang="ru-RU" sz="5400" b="1" i="1" dirty="0" smtClean="0">
                <a:solidFill>
                  <a:schemeClr val="accent3">
                    <a:lumMod val="75000"/>
                  </a:schemeClr>
                </a:solidFill>
                <a:latin typeface="Arno Pro" pitchFamily="18" charset="0"/>
                <a:ea typeface="Arial Unicode MS" pitchFamily="34" charset="-128"/>
                <a:cs typeface="Arial Unicode MS" pitchFamily="34" charset="-128"/>
              </a:rPr>
              <a:t>я</a:t>
            </a:r>
            <a:r>
              <a:rPr lang="ru-RU" sz="3600" b="1" i="1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ою              лечу</a:t>
            </a:r>
          </a:p>
          <a:p>
            <a:pPr>
              <a:buNone/>
            </a:pPr>
            <a:r>
              <a:rPr lang="ru-RU" sz="5400" b="1" i="1" dirty="0" smtClean="0">
                <a:solidFill>
                  <a:schemeClr val="accent3">
                    <a:lumMod val="75000"/>
                  </a:schemeClr>
                </a:solidFill>
                <a:latin typeface="Arno Pro" pitchFamily="18" charset="0"/>
                <a:ea typeface="Arial Unicode MS" pitchFamily="34" charset="-128"/>
                <a:cs typeface="Arial Unicode MS" pitchFamily="34" charset="-128"/>
              </a:rPr>
              <a:t>ты     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поёшь          летишь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5400" b="1" i="1" dirty="0" smtClean="0">
                <a:solidFill>
                  <a:schemeClr val="accent3">
                    <a:lumMod val="75000"/>
                  </a:schemeClr>
                </a:solidFill>
                <a:latin typeface="Arno Pro" pitchFamily="18" charset="0"/>
              </a:rPr>
              <a:t>он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поёт             летит</a:t>
            </a:r>
            <a:endParaRPr lang="ru-RU" sz="5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5400" b="1" i="1" dirty="0" smtClean="0">
                <a:solidFill>
                  <a:schemeClr val="accent3">
                    <a:lumMod val="75000"/>
                  </a:schemeClr>
                </a:solidFill>
                <a:latin typeface="Arno Pro" pitchFamily="18" charset="0"/>
              </a:rPr>
              <a:t>мы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поём            летим</a:t>
            </a:r>
            <a:endParaRPr lang="ru-RU" sz="5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5400" b="1" i="1" dirty="0" smtClean="0">
                <a:solidFill>
                  <a:schemeClr val="accent3">
                    <a:lumMod val="75000"/>
                  </a:schemeClr>
                </a:solidFill>
                <a:latin typeface="Arno Pro" pitchFamily="18" charset="0"/>
              </a:rPr>
              <a:t>они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поют             летят</a:t>
            </a:r>
            <a:endParaRPr lang="ru-RU" sz="3600" b="1" dirty="0" smtClean="0">
              <a:solidFill>
                <a:schemeClr val="accent3">
                  <a:lumMod val="75000"/>
                </a:schemeClr>
              </a:solidFill>
              <a:latin typeface="Arno Pro" pitchFamily="18" charset="0"/>
            </a:endParaRPr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2771800" y="1772816"/>
            <a:ext cx="504825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2843808" y="2564904"/>
            <a:ext cx="864096" cy="504056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5940152" y="1772816"/>
            <a:ext cx="288033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5868144" y="2564904"/>
            <a:ext cx="936104" cy="504056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2771800" y="3501008"/>
            <a:ext cx="504825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5868144" y="3501008"/>
            <a:ext cx="504825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2843808" y="4365104"/>
            <a:ext cx="576064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5868144" y="4365104"/>
            <a:ext cx="648072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2843808" y="5229200"/>
            <a:ext cx="648072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6012160" y="5229200"/>
            <a:ext cx="504825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/>
          <a:lstStyle/>
          <a:p>
            <a:pPr>
              <a:buNone/>
            </a:pPr>
            <a:r>
              <a:rPr lang="ru-RU" sz="4800" b="1" i="1" dirty="0" err="1" smtClean="0">
                <a:solidFill>
                  <a:srgbClr val="C00000"/>
                </a:solidFill>
                <a:latin typeface="Arno Pro" pitchFamily="18" charset="0"/>
              </a:rPr>
              <a:t>Спряже́ние</a:t>
            </a:r>
            <a:r>
              <a:rPr lang="ru-RU" dirty="0" smtClean="0"/>
              <a:t> — изменение глаголов по  </a:t>
            </a:r>
          </a:p>
          <a:p>
            <a:pPr>
              <a:buNone/>
            </a:pPr>
            <a:r>
              <a:rPr lang="ru-RU" dirty="0" smtClean="0"/>
              <a:t>                                    лицам и  числам.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628800"/>
            <a:ext cx="878497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000" dirty="0" smtClean="0">
                <a:latin typeface="Times New Roman" pitchFamily="18" charset="0"/>
              </a:rPr>
              <a:t>Слово </a:t>
            </a:r>
            <a:r>
              <a:rPr lang="ru-RU" sz="3000" b="1" dirty="0" smtClean="0">
                <a:solidFill>
                  <a:srgbClr val="CC6600"/>
                </a:solidFill>
                <a:latin typeface="Times New Roman" pitchFamily="18" charset="0"/>
              </a:rPr>
              <a:t>«спрягать»</a:t>
            </a:r>
            <a:r>
              <a:rPr lang="ru-RU" sz="3000" dirty="0" smtClean="0">
                <a:latin typeface="Times New Roman" pitchFamily="18" charset="0"/>
              </a:rPr>
              <a:t> исконно русское, устаревшее. Оно обозначало </a:t>
            </a:r>
            <a:r>
              <a:rPr lang="ru-RU" sz="3000" b="1" dirty="0" smtClean="0">
                <a:latin typeface="Times New Roman" pitchFamily="18" charset="0"/>
              </a:rPr>
              <a:t>«соединять вместе, объединяться».</a:t>
            </a:r>
          </a:p>
          <a:p>
            <a:pPr>
              <a:defRPr/>
            </a:pPr>
            <a:endParaRPr lang="ru-RU" sz="3000" i="1" dirty="0" smtClean="0">
              <a:latin typeface="Times New Roman" pitchFamily="18" charset="0"/>
            </a:endParaRPr>
          </a:p>
          <a:p>
            <a:pPr>
              <a:defRPr/>
            </a:pPr>
            <a:r>
              <a:rPr lang="ru-RU" sz="3000" i="1" dirty="0" smtClean="0">
                <a:latin typeface="Times New Roman" pitchFamily="18" charset="0"/>
              </a:rPr>
              <a:t>Например:</a:t>
            </a:r>
            <a:r>
              <a:rPr lang="ru-RU" sz="3000" dirty="0" smtClean="0">
                <a:latin typeface="Times New Roman" pitchFamily="18" charset="0"/>
              </a:rPr>
              <a:t> спрягать лошадей с телегой, т.е. объединять их для работы: сейчас говорят «запрягать лошадь в телегу»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no Pro" pitchFamily="18" charset="0"/>
              </a:rPr>
              <a:t>Спряжение  глаголов - это</a:t>
            </a:r>
            <a:endParaRPr lang="ru-RU" dirty="0">
              <a:solidFill>
                <a:srgbClr val="C00000"/>
              </a:solidFill>
              <a:latin typeface="Arno Pro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196752"/>
            <a:ext cx="8208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smtClean="0">
                <a:latin typeface="Arno Pro" pitchFamily="18" charset="0"/>
              </a:rPr>
              <a:t>изменение глаголов по падежам</a:t>
            </a:r>
            <a:endParaRPr lang="ru-RU" sz="3200" b="1" dirty="0">
              <a:latin typeface="Arno Pro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3660" y="1772816"/>
            <a:ext cx="63066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smtClean="0">
                <a:latin typeface="Arno Pro" pitchFamily="18" charset="0"/>
              </a:rPr>
              <a:t>изменение  глаголов по числам</a:t>
            </a:r>
            <a:endParaRPr lang="ru-RU" sz="3200" b="1" dirty="0">
              <a:latin typeface="Arno Pro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2340169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smtClean="0">
                <a:latin typeface="Arno Pro" pitchFamily="18" charset="0"/>
              </a:rPr>
              <a:t>изменение  глаголов по родам и лицам</a:t>
            </a:r>
            <a:endParaRPr lang="ru-RU" sz="3200" b="1" dirty="0">
              <a:latin typeface="Arno Pro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2924944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smtClean="0">
                <a:latin typeface="Arno Pro" pitchFamily="18" charset="0"/>
              </a:rPr>
              <a:t>изменение  глаголов по числам  и падежам</a:t>
            </a:r>
            <a:endParaRPr lang="ru-RU" sz="3200" b="1" dirty="0">
              <a:latin typeface="Arno Pro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31640" y="3573016"/>
            <a:ext cx="6912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smtClean="0">
                <a:latin typeface="Arno Pro" pitchFamily="18" charset="0"/>
              </a:rPr>
              <a:t>изменение  глаголов по числам  и лицам</a:t>
            </a:r>
            <a:endParaRPr lang="ru-RU" sz="3200" b="1" dirty="0">
              <a:latin typeface="Arno Pro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47664" y="4221088"/>
            <a:ext cx="6840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smtClean="0">
                <a:latin typeface="Arno Pro" pitchFamily="18" charset="0"/>
              </a:rPr>
              <a:t>изменение  глаголов по родам и числам</a:t>
            </a:r>
            <a:endParaRPr lang="ru-RU" sz="3200" b="1" dirty="0">
              <a:latin typeface="Arno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36104"/>
          </a:xfrm>
        </p:spPr>
        <p:txBody>
          <a:bodyPr/>
          <a:lstStyle/>
          <a:p>
            <a:r>
              <a:rPr lang="ru-RU" dirty="0" smtClean="0">
                <a:latin typeface="Arno Pro" pitchFamily="18" charset="0"/>
              </a:rPr>
              <a:t>Типы спряжения:</a:t>
            </a:r>
            <a:endParaRPr lang="ru-RU" dirty="0">
              <a:latin typeface="Arno Pro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  <a:buNone/>
              <a:defRPr/>
            </a:pPr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no Pro" pitchFamily="18" charset="0"/>
              </a:rPr>
              <a:t>          </a:t>
            </a:r>
            <a:r>
              <a:rPr lang="en-US" sz="33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no Pro" pitchFamily="18" charset="0"/>
              </a:rPr>
              <a:t>I</a:t>
            </a:r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no Pro" pitchFamily="18" charset="0"/>
              </a:rPr>
              <a:t> спряжение                                   </a:t>
            </a:r>
            <a:r>
              <a:rPr lang="en-US" sz="33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no Pro" pitchFamily="18" charset="0"/>
              </a:rPr>
              <a:t>II</a:t>
            </a:r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no Pro" pitchFamily="18" charset="0"/>
              </a:rPr>
              <a:t> спряжение</a:t>
            </a:r>
          </a:p>
          <a:p>
            <a:pPr>
              <a:spcBef>
                <a:spcPct val="50000"/>
              </a:spcBef>
              <a:buNone/>
            </a:pPr>
            <a:r>
              <a:rPr lang="ru-RU" sz="2400" b="1" dirty="0" smtClean="0">
                <a:latin typeface="Comic Sans MS" pitchFamily="66" charset="0"/>
              </a:rPr>
              <a:t>              -У                                  -У</a:t>
            </a:r>
          </a:p>
          <a:p>
            <a:pPr>
              <a:spcBef>
                <a:spcPct val="50000"/>
              </a:spcBef>
              <a:buNone/>
            </a:pPr>
            <a:r>
              <a:rPr lang="ru-RU" sz="2400" b="1" dirty="0" smtClean="0">
                <a:latin typeface="Comic Sans MS" pitchFamily="66" charset="0"/>
              </a:rPr>
              <a:t>              -ЕШЬ                              -ИШЬ</a:t>
            </a:r>
          </a:p>
          <a:p>
            <a:pPr>
              <a:spcBef>
                <a:spcPct val="50000"/>
              </a:spcBef>
              <a:buNone/>
            </a:pPr>
            <a:r>
              <a:rPr lang="ru-RU" sz="2400" b="1" dirty="0" smtClean="0">
                <a:latin typeface="Comic Sans MS" pitchFamily="66" charset="0"/>
              </a:rPr>
              <a:t>              -ЕТ                                -ИТ</a:t>
            </a:r>
          </a:p>
          <a:p>
            <a:pPr>
              <a:spcBef>
                <a:spcPct val="50000"/>
              </a:spcBef>
              <a:buNone/>
            </a:pPr>
            <a:r>
              <a:rPr lang="ru-RU" sz="2400" b="1" dirty="0" smtClean="0">
                <a:latin typeface="Comic Sans MS" pitchFamily="66" charset="0"/>
              </a:rPr>
              <a:t>              -ЕМ                               -ИМ</a:t>
            </a:r>
          </a:p>
          <a:p>
            <a:pPr>
              <a:spcBef>
                <a:spcPct val="50000"/>
              </a:spcBef>
              <a:buNone/>
            </a:pPr>
            <a:r>
              <a:rPr lang="ru-RU" sz="2400" b="1" dirty="0" smtClean="0">
                <a:latin typeface="Comic Sans MS" pitchFamily="66" charset="0"/>
              </a:rPr>
              <a:t>              -ЕТЕ                              -ИТЕ</a:t>
            </a:r>
          </a:p>
          <a:p>
            <a:pPr>
              <a:spcBef>
                <a:spcPct val="50000"/>
              </a:spcBef>
              <a:buNone/>
            </a:pPr>
            <a:r>
              <a:rPr lang="ru-RU" sz="2400" b="1" dirty="0" smtClean="0">
                <a:latin typeface="Comic Sans MS" pitchFamily="66" charset="0"/>
              </a:rPr>
              <a:t>              -УТ                                -ЯТ</a:t>
            </a:r>
          </a:p>
          <a:p>
            <a:pPr>
              <a:spcBef>
                <a:spcPct val="50000"/>
              </a:spcBef>
              <a:buNone/>
            </a:pPr>
            <a:endParaRPr lang="ru-RU" sz="2400" b="1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  <a:buNone/>
            </a:pPr>
            <a:endParaRPr lang="ru-RU" sz="2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no Pro" pitchFamily="18" charset="0"/>
            </a:endParaRPr>
          </a:p>
        </p:txBody>
      </p:sp>
      <p:sp>
        <p:nvSpPr>
          <p:cNvPr id="6" name="Line 27"/>
          <p:cNvSpPr>
            <a:spLocks noChangeShapeType="1"/>
          </p:cNvSpPr>
          <p:nvPr/>
        </p:nvSpPr>
        <p:spPr bwMode="auto">
          <a:xfrm>
            <a:off x="611560" y="1988840"/>
            <a:ext cx="0" cy="36004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Line 27"/>
          <p:cNvSpPr>
            <a:spLocks noChangeShapeType="1"/>
          </p:cNvSpPr>
          <p:nvPr/>
        </p:nvSpPr>
        <p:spPr bwMode="auto">
          <a:xfrm>
            <a:off x="5148064" y="1988840"/>
            <a:ext cx="0" cy="36004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Line 27"/>
          <p:cNvSpPr>
            <a:spLocks noChangeShapeType="1"/>
          </p:cNvSpPr>
          <p:nvPr/>
        </p:nvSpPr>
        <p:spPr bwMode="auto">
          <a:xfrm>
            <a:off x="6300192" y="1988840"/>
            <a:ext cx="0" cy="36004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482999" y="1700808"/>
            <a:ext cx="504825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483768" y="2276872"/>
            <a:ext cx="864096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2483768" y="2852936"/>
            <a:ext cx="648072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2483768" y="3356992"/>
            <a:ext cx="720080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2483768" y="3933056"/>
            <a:ext cx="864096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2483768" y="4437112"/>
            <a:ext cx="720080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7308304" y="1700808"/>
            <a:ext cx="504825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7308304" y="2276872"/>
            <a:ext cx="1008112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7308304" y="2780928"/>
            <a:ext cx="720080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7308304" y="3356992"/>
            <a:ext cx="648072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7308304" y="3861048"/>
            <a:ext cx="792088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7308304" y="4437112"/>
            <a:ext cx="720080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Line 6"/>
          <p:cNvSpPr>
            <a:spLocks noChangeShapeType="1"/>
          </p:cNvSpPr>
          <p:nvPr/>
        </p:nvSpPr>
        <p:spPr bwMode="auto">
          <a:xfrm>
            <a:off x="611560" y="1988840"/>
            <a:ext cx="935037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" name="Line 6"/>
          <p:cNvSpPr>
            <a:spLocks noChangeShapeType="1"/>
          </p:cNvSpPr>
          <p:nvPr/>
        </p:nvSpPr>
        <p:spPr bwMode="auto">
          <a:xfrm>
            <a:off x="611560" y="3717032"/>
            <a:ext cx="935037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" name="Line 6"/>
          <p:cNvSpPr>
            <a:spLocks noChangeShapeType="1"/>
          </p:cNvSpPr>
          <p:nvPr/>
        </p:nvSpPr>
        <p:spPr bwMode="auto">
          <a:xfrm>
            <a:off x="611560" y="5589240"/>
            <a:ext cx="935037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" name="Line 6"/>
          <p:cNvSpPr>
            <a:spLocks noChangeShapeType="1"/>
          </p:cNvSpPr>
          <p:nvPr/>
        </p:nvSpPr>
        <p:spPr bwMode="auto">
          <a:xfrm flipV="1">
            <a:off x="5148064" y="1916832"/>
            <a:ext cx="1152128" cy="3744416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сейчас немного отдохнём!</a:t>
            </a:r>
            <a:endParaRPr lang="ru-RU" dirty="0"/>
          </a:p>
        </p:txBody>
      </p:sp>
      <p:pic>
        <p:nvPicPr>
          <p:cNvPr id="5" name="Супер-физкультминутка-для-урока-[WikiBit.net]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99592" y="1403394"/>
            <a:ext cx="7272808" cy="54546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1 спряжение                            2 спряжение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Определите спряжение глаголов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27089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419872" y="3717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516216" y="4725144"/>
            <a:ext cx="1444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растёшь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907704" y="3356992"/>
            <a:ext cx="1285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молчит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51920" y="2492896"/>
            <a:ext cx="1348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думают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331640" y="5877272"/>
            <a:ext cx="1781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ненавидят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4149080"/>
            <a:ext cx="928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пьём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660232" y="3356992"/>
            <a:ext cx="1199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цветёт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211960" y="5229200"/>
            <a:ext cx="1162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видим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211960" y="3501008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горите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051720" y="4653136"/>
            <a:ext cx="1778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напишешь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99592" y="2420888"/>
            <a:ext cx="1342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считает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876256" y="25649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660232" y="2420888"/>
            <a:ext cx="1667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поливаем</a:t>
            </a:r>
            <a:endParaRPr lang="ru-RU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444208" y="5877272"/>
            <a:ext cx="1391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звоните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называется изменение глаголов по лицам и числам?</a:t>
            </a:r>
          </a:p>
          <a:p>
            <a:endParaRPr lang="ru-RU" dirty="0" smtClean="0"/>
          </a:p>
          <a:p>
            <a:r>
              <a:rPr lang="ru-RU" dirty="0" smtClean="0"/>
              <a:t>Сколько типов спряжения вы знаете?</a:t>
            </a:r>
          </a:p>
          <a:p>
            <a:endParaRPr lang="ru-RU" dirty="0" smtClean="0"/>
          </a:p>
          <a:p>
            <a:r>
              <a:rPr lang="ru-RU" dirty="0" smtClean="0"/>
              <a:t>Как отличить глаголы </a:t>
            </a:r>
            <a:r>
              <a:rPr lang="en-US" dirty="0" smtClean="0"/>
              <a:t>I </a:t>
            </a:r>
            <a:r>
              <a:rPr lang="ru-RU" dirty="0" smtClean="0"/>
              <a:t>и </a:t>
            </a:r>
            <a:r>
              <a:rPr lang="en-US" dirty="0" smtClean="0"/>
              <a:t>II</a:t>
            </a:r>
            <a:r>
              <a:rPr lang="ru-RU" dirty="0" smtClean="0"/>
              <a:t> спряжения?</a:t>
            </a:r>
          </a:p>
          <a:p>
            <a:endParaRPr lang="ru-RU" dirty="0" smtClean="0"/>
          </a:p>
          <a:p>
            <a:pPr algn="r"/>
            <a:r>
              <a:rPr lang="ru-RU" sz="6600" dirty="0" smtClean="0">
                <a:solidFill>
                  <a:schemeClr val="accent3">
                    <a:lumMod val="75000"/>
                  </a:schemeClr>
                </a:solidFill>
              </a:rPr>
              <a:t>МОЛОДЦЫ!!!</a:t>
            </a:r>
            <a:endParaRPr lang="ru-RU" sz="6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latin typeface="Arno Pro" pitchFamily="18" charset="0"/>
              </a:rPr>
              <a:t>Подведём итоги!</a:t>
            </a:r>
            <a:endParaRPr lang="ru-RU" i="1" dirty="0">
              <a:latin typeface="Arno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1536</TotalTime>
  <Words>250</Words>
  <Application>Microsoft Office PowerPoint</Application>
  <PresentationFormat>Экран (4:3)</PresentationFormat>
  <Paragraphs>67</Paragraphs>
  <Slides>9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 Unicode MS</vt:lpstr>
      <vt:lpstr>Arno Pro</vt:lpstr>
      <vt:lpstr>Comic Sans MS</vt:lpstr>
      <vt:lpstr>Lucida Sans Unicode</vt:lpstr>
      <vt:lpstr>Times New Roman</vt:lpstr>
      <vt:lpstr>Verdana</vt:lpstr>
      <vt:lpstr>Wingdings 2</vt:lpstr>
      <vt:lpstr>Wingdings 3</vt:lpstr>
      <vt:lpstr>Открытая</vt:lpstr>
      <vt:lpstr>Понятие о спряжениях глагола.  Личные окончания глаголов I и II спряжения</vt:lpstr>
      <vt:lpstr>Повторение</vt:lpstr>
      <vt:lpstr>Презентация PowerPoint</vt:lpstr>
      <vt:lpstr>Презентация PowerPoint</vt:lpstr>
      <vt:lpstr>Спряжение  глаголов - это</vt:lpstr>
      <vt:lpstr>Типы спряжения:</vt:lpstr>
      <vt:lpstr>А сейчас немного отдохнём!</vt:lpstr>
      <vt:lpstr>Определите спряжение глаголов</vt:lpstr>
      <vt:lpstr>Подведём итоги!</vt:lpstr>
    </vt:vector>
  </TitlesOfParts>
  <Company>UralSOFT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Sveta</dc:creator>
  <cp:lastModifiedBy>Админ</cp:lastModifiedBy>
  <cp:revision>148</cp:revision>
  <dcterms:created xsi:type="dcterms:W3CDTF">2014-02-03T13:25:16Z</dcterms:created>
  <dcterms:modified xsi:type="dcterms:W3CDTF">2014-03-12T15:30:21Z</dcterms:modified>
</cp:coreProperties>
</file>