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7" r:id="rId2"/>
    <p:sldId id="259" r:id="rId3"/>
    <p:sldId id="261" r:id="rId4"/>
    <p:sldId id="267" r:id="rId5"/>
    <p:sldId id="277" r:id="rId6"/>
    <p:sldId id="268" r:id="rId7"/>
    <p:sldId id="270" r:id="rId8"/>
    <p:sldId id="274" r:id="rId9"/>
    <p:sldId id="262" r:id="rId10"/>
    <p:sldId id="271" r:id="rId11"/>
    <p:sldId id="272" r:id="rId12"/>
    <p:sldId id="278" r:id="rId13"/>
    <p:sldId id="276" r:id="rId14"/>
    <p:sldId id="263" r:id="rId15"/>
    <p:sldId id="275" r:id="rId16"/>
    <p:sldId id="264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A0F2-A354-412C-AD4F-090C237BFD0C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B3BE-E650-40AD-83D9-D6AEBA5B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96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A0F2-A354-412C-AD4F-090C237BFD0C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B3BE-E650-40AD-83D9-D6AEBA5B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1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A0F2-A354-412C-AD4F-090C237BFD0C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B3BE-E650-40AD-83D9-D6AEBA5B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4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A0F2-A354-412C-AD4F-090C237BFD0C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B3BE-E650-40AD-83D9-D6AEBA5B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4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A0F2-A354-412C-AD4F-090C237BFD0C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B3BE-E650-40AD-83D9-D6AEBA5B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52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A0F2-A354-412C-AD4F-090C237BFD0C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B3BE-E650-40AD-83D9-D6AEBA5B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7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A0F2-A354-412C-AD4F-090C237BFD0C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B3BE-E650-40AD-83D9-D6AEBA5B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7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A0F2-A354-412C-AD4F-090C237BFD0C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B3BE-E650-40AD-83D9-D6AEBA5B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A0F2-A354-412C-AD4F-090C237BFD0C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B3BE-E650-40AD-83D9-D6AEBA5B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7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A0F2-A354-412C-AD4F-090C237BFD0C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B3BE-E650-40AD-83D9-D6AEBA5B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1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A0F2-A354-412C-AD4F-090C237BFD0C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B3BE-E650-40AD-83D9-D6AEBA5B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1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5A0F2-A354-412C-AD4F-090C237BFD0C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B3BE-E650-40AD-83D9-D6AEBA5B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1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373" y="2358762"/>
            <a:ext cx="3639627" cy="4499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5009" y="579549"/>
            <a:ext cx="50752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</a:rPr>
              <a:t>Алфавит.</a:t>
            </a:r>
          </a:p>
          <a:p>
            <a:r>
              <a:rPr lang="ru-RU" sz="9600" b="1" dirty="0" smtClean="0">
                <a:solidFill>
                  <a:srgbClr val="C00000"/>
                </a:solidFill>
              </a:rPr>
              <a:t>Азбука.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1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456" y="167065"/>
            <a:ext cx="11694017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ru-RU" sz="20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ahoma" panose="020B0604030504040204" pitchFamily="34" charset="0"/>
              </a:rPr>
              <a:t>           </a:t>
            </a:r>
            <a:r>
              <a:rPr lang="ru-RU" sz="5400" u="sng" kern="150" dirty="0" smtClean="0">
                <a:solidFill>
                  <a:srgbClr val="E32D91">
                    <a:lumMod val="75000"/>
                  </a:srgb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ahoma" panose="020B0604030504040204" pitchFamily="34" charset="0"/>
              </a:rPr>
              <a:t>Алгоритм расположения  книг</a:t>
            </a:r>
            <a:endParaRPr lang="ru-RU" sz="5400" kern="150" dirty="0" smtClean="0">
              <a:solidFill>
                <a:srgbClr val="E32D91">
                  <a:lumMod val="75000"/>
                </a:srgbClr>
              </a:solidFill>
              <a:latin typeface="Times New Roman" panose="02020603050405020304" pitchFamily="18" charset="0"/>
              <a:ea typeface="Arial" panose="020B0604020202020204" pitchFamily="34" charset="0"/>
              <a:cs typeface="Tahoma" panose="020B0604030504040204" pitchFamily="34" charset="0"/>
            </a:endParaRPr>
          </a:p>
          <a:p>
            <a:r>
              <a:rPr lang="ru-RU" sz="5400" u="sng" kern="150" dirty="0" smtClean="0">
                <a:solidFill>
                  <a:srgbClr val="E32D91">
                    <a:lumMod val="75000"/>
                  </a:srgb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ahoma" panose="020B0604030504040204" pitchFamily="34" charset="0"/>
              </a:rPr>
              <a:t>в  алфавитном  порядке  по названию.</a:t>
            </a:r>
          </a:p>
          <a:p>
            <a:r>
              <a:rPr lang="ru-RU" sz="5400" kern="150" dirty="0">
                <a:solidFill>
                  <a:srgbClr val="E32D91">
                    <a:lumMod val="75000"/>
                  </a:srgb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ru-RU" sz="5400" kern="150" dirty="0" smtClean="0">
                <a:solidFill>
                  <a:srgbClr val="E32D91">
                    <a:lumMod val="75000"/>
                  </a:srgb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   </a:t>
            </a:r>
            <a:r>
              <a:rPr lang="ru-RU" sz="44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1. Читаю  </a:t>
            </a:r>
            <a:r>
              <a:rPr lang="ru-RU" sz="44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названия  книг.</a:t>
            </a:r>
            <a:endParaRPr lang="ru-RU" sz="4400" kern="15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ru-RU" sz="4400" kern="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ru-RU" sz="44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   2. Определяю первую букву первого</a:t>
            </a:r>
          </a:p>
          <a:p>
            <a:r>
              <a:rPr lang="ru-RU" sz="4400" kern="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ru-RU" sz="44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       слова.</a:t>
            </a:r>
          </a:p>
          <a:p>
            <a:r>
              <a:rPr lang="ru-RU" sz="4400" kern="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ru-RU" sz="44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   3. Смотрю на алфавит и определяю, </a:t>
            </a:r>
          </a:p>
          <a:p>
            <a:r>
              <a:rPr lang="ru-RU" sz="4400" kern="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ru-RU" sz="44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       в каком порядке стоят буквы.</a:t>
            </a:r>
          </a:p>
          <a:p>
            <a:r>
              <a:rPr lang="ru-RU" sz="4400" kern="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ru-RU" sz="44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   4. Раскладываю книги в алфавитном порядке</a:t>
            </a:r>
          </a:p>
          <a:p>
            <a:r>
              <a:rPr lang="ru-RU" sz="4400" kern="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ru-RU" sz="4400" kern="15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       по названию.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7836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373" y="2358762"/>
            <a:ext cx="3639627" cy="44992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366" y="1225689"/>
            <a:ext cx="1087150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AutoNum type="arabicPeriod"/>
            </a:pP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«Баба-Яга».</a:t>
            </a:r>
          </a:p>
          <a:p>
            <a:pPr marL="1143000" indent="-1143000">
              <a:buAutoNum type="arabicPeriod"/>
            </a:pP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«Жар-птица и Василиса-</a:t>
            </a:r>
          </a:p>
          <a:p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      царевна».</a:t>
            </a:r>
          </a:p>
          <a:p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3. «Маша и медведь».</a:t>
            </a:r>
          </a:p>
          <a:p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4. «Теремок».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3206" y="210026"/>
            <a:ext cx="2722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</a:rPr>
              <a:t>Эталон.</a:t>
            </a:r>
            <a:endParaRPr lang="ru-RU" sz="6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9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373" y="2358762"/>
            <a:ext cx="3639627" cy="4499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05" y="218942"/>
            <a:ext cx="5378347" cy="4958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0023" y="5074276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1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55102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373" y="2358762"/>
            <a:ext cx="3639627" cy="4499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4107" y="210026"/>
            <a:ext cx="3881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</a:rPr>
              <a:t>Эталон.</a:t>
            </a:r>
            <a:endParaRPr lang="ru-RU" sz="60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14648"/>
              </p:ext>
            </p:extLst>
          </p:nvPr>
        </p:nvGraphicFramePr>
        <p:xfrm>
          <a:off x="772733" y="1967409"/>
          <a:ext cx="6967472" cy="1690190"/>
        </p:xfrm>
        <a:graphic>
          <a:graphicData uri="http://schemas.openxmlformats.org/drawingml/2006/table">
            <a:tbl>
              <a:tblPr firstRow="1" firstCol="1" bandRow="1"/>
              <a:tblGrid>
                <a:gridCol w="1151892"/>
                <a:gridCol w="1163116"/>
                <a:gridCol w="1163116"/>
                <a:gridCol w="1163116"/>
                <a:gridCol w="1163116"/>
                <a:gridCol w="1163116"/>
              </a:tblGrid>
              <a:tr h="845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4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40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4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4800" b="0" baseline="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800" b="1" baseline="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4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4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4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4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79246"/>
              </p:ext>
            </p:extLst>
          </p:nvPr>
        </p:nvGraphicFramePr>
        <p:xfrm>
          <a:off x="732490" y="4211390"/>
          <a:ext cx="7020591" cy="1880316"/>
        </p:xfrm>
        <a:graphic>
          <a:graphicData uri="http://schemas.openxmlformats.org/drawingml/2006/table">
            <a:tbl>
              <a:tblPr firstRow="1" firstCol="1" bandRow="1"/>
              <a:tblGrid>
                <a:gridCol w="994635"/>
                <a:gridCol w="1004326"/>
                <a:gridCol w="1004326"/>
                <a:gridCol w="1004326"/>
                <a:gridCol w="1004326"/>
                <a:gridCol w="1004326"/>
                <a:gridCol w="1004326"/>
              </a:tblGrid>
              <a:tr h="940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4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4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4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44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4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4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4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20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373" y="2358762"/>
            <a:ext cx="3639627" cy="4499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639" y="-90152"/>
            <a:ext cx="8482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Кирилл  и  Мефодий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50" y="1110177"/>
            <a:ext cx="5383368" cy="57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1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" y="193184"/>
            <a:ext cx="6065950" cy="6503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8681" y="476518"/>
            <a:ext cx="4971810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4">
                    <a:lumMod val="75000"/>
                  </a:schemeClr>
                </a:solidFill>
              </a:rPr>
              <a:t>к</a:t>
            </a: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нязь  Моравии</a:t>
            </a:r>
          </a:p>
          <a:p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Ростислав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26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373" y="2358762"/>
            <a:ext cx="3639627" cy="4499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092" y="682580"/>
            <a:ext cx="110629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AD47">
                    <a:lumMod val="50000"/>
                  </a:srgbClr>
                </a:solidFill>
              </a:rPr>
              <a:t>Продолжите  предложения:</a:t>
            </a:r>
          </a:p>
          <a:p>
            <a:endParaRPr lang="ru-RU" sz="6600" b="1" dirty="0" smtClean="0">
              <a:solidFill>
                <a:srgbClr val="70AD47">
                  <a:lumMod val="50000"/>
                </a:srgbClr>
              </a:solidFill>
            </a:endParaRPr>
          </a:p>
          <a:p>
            <a:pPr marL="1143000" indent="-1143000">
              <a:buAutoNum type="arabicPeriod"/>
            </a:pPr>
            <a:r>
              <a:rPr lang="ru-RU" sz="6600" b="1" dirty="0" smtClean="0">
                <a:solidFill>
                  <a:srgbClr val="70AD47">
                    <a:lumMod val="50000"/>
                  </a:srgbClr>
                </a:solidFill>
              </a:rPr>
              <a:t>Я теперь  знаю, что ….</a:t>
            </a:r>
          </a:p>
          <a:p>
            <a:pPr marL="1143000" indent="-1143000">
              <a:buAutoNum type="arabicPeriod"/>
            </a:pPr>
            <a:r>
              <a:rPr lang="ru-RU" sz="6600" b="1" dirty="0" smtClean="0">
                <a:solidFill>
                  <a:srgbClr val="70AD47">
                    <a:lumMod val="50000"/>
                  </a:srgbClr>
                </a:solidFill>
              </a:rPr>
              <a:t>Я научился … .</a:t>
            </a: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43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373" y="2358762"/>
            <a:ext cx="3639627" cy="4499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2585" y="1249251"/>
            <a:ext cx="55567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</a:rPr>
              <a:t>СПАСИБО.</a:t>
            </a:r>
            <a:endParaRPr lang="ru-RU" sz="9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373" y="2358762"/>
            <a:ext cx="3639627" cy="4499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0608"/>
            <a:ext cx="979864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solidFill>
                  <a:srgbClr val="002060"/>
                </a:solidFill>
              </a:rPr>
              <a:t>     Если  хочешь</a:t>
            </a:r>
          </a:p>
          <a:p>
            <a:r>
              <a:rPr lang="ru-RU" sz="9600" b="1" i="1" dirty="0">
                <a:solidFill>
                  <a:srgbClr val="002060"/>
                </a:solidFill>
              </a:rPr>
              <a:t> </a:t>
            </a:r>
            <a:r>
              <a:rPr lang="ru-RU" sz="9600" b="1" i="1" dirty="0" smtClean="0">
                <a:solidFill>
                  <a:srgbClr val="002060"/>
                </a:solidFill>
              </a:rPr>
              <a:t>познать истину,</a:t>
            </a:r>
          </a:p>
          <a:p>
            <a:r>
              <a:rPr lang="ru-RU" sz="9600" b="1" i="1" dirty="0">
                <a:solidFill>
                  <a:srgbClr val="002060"/>
                </a:solidFill>
              </a:rPr>
              <a:t> </a:t>
            </a:r>
            <a:r>
              <a:rPr lang="ru-RU" sz="9600" b="1" i="1" dirty="0" smtClean="0">
                <a:solidFill>
                  <a:srgbClr val="002060"/>
                </a:solidFill>
              </a:rPr>
              <a:t>         начни</a:t>
            </a:r>
          </a:p>
          <a:p>
            <a:r>
              <a:rPr lang="ru-RU" sz="9600" b="1" i="1" dirty="0" smtClean="0">
                <a:solidFill>
                  <a:srgbClr val="002060"/>
                </a:solidFill>
              </a:rPr>
              <a:t>   с  алфавита.</a:t>
            </a:r>
            <a:endParaRPr lang="ru-RU" sz="9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83" y="90153"/>
            <a:ext cx="6645499" cy="66326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373" y="2358762"/>
            <a:ext cx="3639627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7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912" y="257578"/>
            <a:ext cx="1061380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Б   В   А    Г   Д   Е   Ё    Ж   З</a:t>
            </a:r>
          </a:p>
          <a:p>
            <a:r>
              <a:rPr lang="ru-RU" sz="7200" b="1" dirty="0" smtClean="0">
                <a:solidFill>
                  <a:srgbClr val="7030A0"/>
                </a:solidFill>
              </a:rPr>
              <a:t>Й   И              М       О          Р</a:t>
            </a:r>
          </a:p>
          <a:p>
            <a:r>
              <a:rPr lang="ru-RU" sz="7200" b="1" dirty="0" smtClean="0">
                <a:solidFill>
                  <a:srgbClr val="7030A0"/>
                </a:solidFill>
              </a:rPr>
              <a:t>С    Т      У      Ф     Х      Ц    Ч</a:t>
            </a:r>
          </a:p>
          <a:p>
            <a:r>
              <a:rPr lang="ru-RU" sz="7200" b="1" dirty="0" smtClean="0">
                <a:solidFill>
                  <a:srgbClr val="7030A0"/>
                </a:solidFill>
              </a:rPr>
              <a:t>Ш   Щ   Ъ   Ы   Ь    Ю   Я    Э</a:t>
            </a:r>
            <a:endParaRPr lang="ru-RU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5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373" y="2358762"/>
            <a:ext cx="3639627" cy="4499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0767" y="399245"/>
            <a:ext cx="471103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4775E7">
                    <a:lumMod val="75000"/>
                  </a:srgbClr>
                </a:solidFill>
              </a:rPr>
              <a:t>ж</a:t>
            </a:r>
            <a:r>
              <a:rPr lang="ru-RU" sz="7200" b="1" dirty="0" smtClean="0">
                <a:solidFill>
                  <a:srgbClr val="4775E7">
                    <a:lumMod val="75000"/>
                  </a:srgbClr>
                </a:solidFill>
              </a:rPr>
              <a:t>аворонок</a:t>
            </a:r>
          </a:p>
          <a:p>
            <a:r>
              <a:rPr lang="ru-RU" sz="7200" b="1" dirty="0">
                <a:solidFill>
                  <a:srgbClr val="4775E7">
                    <a:lumMod val="75000"/>
                  </a:srgbClr>
                </a:solidFill>
              </a:rPr>
              <a:t>л</a:t>
            </a:r>
            <a:r>
              <a:rPr lang="ru-RU" sz="7200" b="1" dirty="0" smtClean="0">
                <a:solidFill>
                  <a:srgbClr val="4775E7">
                    <a:lumMod val="75000"/>
                  </a:srgbClr>
                </a:solidFill>
              </a:rPr>
              <a:t>азурь</a:t>
            </a:r>
          </a:p>
          <a:p>
            <a:r>
              <a:rPr lang="ru-RU" sz="7200" b="1" dirty="0">
                <a:solidFill>
                  <a:srgbClr val="4775E7">
                    <a:lumMod val="75000"/>
                  </a:srgbClr>
                </a:solidFill>
              </a:rPr>
              <a:t>с</a:t>
            </a:r>
            <a:r>
              <a:rPr lang="ru-RU" sz="7200" b="1" dirty="0" smtClean="0">
                <a:solidFill>
                  <a:srgbClr val="4775E7">
                    <a:lumMod val="75000"/>
                  </a:srgbClr>
                </a:solidFill>
              </a:rPr>
              <a:t>абля</a:t>
            </a:r>
          </a:p>
          <a:p>
            <a:r>
              <a:rPr lang="ru-RU" sz="7200" b="1" dirty="0" smtClean="0">
                <a:solidFill>
                  <a:srgbClr val="4775E7">
                    <a:lumMod val="75000"/>
                  </a:srgbClr>
                </a:solidFill>
              </a:rPr>
              <a:t>азбука</a:t>
            </a:r>
          </a:p>
          <a:p>
            <a:endParaRPr lang="ru-RU" sz="7200" b="1" dirty="0">
              <a:solidFill>
                <a:srgbClr val="4775E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672" y="-103391"/>
            <a:ext cx="1062507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ru-RU" sz="20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ahoma" panose="020B0604030504040204" pitchFamily="34" charset="0"/>
              </a:rPr>
              <a:t>           </a:t>
            </a:r>
            <a:r>
              <a:rPr lang="ru-RU" sz="7200" u="sng" kern="15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ahoma" panose="020B0604030504040204" pitchFamily="34" charset="0"/>
              </a:rPr>
              <a:t>Алгоритм нахождения</a:t>
            </a:r>
            <a:endParaRPr lang="ru-RU" sz="7200" kern="15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7200" kern="15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ru-RU" sz="7200" kern="15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ahoma" panose="020B0604030504040204" pitchFamily="34" charset="0"/>
              </a:rPr>
              <a:t>       </a:t>
            </a:r>
            <a:r>
              <a:rPr lang="ru-RU" sz="7200" u="sng" kern="15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ahoma" panose="020B0604030504040204" pitchFamily="34" charset="0"/>
              </a:rPr>
              <a:t>слова  в  словаре.      </a:t>
            </a:r>
            <a:endParaRPr lang="ru-RU" sz="7200" kern="15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ahoma" panose="020B060403050404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ru-RU" sz="4800" kern="15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ahoma" panose="020B0604030504040204" pitchFamily="34" charset="0"/>
              </a:rPr>
              <a:t>Читаю слово.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ru-RU" sz="4800" kern="15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ahoma" panose="020B0604030504040204" pitchFamily="34" charset="0"/>
              </a:rPr>
              <a:t>Определяю, с какой буквы начинается слово.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ru-RU" sz="4800" kern="15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ahoma" panose="020B0604030504040204" pitchFamily="34" charset="0"/>
              </a:rPr>
              <a:t>Открываю словарь и с помощью алфавита нахожу нужную букву. 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ru-RU" sz="4800" kern="15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ahoma" panose="020B0604030504040204" pitchFamily="34" charset="0"/>
              </a:rPr>
              <a:t>Нахожу нужное слово и читаю.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3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373" y="2358762"/>
            <a:ext cx="3639627" cy="44992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61" y="700289"/>
            <a:ext cx="3295247" cy="3086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56" y="700289"/>
            <a:ext cx="3863662" cy="2764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228" y="3786389"/>
            <a:ext cx="4507606" cy="28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3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373" y="2358762"/>
            <a:ext cx="3639627" cy="44992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3347" y="334851"/>
            <a:ext cx="52702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    Библиотека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3341" y="2358762"/>
            <a:ext cx="72022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1"/>
                </a:solidFill>
              </a:rPr>
              <a:t>«</a:t>
            </a:r>
            <a:r>
              <a:rPr lang="ru-RU" sz="6000" b="1" dirty="0" err="1">
                <a:solidFill>
                  <a:schemeClr val="accent1"/>
                </a:solidFill>
              </a:rPr>
              <a:t>б</a:t>
            </a:r>
            <a:r>
              <a:rPr lang="ru-RU" sz="6000" b="1" dirty="0" err="1" smtClean="0">
                <a:solidFill>
                  <a:schemeClr val="accent1"/>
                </a:solidFill>
              </a:rPr>
              <a:t>иблио</a:t>
            </a:r>
            <a:r>
              <a:rPr lang="ru-RU" sz="6000" b="1" dirty="0" smtClean="0">
                <a:solidFill>
                  <a:schemeClr val="accent1"/>
                </a:solidFill>
              </a:rPr>
              <a:t>» - 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книга</a:t>
            </a:r>
          </a:p>
          <a:p>
            <a:r>
              <a:rPr lang="ru-RU" sz="6000" b="1" dirty="0" smtClean="0">
                <a:solidFill>
                  <a:schemeClr val="accent1"/>
                </a:solidFill>
              </a:rPr>
              <a:t>«</a:t>
            </a:r>
            <a:r>
              <a:rPr lang="ru-RU" sz="6000" b="1" dirty="0" err="1" smtClean="0">
                <a:solidFill>
                  <a:schemeClr val="accent1"/>
                </a:solidFill>
              </a:rPr>
              <a:t>текос</a:t>
            </a:r>
            <a:r>
              <a:rPr lang="ru-RU" sz="6000" b="1" dirty="0" smtClean="0">
                <a:solidFill>
                  <a:schemeClr val="accent1"/>
                </a:solidFill>
              </a:rPr>
              <a:t>» - 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хранилище</a:t>
            </a:r>
            <a:endParaRPr lang="ru-RU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1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373" y="2358762"/>
            <a:ext cx="3639627" cy="44992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887" y="128789"/>
            <a:ext cx="4881093" cy="3387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78" y="270456"/>
            <a:ext cx="5396247" cy="62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23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233</Words>
  <Application>Microsoft Office PowerPoint</Application>
  <PresentationFormat>Широкоэкранный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 в 1 классе по  теме  «Алфавит».</dc:title>
  <dc:creator>Ольга Голубцова</dc:creator>
  <cp:lastModifiedBy>Ольга Голубцова</cp:lastModifiedBy>
  <cp:revision>22</cp:revision>
  <dcterms:created xsi:type="dcterms:W3CDTF">2015-02-13T18:39:16Z</dcterms:created>
  <dcterms:modified xsi:type="dcterms:W3CDTF">2015-02-17T17:57:49Z</dcterms:modified>
</cp:coreProperties>
</file>