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B03425-4B9C-4F33-ACA0-745026D5E5B8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07E89-451A-4216-8A92-FA20E4FEF2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5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E07E89-451A-4216-8A92-FA20E4FEF26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755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348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27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9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60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228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834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06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90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48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314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13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D1283-7603-45EC-A03D-0F473407BEEB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CBD80-3538-43BD-9C08-1B82B16CD5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098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Прочитайте внимательно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07504" y="1600200"/>
            <a:ext cx="5184576" cy="4853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 smtClean="0">
                <a:solidFill>
                  <a:srgbClr val="00B050"/>
                </a:solidFill>
              </a:rPr>
              <a:t> Могут даже у ребят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00B05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00B050"/>
                </a:solidFill>
              </a:rPr>
              <a:t>Сбыться все желания,</a:t>
            </a:r>
          </a:p>
          <a:p>
            <a:pPr marL="0" indent="0">
              <a:buNone/>
            </a:pPr>
            <a:r>
              <a:rPr lang="ru-RU" sz="3600" dirty="0" smtClean="0">
                <a:solidFill>
                  <a:srgbClr val="00B050"/>
                </a:solidFill>
              </a:rPr>
              <a:t>Нужно только, говорят.</a:t>
            </a:r>
          </a:p>
          <a:p>
            <a:pPr marL="0" indent="0">
              <a:buNone/>
            </a:pPr>
            <a:endParaRPr lang="ru-RU" sz="36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ru-RU" sz="3600" dirty="0" smtClean="0">
                <a:solidFill>
                  <a:srgbClr val="00B050"/>
                </a:solidFill>
              </a:rPr>
              <a:t>Приложить старания.</a:t>
            </a:r>
            <a:endParaRPr lang="ru-RU" sz="3600" dirty="0">
              <a:solidFill>
                <a:srgbClr val="00B050"/>
              </a:solidFill>
            </a:endParaRPr>
          </a:p>
        </p:txBody>
      </p:sp>
      <p:pic>
        <p:nvPicPr>
          <p:cNvPr id="13" name="Объект 1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556792"/>
            <a:ext cx="3888432" cy="4824535"/>
          </a:xfrm>
        </p:spPr>
      </p:pic>
    </p:spTree>
    <p:extLst>
      <p:ext uri="{BB962C8B-B14F-4D97-AF65-F5344CB8AC3E}">
        <p14:creationId xmlns:p14="http://schemas.microsoft.com/office/powerpoint/2010/main" val="313259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481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666936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1. Имя существительное – это </a:t>
            </a:r>
            <a:r>
              <a:rPr lang="ru-RU" sz="3200" dirty="0" smtClean="0">
                <a:solidFill>
                  <a:srgbClr val="FF0000"/>
                </a:solidFill>
              </a:rPr>
              <a:t>часть речи.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0070C0"/>
                </a:solidFill>
              </a:rPr>
              <a:t>2. Имя существительное обозначает </a:t>
            </a:r>
            <a:r>
              <a:rPr lang="ru-RU" sz="3200" dirty="0" smtClean="0">
                <a:solidFill>
                  <a:srgbClr val="FF0000"/>
                </a:solidFill>
              </a:rPr>
              <a:t>предмет.</a:t>
            </a:r>
            <a:r>
              <a:rPr lang="ru-RU" sz="3200" dirty="0" smtClean="0">
                <a:solidFill>
                  <a:srgbClr val="0070C0"/>
                </a:solidFill>
              </a:rPr>
              <a:t/>
            </a:r>
            <a:br>
              <a:rPr lang="ru-RU" sz="3200" dirty="0" smtClean="0">
                <a:solidFill>
                  <a:srgbClr val="0070C0"/>
                </a:solidFill>
              </a:rPr>
            </a:br>
            <a:r>
              <a:rPr lang="ru-RU" sz="3200" dirty="0" smtClean="0">
                <a:solidFill>
                  <a:srgbClr val="0070C0"/>
                </a:solidFill>
              </a:rPr>
              <a:t>3. Имя существительное отвечает на вопросы: </a:t>
            </a:r>
            <a:r>
              <a:rPr lang="ru-RU" sz="3200" dirty="0" smtClean="0">
                <a:solidFill>
                  <a:srgbClr val="FF0000"/>
                </a:solidFill>
              </a:rPr>
              <a:t>кто? что?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0070C0"/>
                </a:solidFill>
              </a:rPr>
              <a:t>4. Имя существительное имеет постоянный признак – </a:t>
            </a:r>
            <a:r>
              <a:rPr lang="ru-RU" sz="3200" dirty="0" smtClean="0">
                <a:solidFill>
                  <a:srgbClr val="FF0000"/>
                </a:solidFill>
              </a:rPr>
              <a:t>род.</a:t>
            </a:r>
            <a:r>
              <a:rPr lang="ru-RU" sz="3200" dirty="0" smtClean="0">
                <a:solidFill>
                  <a:srgbClr val="0070C0"/>
                </a:solidFill>
              </a:rPr>
              <a:t/>
            </a:r>
            <a:br>
              <a:rPr lang="ru-RU" sz="3200" dirty="0" smtClean="0">
                <a:solidFill>
                  <a:srgbClr val="0070C0"/>
                </a:solidFill>
              </a:rPr>
            </a:br>
            <a:r>
              <a:rPr lang="ru-RU" sz="3200" dirty="0" smtClean="0">
                <a:solidFill>
                  <a:srgbClr val="0070C0"/>
                </a:solidFill>
              </a:rPr>
              <a:t>5. Падежей в русском языке – </a:t>
            </a:r>
            <a:r>
              <a:rPr lang="ru-RU" sz="3200" dirty="0" smtClean="0">
                <a:solidFill>
                  <a:srgbClr val="FF0000"/>
                </a:solidFill>
              </a:rPr>
              <a:t>6.</a:t>
            </a:r>
            <a:r>
              <a:rPr lang="ru-RU" sz="3200" dirty="0" smtClean="0">
                <a:solidFill>
                  <a:srgbClr val="0070C0"/>
                </a:solidFill>
              </a:rPr>
              <a:t/>
            </a:r>
            <a:br>
              <a:rPr lang="ru-RU" sz="3200" dirty="0" smtClean="0">
                <a:solidFill>
                  <a:srgbClr val="0070C0"/>
                </a:solidFill>
              </a:rPr>
            </a:br>
            <a:r>
              <a:rPr lang="ru-RU" sz="3200" dirty="0" smtClean="0">
                <a:solidFill>
                  <a:srgbClr val="0070C0"/>
                </a:solidFill>
              </a:rPr>
              <a:t>6. Вспомогательное слово родительного падежа – </a:t>
            </a:r>
            <a:r>
              <a:rPr lang="ru-RU" sz="3200" dirty="0" smtClean="0">
                <a:solidFill>
                  <a:srgbClr val="FF0000"/>
                </a:solidFill>
              </a:rPr>
              <a:t>нет.</a:t>
            </a:r>
            <a:r>
              <a:rPr lang="ru-RU" sz="3200" dirty="0" smtClean="0">
                <a:solidFill>
                  <a:srgbClr val="0070C0"/>
                </a:solidFill>
              </a:rPr>
              <a:t/>
            </a:r>
            <a:br>
              <a:rPr lang="ru-RU" sz="3200" dirty="0" smtClean="0">
                <a:solidFill>
                  <a:srgbClr val="0070C0"/>
                </a:solidFill>
              </a:rPr>
            </a:br>
            <a:r>
              <a:rPr lang="ru-RU" sz="3200" dirty="0" smtClean="0">
                <a:solidFill>
                  <a:srgbClr val="0070C0"/>
                </a:solidFill>
              </a:rPr>
              <a:t>7. Падеж подчёркнутого слова: тащит </a:t>
            </a:r>
            <a:r>
              <a:rPr lang="ru-RU" sz="3200" u="sng" dirty="0" smtClean="0">
                <a:solidFill>
                  <a:srgbClr val="0070C0"/>
                </a:solidFill>
              </a:rPr>
              <a:t>рябчику</a:t>
            </a:r>
            <a:r>
              <a:rPr lang="ru-RU" sz="3200" dirty="0" smtClean="0">
                <a:solidFill>
                  <a:srgbClr val="0070C0"/>
                </a:solidFill>
              </a:rPr>
              <a:t> – </a:t>
            </a:r>
            <a:r>
              <a:rPr lang="ru-RU" sz="3200" dirty="0" smtClean="0">
                <a:solidFill>
                  <a:srgbClr val="FF0000"/>
                </a:solidFill>
              </a:rPr>
              <a:t>Дательный.</a:t>
            </a:r>
            <a:r>
              <a:rPr lang="ru-RU" sz="3200" dirty="0" smtClean="0">
                <a:solidFill>
                  <a:srgbClr val="0070C0"/>
                </a:solidFill>
              </a:rPr>
              <a:t/>
            </a:r>
            <a:br>
              <a:rPr lang="ru-RU" sz="3200" dirty="0" smtClean="0">
                <a:solidFill>
                  <a:srgbClr val="0070C0"/>
                </a:solidFill>
              </a:rPr>
            </a:br>
            <a:endParaRPr lang="ru-RU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64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928992" cy="6669360"/>
          </a:xfrm>
        </p:spPr>
        <p:txBody>
          <a:bodyPr>
            <a:noAutofit/>
          </a:bodyPr>
          <a:lstStyle/>
          <a:p>
            <a:endParaRPr lang="ru-RU" sz="3200" dirty="0" smtClean="0">
              <a:solidFill>
                <a:srgbClr val="0070C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2610991" cy="244827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17215"/>
            <a:ext cx="2865115" cy="23476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3009192"/>
            <a:ext cx="2736304" cy="297609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009192"/>
            <a:ext cx="2412776" cy="297609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188640"/>
            <a:ext cx="2160240" cy="2448272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7" y="3045197"/>
            <a:ext cx="2877690" cy="290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95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Составьте  небольшой текст, используй в нём слова </a:t>
            </a:r>
            <a:r>
              <a:rPr lang="ru-RU" sz="3200" dirty="0" smtClean="0">
                <a:solidFill>
                  <a:srgbClr val="002060"/>
                </a:solidFill>
              </a:rPr>
              <a:t>звезда</a:t>
            </a:r>
            <a:r>
              <a:rPr lang="ru-RU" sz="3200" dirty="0" smtClean="0">
                <a:solidFill>
                  <a:srgbClr val="FF0000"/>
                </a:solidFill>
              </a:rPr>
              <a:t> в разных падежах.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40768"/>
            <a:ext cx="8496944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51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898601"/>
              </p:ext>
            </p:extLst>
          </p:nvPr>
        </p:nvGraphicFramePr>
        <p:xfrm>
          <a:off x="107504" y="188641"/>
          <a:ext cx="9036496" cy="633670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92088"/>
                <a:gridCol w="864096"/>
                <a:gridCol w="1152128"/>
                <a:gridCol w="1368152"/>
                <a:gridCol w="1224136"/>
                <a:gridCol w="1224136"/>
                <a:gridCol w="1152128"/>
                <a:gridCol w="1259632"/>
              </a:tblGrid>
              <a:tr h="90524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Падеж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Вопросы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Ед.ч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chemeClr val="tx1"/>
                          </a:solidFill>
                        </a:rPr>
                        <a:t>Мн.ч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Ед. ч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Мн. ч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Ед. ч.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Мн. ч.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0524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И.п</a:t>
                      </a:r>
                      <a:r>
                        <a:rPr lang="ru-RU" dirty="0" smtClean="0"/>
                        <a:t>.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кто?, что?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число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числа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падеж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падежи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предмет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предметы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05243">
                <a:tc>
                  <a:txBody>
                    <a:bodyPr/>
                    <a:lstStyle/>
                    <a:p>
                      <a:r>
                        <a:rPr lang="ru-RU" dirty="0" smtClean="0"/>
                        <a:t>Р.</a:t>
                      </a:r>
                      <a:r>
                        <a:rPr lang="ru-RU" baseline="0" dirty="0" smtClean="0"/>
                        <a:t> п.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кого? чего?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числа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чисел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падежа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падежей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предмета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предметов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05243">
                <a:tc>
                  <a:txBody>
                    <a:bodyPr/>
                    <a:lstStyle/>
                    <a:p>
                      <a:r>
                        <a:rPr lang="ru-RU" dirty="0" smtClean="0"/>
                        <a:t>Д. п.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кому? чему?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числу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числам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падежу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падежам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предмету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предметам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05243">
                <a:tc>
                  <a:txBody>
                    <a:bodyPr/>
                    <a:lstStyle/>
                    <a:p>
                      <a:r>
                        <a:rPr lang="ru-RU" dirty="0" smtClean="0"/>
                        <a:t>В. п.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кого?</a:t>
                      </a:r>
                    </a:p>
                    <a:p>
                      <a:r>
                        <a:rPr lang="ru-RU" dirty="0" smtClean="0"/>
                        <a:t>что?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число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числа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падеж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падежи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предмет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предметы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05243">
                <a:tc>
                  <a:txBody>
                    <a:bodyPr/>
                    <a:lstStyle/>
                    <a:p>
                      <a:r>
                        <a:rPr lang="ru-RU" dirty="0" smtClean="0"/>
                        <a:t>Т.п.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кем?</a:t>
                      </a:r>
                    </a:p>
                    <a:p>
                      <a:r>
                        <a:rPr lang="ru-RU" dirty="0" smtClean="0"/>
                        <a:t>чем?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числом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числами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падежом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падежами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предметом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предметами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90524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П.п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ком? </a:t>
                      </a:r>
                    </a:p>
                    <a:p>
                      <a:r>
                        <a:rPr lang="ru-RU" dirty="0" smtClean="0"/>
                        <a:t>о чём?</a:t>
                      </a:r>
                      <a:endParaRPr lang="ru-RU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о числе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bg1"/>
                          </a:solidFill>
                        </a:rPr>
                        <a:t>о числах</a:t>
                      </a:r>
                      <a:endParaRPr lang="ru-RU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о падеже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</a:rPr>
                        <a:t>о падежах</a:t>
                      </a:r>
                      <a:endParaRPr lang="ru-RU" sz="1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предмете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</a:rPr>
                        <a:t>о предметах</a:t>
                      </a:r>
                      <a:endParaRPr lang="ru-RU" sz="14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624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755576"/>
            <a:ext cx="8928992" cy="8064896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00B050"/>
                </a:solidFill>
              </a:rPr>
              <a:t>- Как работала ваша группа?</a:t>
            </a:r>
            <a:br>
              <a:rPr lang="ru-RU" sz="4000" dirty="0" smtClean="0">
                <a:solidFill>
                  <a:srgbClr val="00B050"/>
                </a:solidFill>
              </a:rPr>
            </a:br>
            <a:r>
              <a:rPr lang="ru-RU" sz="4000" dirty="0" smtClean="0">
                <a:solidFill>
                  <a:srgbClr val="00B050"/>
                </a:solidFill>
              </a:rPr>
              <a:t>- Какие трудности испытывали?</a:t>
            </a:r>
            <a:br>
              <a:rPr lang="ru-RU" sz="4000" dirty="0" smtClean="0">
                <a:solidFill>
                  <a:srgbClr val="00B050"/>
                </a:solidFill>
              </a:rPr>
            </a:br>
            <a:r>
              <a:rPr lang="ru-RU" sz="4000" dirty="0" smtClean="0">
                <a:solidFill>
                  <a:srgbClr val="00B050"/>
                </a:solidFill>
              </a:rPr>
              <a:t>- Какое задание было для вас  самым лёгким?</a:t>
            </a:r>
            <a:br>
              <a:rPr lang="ru-RU" sz="4000" dirty="0" smtClean="0">
                <a:solidFill>
                  <a:srgbClr val="00B050"/>
                </a:solidFill>
              </a:rPr>
            </a:br>
            <a:r>
              <a:rPr lang="ru-RU" sz="4000" dirty="0" smtClean="0">
                <a:solidFill>
                  <a:srgbClr val="00B050"/>
                </a:solidFill>
              </a:rPr>
              <a:t>- Где сможете применить знания, полученные на уроке?</a:t>
            </a:r>
            <a:br>
              <a:rPr lang="ru-RU" sz="4000" dirty="0" smtClean="0">
                <a:solidFill>
                  <a:srgbClr val="00B050"/>
                </a:solidFill>
              </a:rPr>
            </a:br>
            <a:endParaRPr lang="ru-RU" sz="4000" dirty="0">
              <a:solidFill>
                <a:srgbClr val="00B05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3861048"/>
            <a:ext cx="5904656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121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9992" y="274638"/>
            <a:ext cx="4644008" cy="416247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                               </a:t>
            </a:r>
            <a:r>
              <a:rPr lang="ru-RU" sz="3600" dirty="0" smtClean="0">
                <a:solidFill>
                  <a:srgbClr val="FF0000"/>
                </a:solidFill>
              </a:rPr>
              <a:t>Домашнее задание:</a:t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                                </a:t>
            </a:r>
            <a:r>
              <a:rPr lang="ru-RU" sz="3600" dirty="0" smtClean="0">
                <a:solidFill>
                  <a:srgbClr val="002060"/>
                </a:solidFill>
              </a:rPr>
              <a:t>Составить рассказ по              плану на тему «Падежи», используя материал учебника, можно в виде таблицы, схемы и т. д. на А-4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304" y="362384"/>
            <a:ext cx="396044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24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Кнопка">
      <a:dk1>
        <a:sysClr val="windowText" lastClr="000000"/>
      </a:dk1>
      <a:lt1>
        <a:sysClr val="window" lastClr="FFFE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157</Words>
  <Application>Microsoft Office PowerPoint</Application>
  <PresentationFormat>Экран (4:3)</PresentationFormat>
  <Paragraphs>71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Прочитайте внимательно</vt:lpstr>
      <vt:lpstr>Презентация PowerPoint</vt:lpstr>
      <vt:lpstr>1. Имя существительное – это часть речи. 2. Имя существительное обозначает предмет. 3. Имя существительное отвечает на вопросы: кто? что? 4. Имя существительное имеет постоянный признак – род. 5. Падежей в русском языке – 6. 6. Вспомогательное слово родительного падежа – нет. 7. Падеж подчёркнутого слова: тащит рябчику – Дательный. </vt:lpstr>
      <vt:lpstr>Презентация PowerPoint</vt:lpstr>
      <vt:lpstr>Составьте  небольшой текст, используй в нём слова звезда в разных падежах.</vt:lpstr>
      <vt:lpstr>Презентация PowerPoint</vt:lpstr>
      <vt:lpstr>- Как работала ваша группа? - Какие трудности испытывали? - Какое задание было для вас  самым лёгким? - Где сможете применить знания, полученные на уроке? </vt:lpstr>
      <vt:lpstr>                                Домашнее задание:                                 Составить рассказ по              плану на тему «Падежи», используя материал учебника, можно в виде таблицы, схемы и т. д. на А-4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Прочитайте внимательно</dc:title>
  <dc:creator>User</dc:creator>
  <cp:lastModifiedBy>User</cp:lastModifiedBy>
  <cp:revision>9</cp:revision>
  <dcterms:created xsi:type="dcterms:W3CDTF">2015-12-08T10:53:53Z</dcterms:created>
  <dcterms:modified xsi:type="dcterms:W3CDTF">2015-12-09T12:54:17Z</dcterms:modified>
</cp:coreProperties>
</file>