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30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72F8B-0188-9040-9E72-64AB5D6C937E}" type="datetimeFigureOut">
              <a:rPr lang="ru-RU" smtClean="0"/>
              <a:t>01.11.15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56D4-C182-834D-AFEF-DFA2CBA82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5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56D4-C182-834D-AFEF-DFA2CBA825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4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Воскресенье, 1 Ноябрь 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Воскресенье, 1 Ноябрь 15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Воскресенье, 1 Ноябрь 15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A%D0%B0%D0%B4%D0%B5%D0%BC%D0%B8%D1%8F_%D0%A0%D0%BE%D1%81%D1%81%D0%B8%D0%B9%D1%81%D0%BA%D0%B0%D1%8F" TargetMode="External"/><Relationship Id="rId4" Type="http://schemas.openxmlformats.org/officeDocument/2006/relationships/hyperlink" Target="https://ru.wikipedia.org/wiki/%D0%90%D0%B2%D1%81%D1%82%D1%80%D0%B8%D0%B9%D1%81%D0%BA%D0%B0%D1%8F_%D0%B8%D0%BC%D0%BF%D0%B5%D1%80%D0%B8%D1%8F" TargetMode="External"/><Relationship Id="rId5" Type="http://schemas.openxmlformats.org/officeDocument/2006/relationships/hyperlink" Target="https://ru.wikipedia.org/wiki/%D0%A0%D0%BE%D1%81%D1%81%D0%B8%D0%B9%D1%81%D0%BA%D0%B0%D1%8F_%D0%B8%D0%BC%D0%BF%D0%B5%D1%80%D0%B8%D1%8F" TargetMode="External"/><Relationship Id="rId6" Type="http://schemas.openxmlformats.org/officeDocument/2006/relationships/hyperlink" Target="https://ru.wikipedia.org/wiki/XVIII_%D0%B2%D0%B5%D0%B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A1%D0%B5%D1%80%D0%B1%D1%8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методические находки.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Гуляева Мария Евгеньевна.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0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95867" y="6011333"/>
            <a:ext cx="7525173" cy="694267"/>
          </a:xfrm>
          <a:solidFill>
            <a:srgbClr val="297FD5"/>
          </a:solidFill>
        </p:spPr>
        <p:txBody>
          <a:bodyPr/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467" y="880533"/>
            <a:ext cx="8178799" cy="440120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Учитель: Лена и мама на зимние каникулы поедут в Санкт-Петербург, а Миша и папа в Австралию. Помогите им собрать вещи.</a:t>
            </a:r>
          </a:p>
          <a:p>
            <a:r>
              <a:rPr lang="ru-RU" sz="2000" dirty="0" smtClean="0"/>
              <a:t> (Класс разбивается на группы. Завершив работу, каждая группа знакомит со списком собранных вещей.)</a:t>
            </a:r>
          </a:p>
          <a:p>
            <a:r>
              <a:rPr lang="ru-RU" sz="2000" dirty="0" smtClean="0"/>
              <a:t> Посмотрим, как группы выполнили задание.</a:t>
            </a:r>
          </a:p>
          <a:p>
            <a:r>
              <a:rPr lang="ru-RU" sz="2000" dirty="0" smtClean="0"/>
              <a:t> (Разные мнения вызывают реакцию удивления.)</a:t>
            </a:r>
          </a:p>
          <a:p>
            <a:r>
              <a:rPr lang="ru-RU" sz="2000" dirty="0" smtClean="0"/>
              <a:t> Задание я вам дала одно. А как вы его выполнили?</a:t>
            </a:r>
          </a:p>
          <a:p>
            <a:r>
              <a:rPr lang="ru-RU" sz="2000" dirty="0" smtClean="0"/>
              <a:t> (Побуждение к осознанию противоречия.)</a:t>
            </a:r>
          </a:p>
          <a:p>
            <a:r>
              <a:rPr lang="ru-RU" sz="2000" dirty="0" smtClean="0"/>
              <a:t> Почему так вышло? Чего мы не знаем?</a:t>
            </a:r>
          </a:p>
          <a:p>
            <a:r>
              <a:rPr lang="ru-RU" sz="2000" dirty="0" smtClean="0"/>
              <a:t> (Побуждение к формулированию проблемы.)</a:t>
            </a:r>
          </a:p>
          <a:p>
            <a:r>
              <a:rPr lang="ru-RU" sz="2000" dirty="0" smtClean="0"/>
              <a:t> Какая сейчас погода в Австралии?</a:t>
            </a:r>
          </a:p>
          <a:p>
            <a:r>
              <a:rPr lang="ru-RU" sz="2000" dirty="0" smtClean="0"/>
              <a:t> (Проблема как вопрос.) 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416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>
          <a:xfrm>
            <a:off x="4603044" y="1473201"/>
            <a:ext cx="4515554" cy="2946400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82413" y="5046133"/>
            <a:ext cx="7543800" cy="1337734"/>
          </a:xfrm>
          <a:solidFill>
            <a:srgbClr val="297FD5"/>
          </a:solidFill>
        </p:spPr>
        <p:txBody>
          <a:bodyPr/>
          <a:lstStyle/>
          <a:p>
            <a:r>
              <a:rPr lang="ru-RU" sz="3200" dirty="0" smtClean="0"/>
              <a:t>Дети с </a:t>
            </a:r>
            <a:r>
              <a:rPr lang="ru-RU" sz="3200" dirty="0" err="1" smtClean="0"/>
              <a:t>удавольствием</a:t>
            </a:r>
            <a:r>
              <a:rPr lang="ru-RU" sz="3200" dirty="0" smtClean="0"/>
              <a:t> </a:t>
            </a:r>
            <a:r>
              <a:rPr lang="ru-RU" sz="3200" dirty="0" err="1" smtClean="0"/>
              <a:t>учавствуют</a:t>
            </a:r>
            <a:r>
              <a:rPr lang="ru-RU" sz="3200" dirty="0" smtClean="0"/>
              <a:t> в </a:t>
            </a:r>
            <a:r>
              <a:rPr lang="ru-RU" sz="3200" dirty="0" err="1" smtClean="0"/>
              <a:t>работе.Учатся</a:t>
            </a:r>
            <a:r>
              <a:rPr lang="ru-RU" sz="3200" dirty="0" smtClean="0"/>
              <a:t>  считаться с чужим мнением.</a:t>
            </a:r>
            <a:endParaRPr lang="ru-RU" sz="3200" dirty="0"/>
          </a:p>
        </p:txBody>
      </p:sp>
      <p:pic>
        <p:nvPicPr>
          <p:cNvPr id="4" name="Изображение 3" descr="фото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383036"/>
            <a:ext cx="4334932" cy="34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5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02933" y="999067"/>
            <a:ext cx="5418668" cy="298537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70932" y="5029200"/>
            <a:ext cx="8873067" cy="1557867"/>
          </a:xfrm>
          <a:solidFill>
            <a:srgbClr val="297FD5"/>
          </a:solidFill>
        </p:spPr>
        <p:txBody>
          <a:bodyPr/>
          <a:lstStyle/>
          <a:p>
            <a:r>
              <a:rPr lang="en-US" sz="3200" dirty="0" err="1" smtClean="0">
                <a:effectLst/>
              </a:rPr>
              <a:t>Урок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«</a:t>
            </a:r>
            <a:r>
              <a:rPr lang="en-US" sz="3200" dirty="0" err="1">
                <a:effectLst/>
              </a:rPr>
              <a:t>Окружающий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мир</a:t>
            </a:r>
            <a:r>
              <a:rPr lang="en-US" sz="3200" dirty="0">
                <a:effectLst/>
              </a:rPr>
              <a:t>». </a:t>
            </a:r>
            <a:r>
              <a:rPr lang="en-US" sz="3200" dirty="0" err="1">
                <a:effectLst/>
              </a:rPr>
              <a:t>Тема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урока</a:t>
            </a:r>
            <a:r>
              <a:rPr lang="en-US" sz="3200" dirty="0" smtClean="0">
                <a:effectLst/>
              </a:rPr>
              <a:t>: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« </a:t>
            </a:r>
            <a:r>
              <a:rPr lang="en-US" sz="3200" dirty="0" err="1">
                <a:effectLst/>
              </a:rPr>
              <a:t>Восточнославянские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племена</a:t>
            </a:r>
            <a:r>
              <a:rPr lang="en-US" sz="3200" dirty="0">
                <a:effectLst/>
              </a:rPr>
              <a:t>».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1333" y="829733"/>
            <a:ext cx="7603067" cy="3154710"/>
          </a:xfrm>
          <a:prstGeom prst="rect">
            <a:avLst/>
          </a:prstGeom>
          <a:solidFill>
            <a:srgbClr val="5AA2AE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». </a:t>
            </a:r>
            <a:r>
              <a:rPr lang="en-US" sz="2000" dirty="0" err="1"/>
              <a:t>Учащимся</a:t>
            </a:r>
            <a:r>
              <a:rPr lang="en-US" sz="2000" dirty="0"/>
              <a:t> </a:t>
            </a:r>
            <a:r>
              <a:rPr lang="en-US" sz="2000" dirty="0" err="1"/>
              <a:t>предлагаются</a:t>
            </a:r>
            <a:r>
              <a:rPr lang="en-US" sz="2000" dirty="0"/>
              <a:t> </a:t>
            </a:r>
            <a:r>
              <a:rPr lang="en-US" sz="2000" dirty="0" err="1"/>
              <a:t>противоречивые</a:t>
            </a:r>
            <a:r>
              <a:rPr lang="en-US" sz="2000" dirty="0"/>
              <a:t> </a:t>
            </a:r>
            <a:r>
              <a:rPr lang="en-US" sz="2000" dirty="0" err="1"/>
              <a:t>факты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endParaRPr lang="ru-RU" sz="2000" dirty="0"/>
          </a:p>
          <a:p>
            <a:r>
              <a:rPr lang="en-US" sz="2000" dirty="0" err="1"/>
              <a:t>Многие</a:t>
            </a:r>
            <a:r>
              <a:rPr lang="en-US" sz="2000" dirty="0"/>
              <a:t> </a:t>
            </a:r>
            <a:r>
              <a:rPr lang="en-US" sz="2000" dirty="0" err="1"/>
              <a:t>считают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название</a:t>
            </a:r>
            <a:r>
              <a:rPr lang="en-US" sz="2000" dirty="0"/>
              <a:t> «</a:t>
            </a:r>
            <a:r>
              <a:rPr lang="en-US" sz="2000" dirty="0" err="1"/>
              <a:t>Русь</a:t>
            </a:r>
            <a:r>
              <a:rPr lang="en-US" sz="2000" dirty="0"/>
              <a:t>» </a:t>
            </a:r>
            <a:r>
              <a:rPr lang="en-US" sz="2000" dirty="0" err="1"/>
              <a:t>связано</a:t>
            </a:r>
            <a:r>
              <a:rPr lang="en-US" sz="2000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внешним</a:t>
            </a:r>
            <a:r>
              <a:rPr lang="en-US" sz="2000" dirty="0"/>
              <a:t> </a:t>
            </a:r>
            <a:r>
              <a:rPr lang="en-US" sz="2000" dirty="0" err="1"/>
              <a:t>видом</a:t>
            </a:r>
            <a:r>
              <a:rPr lang="en-US" sz="2000" dirty="0"/>
              <a:t> </a:t>
            </a:r>
            <a:r>
              <a:rPr lang="en-US" sz="2000" dirty="0" err="1"/>
              <a:t>славян</a:t>
            </a:r>
            <a:r>
              <a:rPr lang="en-US" sz="2000" dirty="0"/>
              <a:t> – </a:t>
            </a:r>
            <a:r>
              <a:rPr lang="en-US" sz="2000" dirty="0" err="1"/>
              <a:t>большинство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них</a:t>
            </a:r>
            <a:r>
              <a:rPr lang="en-US" sz="2000" dirty="0"/>
              <a:t> </a:t>
            </a:r>
            <a:r>
              <a:rPr lang="en-US" sz="2000" dirty="0" err="1"/>
              <a:t>были</a:t>
            </a:r>
            <a:r>
              <a:rPr lang="en-US" sz="2000" dirty="0"/>
              <a:t> </a:t>
            </a:r>
            <a:r>
              <a:rPr lang="en-US" sz="2000" dirty="0" err="1"/>
              <a:t>светловолосые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светлоглазые</a:t>
            </a:r>
            <a:r>
              <a:rPr lang="en-US" sz="2000" dirty="0"/>
              <a:t>.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называли</a:t>
            </a:r>
            <a:r>
              <a:rPr lang="en-US" sz="2000" dirty="0"/>
              <a:t> «</a:t>
            </a:r>
            <a:r>
              <a:rPr lang="en-US" sz="2000" dirty="0" err="1"/>
              <a:t>русы</a:t>
            </a:r>
            <a:r>
              <a:rPr lang="en-US" sz="2000" dirty="0"/>
              <a:t>»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/>
              <a:t>Есть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другое</a:t>
            </a:r>
            <a:r>
              <a:rPr lang="en-US" sz="2000" dirty="0"/>
              <a:t> </a:t>
            </a:r>
            <a:r>
              <a:rPr lang="en-US" sz="2000" dirty="0" err="1"/>
              <a:t>мнение</a:t>
            </a:r>
            <a:r>
              <a:rPr lang="en-US" sz="2000" dirty="0"/>
              <a:t> </a:t>
            </a:r>
            <a:r>
              <a:rPr lang="en-US" sz="2000" dirty="0" err="1"/>
              <a:t>учёных</a:t>
            </a:r>
            <a:r>
              <a:rPr lang="en-US" sz="2000" dirty="0"/>
              <a:t>: </a:t>
            </a:r>
            <a:r>
              <a:rPr lang="en-US" sz="2000" dirty="0" err="1"/>
              <a:t>название</a:t>
            </a:r>
            <a:r>
              <a:rPr lang="en-US" sz="2000" dirty="0"/>
              <a:t> «</a:t>
            </a:r>
            <a:r>
              <a:rPr lang="en-US" sz="2000" dirty="0" err="1"/>
              <a:t>Русь</a:t>
            </a:r>
            <a:r>
              <a:rPr lang="en-US" sz="2000" dirty="0"/>
              <a:t>» </a:t>
            </a:r>
            <a:r>
              <a:rPr lang="en-US" sz="2000" dirty="0" err="1"/>
              <a:t>произошло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названия</a:t>
            </a:r>
            <a:r>
              <a:rPr lang="en-US" sz="2000" dirty="0"/>
              <a:t> </a:t>
            </a:r>
            <a:r>
              <a:rPr lang="en-US" sz="2000" dirty="0" err="1"/>
              <a:t>реки</a:t>
            </a:r>
            <a:r>
              <a:rPr lang="en-US" sz="2000" dirty="0"/>
              <a:t> </a:t>
            </a:r>
            <a:r>
              <a:rPr lang="en-US" sz="2000" dirty="0" err="1"/>
              <a:t>Рось</a:t>
            </a:r>
            <a:r>
              <a:rPr lang="en-US" sz="2000" dirty="0"/>
              <a:t>, </a:t>
            </a:r>
            <a:r>
              <a:rPr lang="en-US" sz="2000" dirty="0" err="1"/>
              <a:t>притока</a:t>
            </a:r>
            <a:r>
              <a:rPr lang="en-US" sz="2000" dirty="0"/>
              <a:t> </a:t>
            </a:r>
            <a:r>
              <a:rPr lang="en-US" sz="2000" dirty="0" err="1"/>
              <a:t>Днепра</a:t>
            </a:r>
            <a:r>
              <a:rPr lang="en-US" sz="2000" dirty="0"/>
              <a:t>, </a:t>
            </a:r>
            <a:r>
              <a:rPr lang="en-US" sz="2000" dirty="0" err="1"/>
              <a:t>где</a:t>
            </a:r>
            <a:r>
              <a:rPr lang="en-US" sz="2000" dirty="0"/>
              <a:t> </a:t>
            </a:r>
            <a:r>
              <a:rPr lang="en-US" sz="2000" dirty="0" err="1"/>
              <a:t>жили</a:t>
            </a:r>
            <a:r>
              <a:rPr lang="en-US" sz="2000" dirty="0"/>
              <a:t> </a:t>
            </a:r>
            <a:r>
              <a:rPr lang="en-US" sz="2000" dirty="0" err="1"/>
              <a:t>древние</a:t>
            </a:r>
            <a:r>
              <a:rPr lang="en-US" sz="2000" dirty="0"/>
              <a:t> </a:t>
            </a:r>
            <a:r>
              <a:rPr lang="en-US" sz="2000" dirty="0" err="1"/>
              <a:t>славяне</a:t>
            </a:r>
            <a:r>
              <a:rPr lang="en-US" sz="2000" dirty="0"/>
              <a:t> – </a:t>
            </a:r>
            <a:r>
              <a:rPr lang="en-US" sz="2000" dirty="0" err="1"/>
              <a:t>земледельцы</a:t>
            </a:r>
            <a:r>
              <a:rPr lang="en-US" sz="2000" dirty="0"/>
              <a:t>. </a:t>
            </a:r>
            <a:r>
              <a:rPr lang="en-US" sz="2000" dirty="0" err="1"/>
              <a:t>Какое</a:t>
            </a:r>
            <a:r>
              <a:rPr lang="en-US" sz="2000" dirty="0"/>
              <a:t> </a:t>
            </a:r>
            <a:r>
              <a:rPr lang="en-US" sz="2000" dirty="0" err="1"/>
              <a:t>мнение</a:t>
            </a:r>
            <a:r>
              <a:rPr lang="en-US" sz="2000" dirty="0"/>
              <a:t> </a:t>
            </a:r>
            <a:r>
              <a:rPr lang="en-US" sz="2000" dirty="0" err="1"/>
              <a:t>вам</a:t>
            </a:r>
            <a:r>
              <a:rPr lang="en-US" sz="2000" dirty="0"/>
              <a:t> </a:t>
            </a:r>
            <a:r>
              <a:rPr lang="en-US" sz="2000" dirty="0" err="1"/>
              <a:t>ближе</a:t>
            </a:r>
            <a:r>
              <a:rPr lang="en-US" sz="2000" dirty="0" smtClean="0"/>
              <a:t>?</a:t>
            </a:r>
            <a:endParaRPr lang="ru-RU" sz="2000" dirty="0" smtClean="0"/>
          </a:p>
          <a:p>
            <a:r>
              <a:rPr lang="en-US" sz="2000" dirty="0" err="1"/>
              <a:t>Пример</a:t>
            </a:r>
            <a:r>
              <a:rPr lang="en-US" sz="2000" dirty="0"/>
              <a:t>. </a:t>
            </a:r>
            <a:r>
              <a:rPr lang="en-US" sz="2000" dirty="0" err="1"/>
              <a:t>Урок</a:t>
            </a:r>
            <a:r>
              <a:rPr lang="en-US" sz="2000" dirty="0"/>
              <a:t> «</a:t>
            </a:r>
            <a:r>
              <a:rPr lang="en-US" sz="2000" dirty="0" err="1"/>
              <a:t>Окружающий</a:t>
            </a:r>
            <a:r>
              <a:rPr lang="en-US" sz="2000" dirty="0"/>
              <a:t> </a:t>
            </a:r>
            <a:r>
              <a:rPr lang="en-US" sz="2000" dirty="0" err="1"/>
              <a:t>мир</a:t>
            </a:r>
            <a:r>
              <a:rPr lang="en-US" sz="2000" dirty="0"/>
              <a:t>». </a:t>
            </a:r>
            <a:r>
              <a:rPr lang="en-US" sz="2000" dirty="0" err="1"/>
              <a:t>Тема</a:t>
            </a:r>
            <a:r>
              <a:rPr lang="en-US" sz="2000" dirty="0"/>
              <a:t> </a:t>
            </a:r>
            <a:r>
              <a:rPr lang="en-US" sz="2000" dirty="0" err="1"/>
              <a:t>урока</a:t>
            </a:r>
            <a:r>
              <a:rPr lang="en-US" sz="2000" dirty="0"/>
              <a:t>: « </a:t>
            </a:r>
            <a:r>
              <a:rPr lang="en-US" sz="2000" dirty="0" err="1"/>
              <a:t>Восточнославянские</a:t>
            </a:r>
            <a:r>
              <a:rPr lang="en-US" sz="2000" dirty="0"/>
              <a:t> </a:t>
            </a:r>
            <a:r>
              <a:rPr lang="en-US" sz="2000" dirty="0" err="1"/>
              <a:t>племена</a:t>
            </a:r>
            <a:r>
              <a:rPr lang="en-US" sz="2000" dirty="0"/>
              <a:t>». </a:t>
            </a:r>
            <a:r>
              <a:rPr lang="en-US" sz="2000" dirty="0" smtClean="0"/>
              <a:t> </a:t>
            </a:r>
            <a:r>
              <a:rPr lang="en-US" sz="2000" dirty="0" err="1"/>
              <a:t>Докажите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344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7240" y="5571067"/>
            <a:ext cx="7543800" cy="1049866"/>
          </a:xfrm>
          <a:solidFill>
            <a:srgbClr val="297FD5"/>
          </a:solidFill>
        </p:spPr>
        <p:txBody>
          <a:bodyPr/>
          <a:lstStyle/>
          <a:p>
            <a:r>
              <a:rPr lang="ru-RU" sz="3600" dirty="0" smtClean="0"/>
              <a:t>Обсуждаем признаки сказки и пьесы.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000" y="474345"/>
            <a:ext cx="8686800" cy="4093428"/>
          </a:xfrm>
          <a:prstGeom prst="rect">
            <a:avLst/>
          </a:prstGeom>
          <a:solidFill>
            <a:srgbClr val="5AA2AE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Учитель: (Зачитывает фрагмент текста, сквозным героем которого является девочка Настя.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Настя с папой в воскресенье побывали в детском театре, где посмотрели спектакль «12 </a:t>
            </a:r>
            <a:r>
              <a:rPr lang="ru-RU" sz="2000" dirty="0" err="1"/>
              <a:t>месяцев</a:t>
            </a:r>
            <a:r>
              <a:rPr lang="ru-RU" sz="2000" dirty="0" err="1" smtClean="0"/>
              <a:t>»по</a:t>
            </a:r>
            <a:r>
              <a:rPr lang="ru-RU" sz="2000" dirty="0" smtClean="0"/>
              <a:t> </a:t>
            </a:r>
            <a:r>
              <a:rPr lang="ru-RU" sz="2000" dirty="0"/>
              <a:t>пьесе-сказке Самуила Яковлевича Маршака </a:t>
            </a:r>
            <a:r>
              <a:rPr lang="ru-RU" sz="2000" dirty="0" smtClean="0"/>
              <a:t>Спектакль </a:t>
            </a:r>
            <a:r>
              <a:rPr lang="ru-RU" sz="2000" dirty="0"/>
              <a:t>был музыкальный, яркий, красочный, и Настя вернулась в хорошем настроении. По дороге домой она рассказала папе, что в классе они решили поставить к новогоднему празднику сказочный спектакль. </a:t>
            </a:r>
          </a:p>
          <a:p>
            <a:r>
              <a:rPr lang="ru-RU" sz="2000" dirty="0"/>
              <a:t>- Пап, а любую сказку можно поставить на сцене? - спросила Настя. </a:t>
            </a:r>
          </a:p>
          <a:p>
            <a:r>
              <a:rPr lang="ru-RU" sz="2000" dirty="0"/>
              <a:t>- Да, любую, но для этого она должна быть написана как пьеса. </a:t>
            </a:r>
          </a:p>
          <a:p>
            <a:r>
              <a:rPr lang="ru-RU" sz="2000" dirty="0"/>
              <a:t>- А что значит "как пьеса"? </a:t>
            </a:r>
          </a:p>
          <a:p>
            <a:r>
              <a:rPr lang="ru-RU" sz="2000" dirty="0"/>
              <a:t>Ребята! Давайте поможем Насте разобраться, что такое пьеса. 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396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69334" y="4876800"/>
            <a:ext cx="8551334" cy="914400"/>
          </a:xfrm>
          <a:solidFill>
            <a:srgbClr val="297FD5"/>
          </a:solidFill>
        </p:spPr>
        <p:txBody>
          <a:bodyPr/>
          <a:lstStyle/>
          <a:p>
            <a:r>
              <a:rPr lang="ru-RU" dirty="0" smtClean="0"/>
              <a:t>Признаки сказки и пьесы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467" y="524932"/>
            <a:ext cx="8331201" cy="424731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Докажите</a:t>
            </a:r>
            <a:r>
              <a:rPr lang="ru-RU" dirty="0"/>
              <a:t>, что это произведение является сказкой? Какая это сказка? ( Волшебная, т.к. месяцы не могут все вместе </a:t>
            </a:r>
            <a:r>
              <a:rPr lang="ru-RU" dirty="0" smtClean="0"/>
              <a:t>встретиться </a:t>
            </a:r>
            <a:r>
              <a:rPr lang="ru-RU" dirty="0"/>
              <a:t>Дети находят в произведении сказочные элементы, говорят о превращениях и </a:t>
            </a:r>
            <a:r>
              <a:rPr lang="ru-RU" dirty="0" smtClean="0"/>
              <a:t>волшебстве).</a:t>
            </a:r>
            <a:endParaRPr lang="ru-RU" dirty="0"/>
          </a:p>
          <a:p>
            <a:r>
              <a:rPr lang="ru-RU" dirty="0"/>
              <a:t>Сказка- литературная (авторская) по мотивам словацкой народной сказки. Написал С.Я. Маршак-поэт, сказочник, переводчик журналист, написал в 1943 году. </a:t>
            </a:r>
            <a:endParaRPr lang="ru-RU" dirty="0" smtClean="0"/>
          </a:p>
          <a:p>
            <a:r>
              <a:rPr lang="ru-RU" dirty="0" smtClean="0"/>
              <a:t>Пьеса</a:t>
            </a:r>
            <a:endParaRPr lang="ru-RU" dirty="0"/>
          </a:p>
          <a:p>
            <a:r>
              <a:rPr lang="ru-RU" dirty="0"/>
              <a:t>- Докажите, что это произведение одновременно является и пьесой.</a:t>
            </a:r>
          </a:p>
          <a:p>
            <a:r>
              <a:rPr lang="ru-RU" dirty="0"/>
              <a:t>(Эта сказка предназначена для постановки в театре, на сцене. Здесь выделены роли, есть авторские указания –</a:t>
            </a:r>
            <a:r>
              <a:rPr lang="ru-RU" dirty="0" smtClean="0"/>
              <a:t>ремарки).</a:t>
            </a:r>
            <a:endParaRPr lang="ru-RU" dirty="0"/>
          </a:p>
          <a:p>
            <a:r>
              <a:rPr lang="ru-RU" dirty="0"/>
              <a:t> - Что добавим к пьесе ?( На доске добавляются слова- реквизит, </a:t>
            </a:r>
            <a:r>
              <a:rPr lang="ru-RU" dirty="0" err="1"/>
              <a:t>монолог,диалог</a:t>
            </a:r>
            <a:r>
              <a:rPr lang="ru-RU" dirty="0"/>
              <a:t>, ремарки, действующие лица, </a:t>
            </a:r>
            <a:r>
              <a:rPr lang="ru-RU" dirty="0" err="1"/>
              <a:t>действия,картины</a:t>
            </a:r>
            <a:r>
              <a:rPr lang="ru-RU" dirty="0"/>
              <a:t>, афиша.</a:t>
            </a:r>
          </a:p>
          <a:p>
            <a:r>
              <a:rPr lang="ru-RU" dirty="0"/>
              <a:t>(слайд- появляется афиша – сказка «12 месяцев»)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910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монолог</a:t>
            </a:r>
            <a:endParaRPr lang="ru-RU" sz="3200" dirty="0" smtClean="0"/>
          </a:p>
          <a:p>
            <a:r>
              <a:rPr lang="ru-RU" sz="3200" dirty="0" smtClean="0"/>
              <a:t> диалог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ремарки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действующие лица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действия</a:t>
            </a:r>
            <a:r>
              <a:rPr lang="ru-RU" sz="3200" dirty="0" smtClean="0"/>
              <a:t>, картины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афиша.</a:t>
            </a:r>
          </a:p>
          <a:p>
            <a:endParaRPr lang="ru-RU" sz="32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37068" y="4876800"/>
            <a:ext cx="8432800" cy="914400"/>
          </a:xfrm>
          <a:solidFill>
            <a:srgbClr val="297FD5"/>
          </a:solidFill>
        </p:spPr>
        <p:txBody>
          <a:bodyPr/>
          <a:lstStyle/>
          <a:p>
            <a:r>
              <a:rPr lang="ru-RU" dirty="0" smtClean="0"/>
              <a:t>На доске слова- </a:t>
            </a:r>
            <a:r>
              <a:rPr lang="ru-RU" dirty="0" smtClean="0"/>
              <a:t>реквизит.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0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32933" y="626534"/>
            <a:ext cx="6874933" cy="3623733"/>
          </a:xfrm>
          <a:solidFill>
            <a:srgbClr val="297FD5"/>
          </a:solidFill>
        </p:spPr>
        <p:txBody>
          <a:bodyPr>
            <a:noAutofit/>
          </a:bodyPr>
          <a:lstStyle/>
          <a:p>
            <a:r>
              <a:rPr lang="ru-RU" sz="3200" dirty="0"/>
              <a:t>Учитель должен обращаться не столько к памяти учащихся, сколько к их разуму, добиваться понимания, а не одного запоминания.</a:t>
            </a:r>
          </a:p>
          <a:p>
            <a:pPr algn="ctr"/>
            <a:r>
              <a:rPr lang="ru-RU" sz="3200" i="1" dirty="0"/>
              <a:t>Федор Иванович Янкович де </a:t>
            </a:r>
            <a:r>
              <a:rPr lang="ru-RU" sz="3200" i="1" dirty="0" err="1" smtClean="0"/>
              <a:t>Мириево</a:t>
            </a:r>
            <a:endParaRPr lang="ru-RU" sz="32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87866" y="4487333"/>
            <a:ext cx="8033173" cy="2201334"/>
          </a:xfrm>
        </p:spPr>
        <p:txBody>
          <a:bodyPr/>
          <a:lstStyle/>
          <a:p>
            <a:r>
              <a:rPr lang="ru-RU" sz="2000" b="1" dirty="0"/>
              <a:t>Фёдор Иванович Янкович (де </a:t>
            </a:r>
            <a:r>
              <a:rPr lang="ru-RU" sz="2000" b="1" dirty="0" err="1"/>
              <a:t>Мириево</a:t>
            </a:r>
            <a:r>
              <a:rPr lang="ru-RU" sz="2000" b="1" dirty="0"/>
              <a:t>)</a:t>
            </a:r>
            <a:r>
              <a:rPr lang="ru-RU" sz="2000" dirty="0"/>
              <a:t> (1741—1814) — </a:t>
            </a:r>
            <a:r>
              <a:rPr lang="ru-RU" sz="2000" dirty="0">
                <a:hlinkClick r:id="rId2"/>
              </a:rPr>
              <a:t>сербский и российский педагог, член </a:t>
            </a:r>
            <a:r>
              <a:rPr lang="ru-RU" sz="2000" dirty="0">
                <a:hlinkClick r:id="rId3"/>
              </a:rPr>
              <a:t>Российской Академии (с 1783 года). Являлся разработчиком и активным участником реформ образования в </a:t>
            </a:r>
            <a:r>
              <a:rPr lang="ru-RU" sz="2000" dirty="0">
                <a:hlinkClick r:id="rId4"/>
              </a:rPr>
              <a:t>Австрийской и </a:t>
            </a:r>
            <a:r>
              <a:rPr lang="ru-RU" sz="2000" dirty="0">
                <a:hlinkClick r:id="rId5"/>
              </a:rPr>
              <a:t>Российской империях во второй половине </a:t>
            </a:r>
            <a:r>
              <a:rPr lang="ru-RU" sz="2000" dirty="0">
                <a:hlinkClick r:id="rId6"/>
              </a:rPr>
              <a:t>XVIII века. Считается одним из последователей </a:t>
            </a:r>
            <a:r>
              <a:rPr lang="ru-RU" sz="2000" dirty="0"/>
              <a:t>Я. А. </a:t>
            </a:r>
            <a:r>
              <a:rPr lang="ru-RU" sz="2000" dirty="0" smtClean="0"/>
              <a:t>Коменского.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011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8185" y="1133354"/>
            <a:ext cx="5943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своей педагогической деятельности придерживаюсь таких принципов</a:t>
            </a:r>
            <a:r>
              <a:rPr lang="ru-RU" dirty="0" smtClean="0"/>
              <a:t>:   </a:t>
            </a:r>
          </a:p>
          <a:p>
            <a:endParaRPr lang="ru-RU" dirty="0"/>
          </a:p>
          <a:p>
            <a:r>
              <a:rPr lang="ru-RU" dirty="0"/>
              <a:t> -   не ошибается тот, кто ничего не делает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доверительные </a:t>
            </a:r>
            <a:r>
              <a:rPr lang="ru-RU" dirty="0"/>
              <a:t>отношения между учителем и учениками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   каждый имеет право на своё мнение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89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7240" y="685801"/>
            <a:ext cx="7316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Ч</a:t>
            </a:r>
            <a:r>
              <a:rPr lang="ru-RU" sz="2400" dirty="0" smtClean="0"/>
              <a:t>ем </a:t>
            </a:r>
            <a:r>
              <a:rPr lang="ru-RU" sz="2400" dirty="0"/>
              <a:t>образованнее человек, тем выше его стремление к культуре, и чем более культурно развита личность, тем выше его потребность в образовании, тем сильнее у него развито самосознание. </a:t>
            </a:r>
          </a:p>
        </p:txBody>
      </p:sp>
    </p:spTree>
    <p:extLst>
      <p:ext uri="{BB962C8B-B14F-4D97-AF65-F5344CB8AC3E}">
        <p14:creationId xmlns:p14="http://schemas.microsoft.com/office/powerpoint/2010/main" val="267031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33600" y="685802"/>
            <a:ext cx="5283200" cy="2930742"/>
          </a:xfrm>
          <a:solidFill>
            <a:srgbClr val="629DD1"/>
          </a:solidFill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solidFill>
            <a:srgbClr val="297FD5"/>
          </a:solidFill>
        </p:spPr>
        <p:txBody>
          <a:bodyPr/>
          <a:lstStyle/>
          <a:p>
            <a:r>
              <a:rPr lang="ru-RU" sz="7200" dirty="0"/>
              <a:t>. Диалог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8400" y="508000"/>
            <a:ext cx="7152640" cy="3108544"/>
          </a:xfrm>
          <a:prstGeom prst="rect">
            <a:avLst/>
          </a:prstGeom>
          <a:solidFill>
            <a:srgbClr val="629DD1"/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. Диалог (от греческого разговор, беседа) – форма речи, состоящая из регулярного обмена высказываниями, репликами, на языковой состав которых влияет непосредственное восприятие речевой деятельности говорящих. В самом определении «проблемно-диалогическое </a:t>
            </a:r>
          </a:p>
        </p:txBody>
      </p:sp>
    </p:spTree>
    <p:extLst>
      <p:ext uri="{BB962C8B-B14F-4D97-AF65-F5344CB8AC3E}">
        <p14:creationId xmlns:p14="http://schemas.microsoft.com/office/powerpoint/2010/main" val="176330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96533" y="685801"/>
            <a:ext cx="6333067" cy="33951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168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уроке изучения нового материала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0266" y="1202268"/>
            <a:ext cx="8483601" cy="2031325"/>
          </a:xfrm>
          <a:prstGeom prst="rect">
            <a:avLst/>
          </a:prstGeom>
          <a:solidFill>
            <a:srgbClr val="297FD5"/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--  постановка </a:t>
            </a:r>
            <a:r>
              <a:rPr lang="ru-RU" sz="3600" dirty="0"/>
              <a:t>учебной проблемы </a:t>
            </a:r>
            <a:r>
              <a:rPr lang="ru-RU" sz="3600" dirty="0" smtClean="0"/>
              <a:t>     </a:t>
            </a:r>
          </a:p>
          <a:p>
            <a:r>
              <a:rPr lang="ru-RU" sz="3600" dirty="0" smtClean="0"/>
              <a:t>  --  поиск </a:t>
            </a:r>
            <a:r>
              <a:rPr lang="ru-RU" sz="3600" dirty="0"/>
              <a:t>её </a:t>
            </a:r>
            <a:r>
              <a:rPr lang="ru-RU" sz="3600" dirty="0" smtClean="0"/>
              <a:t>решения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85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33600" y="677335"/>
            <a:ext cx="5858933" cy="336231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63560" cy="914400"/>
          </a:xfrm>
          <a:solidFill>
            <a:srgbClr val="297FD5"/>
          </a:solidFill>
        </p:spPr>
        <p:txBody>
          <a:bodyPr/>
          <a:lstStyle/>
          <a:p>
            <a:r>
              <a:rPr lang="ru-RU" dirty="0" smtClean="0"/>
              <a:t>Определение темы урока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9867" y="254000"/>
            <a:ext cx="7179733" cy="3785652"/>
          </a:xfrm>
          <a:prstGeom prst="rect">
            <a:avLst/>
          </a:prstGeom>
          <a:solidFill>
            <a:srgbClr val="5AA2AE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Учитель: Я задумала орфограмму. Отгадайте её</a:t>
            </a:r>
          </a:p>
          <a:p>
            <a:r>
              <a:rPr lang="ru-RU" sz="2000" dirty="0"/>
              <a:t>Учащиеся: Мы не знаем, не умеем отгадывать ваши мысли.</a:t>
            </a:r>
          </a:p>
          <a:p>
            <a:r>
              <a:rPr lang="ru-RU" sz="2000" dirty="0"/>
              <a:t>Учитель: Задавайте вопросы – они помогут найти нужный ответ.</a:t>
            </a:r>
          </a:p>
          <a:p>
            <a:r>
              <a:rPr lang="ru-RU" sz="2000" dirty="0"/>
              <a:t>Учащиеся: Это буквы для гласных или согласных звуков?</a:t>
            </a:r>
          </a:p>
          <a:p>
            <a:r>
              <a:rPr lang="ru-RU" sz="2000" dirty="0"/>
              <a:t>Учитель: Для согласных.</a:t>
            </a:r>
          </a:p>
          <a:p>
            <a:r>
              <a:rPr lang="ru-RU" sz="2000" dirty="0" err="1"/>
              <a:t>Учащиеся:Это</a:t>
            </a:r>
            <a:r>
              <a:rPr lang="ru-RU" sz="2000" dirty="0"/>
              <a:t> непроизносимые согласные?</a:t>
            </a:r>
          </a:p>
          <a:p>
            <a:r>
              <a:rPr lang="ru-RU" sz="2000" dirty="0" err="1"/>
              <a:t>Учитель:Нет</a:t>
            </a:r>
            <a:r>
              <a:rPr lang="ru-RU" sz="2000" dirty="0"/>
              <a:t>.</a:t>
            </a:r>
          </a:p>
          <a:p>
            <a:r>
              <a:rPr lang="ru-RU" sz="2000" dirty="0"/>
              <a:t>Учащиеся: Орфограмма связана с правописанием парных согласных?</a:t>
            </a:r>
          </a:p>
          <a:p>
            <a:r>
              <a:rPr lang="ru-RU" sz="2000" dirty="0"/>
              <a:t>Учитель: Да.</a:t>
            </a:r>
          </a:p>
        </p:txBody>
      </p:sp>
    </p:spTree>
    <p:extLst>
      <p:ext uri="{BB962C8B-B14F-4D97-AF65-F5344CB8AC3E}">
        <p14:creationId xmlns:p14="http://schemas.microsoft.com/office/powerpoint/2010/main" val="6705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45068" y="6299200"/>
            <a:ext cx="7924800" cy="423332"/>
          </a:xfrm>
          <a:solidFill>
            <a:srgbClr val="297FD5"/>
          </a:solidFill>
        </p:spPr>
        <p:txBody>
          <a:bodyPr/>
          <a:lstStyle/>
          <a:p>
            <a:r>
              <a:rPr lang="ru-RU" sz="2800" dirty="0">
                <a:effectLst/>
              </a:rPr>
              <a:t>Задание, в котором частица НЕ – пропущена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4667" y="457200"/>
            <a:ext cx="6966374" cy="5324535"/>
          </a:xfrm>
          <a:prstGeom prst="rect">
            <a:avLst/>
          </a:prstGeom>
          <a:solidFill>
            <a:srgbClr val="5AA2AE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Спеши языком, торопись делом. </a:t>
            </a:r>
          </a:p>
          <a:p>
            <a:r>
              <a:rPr lang="ru-RU" sz="2000" dirty="0"/>
              <a:t>Правда в огне горит и в воде тонет. </a:t>
            </a:r>
          </a:p>
          <a:p>
            <a:r>
              <a:rPr lang="ru-RU" sz="2000" dirty="0"/>
              <a:t>Сиди сложа руки, будет скуки. </a:t>
            </a:r>
          </a:p>
          <a:p>
            <a:r>
              <a:rPr lang="ru-RU" sz="2000" dirty="0"/>
              <a:t>Чужой земли мы хотим и своей отдадим. </a:t>
            </a:r>
          </a:p>
          <a:p>
            <a:r>
              <a:rPr lang="ru-RU" sz="2000" dirty="0"/>
              <a:t>Ссора до добра доведёт. </a:t>
            </a:r>
          </a:p>
          <a:p>
            <a:r>
              <a:rPr lang="ru-RU" sz="2000" dirty="0"/>
              <a:t>С огнём шути и воде верь.</a:t>
            </a:r>
          </a:p>
          <a:p>
            <a:r>
              <a:rPr lang="ru-RU" sz="2000" dirty="0"/>
              <a:t> По снегу грибы ищи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Семеро одного ждут.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85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897466"/>
          </a:xfrm>
          <a:solidFill>
            <a:srgbClr val="297FD5"/>
          </a:solidFill>
        </p:spPr>
        <p:txBody>
          <a:bodyPr/>
          <a:lstStyle/>
          <a:p>
            <a:r>
              <a:rPr lang="ru-RU" sz="3600" dirty="0">
                <a:effectLst/>
              </a:rPr>
              <a:t>П</a:t>
            </a:r>
            <a:r>
              <a:rPr lang="ru-RU" sz="3600" dirty="0" smtClean="0">
                <a:effectLst/>
              </a:rPr>
              <a:t>роблема</a:t>
            </a:r>
            <a:r>
              <a:rPr lang="ru-RU" sz="3600" dirty="0">
                <a:effectLst/>
              </a:rPr>
              <a:t>- как раскрыть скобки?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0800" y="389467"/>
            <a:ext cx="6908800" cy="4247317"/>
          </a:xfrm>
          <a:prstGeom prst="rect">
            <a:avLst/>
          </a:prstGeom>
          <a:solidFill>
            <a:srgbClr val="5AA2AE"/>
          </a:solidFill>
        </p:spPr>
        <p:txBody>
          <a:bodyPr wrap="square">
            <a:spAutoFit/>
          </a:bodyPr>
          <a:lstStyle/>
          <a:p>
            <a:r>
              <a:rPr lang="ru-RU" dirty="0"/>
              <a:t>(Не) спеши языком, торопись делом. </a:t>
            </a:r>
          </a:p>
          <a:p>
            <a:r>
              <a:rPr lang="ru-RU" dirty="0"/>
              <a:t>Правда в огне (не) горит и в воде( не) тонет. </a:t>
            </a:r>
          </a:p>
          <a:p>
            <a:r>
              <a:rPr lang="ru-RU" dirty="0"/>
              <a:t>(Не) сиди сложа руки, (не) будет скуки. </a:t>
            </a:r>
          </a:p>
          <a:p>
            <a:r>
              <a:rPr lang="ru-RU" dirty="0"/>
              <a:t>Чужой земли мы( не) хотим и своей( не) отдадим. </a:t>
            </a:r>
          </a:p>
          <a:p>
            <a:r>
              <a:rPr lang="ru-RU" dirty="0"/>
              <a:t>Ссора до добра (не) доведёт. </a:t>
            </a:r>
          </a:p>
          <a:p>
            <a:r>
              <a:rPr lang="ru-RU" dirty="0"/>
              <a:t>С огнём (не) шути и воде( не )верь.</a:t>
            </a:r>
          </a:p>
          <a:p>
            <a:r>
              <a:rPr lang="ru-RU" dirty="0"/>
              <a:t> По снегу грибы (не) ищи. </a:t>
            </a:r>
          </a:p>
          <a:p>
            <a:r>
              <a:rPr lang="ru-RU" dirty="0"/>
              <a:t>Семеро одного (не) ждут</a:t>
            </a:r>
          </a:p>
        </p:txBody>
      </p:sp>
    </p:spTree>
    <p:extLst>
      <p:ext uri="{BB962C8B-B14F-4D97-AF65-F5344CB8AC3E}">
        <p14:creationId xmlns:p14="http://schemas.microsoft.com/office/powerpoint/2010/main" val="4019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33600" y="685802"/>
            <a:ext cx="5215467" cy="30469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91068" y="4926588"/>
            <a:ext cx="8060266" cy="1525013"/>
          </a:xfrm>
          <a:solidFill>
            <a:srgbClr val="297FD5"/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</a:rPr>
              <a:t>. П</a:t>
            </a:r>
            <a:r>
              <a:rPr lang="ru-RU" sz="2800" dirty="0">
                <a:effectLst/>
              </a:rPr>
              <a:t>редложим решить примеры </a:t>
            </a:r>
            <a:r>
              <a:rPr lang="ru-RU" sz="2800" dirty="0" smtClean="0">
                <a:effectLst/>
              </a:rPr>
              <a:t>столбиком , где </a:t>
            </a:r>
            <a:r>
              <a:rPr lang="ru-RU" sz="2800" dirty="0">
                <a:effectLst/>
              </a:rPr>
              <a:t>одни будут им хорошо </a:t>
            </a:r>
            <a:r>
              <a:rPr lang="ru-RU" sz="2800" dirty="0" smtClean="0">
                <a:effectLst/>
              </a:rPr>
              <a:t>знакомы , а </a:t>
            </a:r>
            <a:r>
              <a:rPr lang="ru-RU" sz="2800" dirty="0">
                <a:effectLst/>
              </a:rPr>
              <a:t>остальные станут проблемой.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4267" y="685801"/>
            <a:ext cx="5384800" cy="3046988"/>
          </a:xfrm>
          <a:prstGeom prst="rect">
            <a:avLst/>
          </a:prstGeom>
          <a:solidFill>
            <a:srgbClr val="5AA2AE"/>
          </a:solidFill>
        </p:spPr>
        <p:txBody>
          <a:bodyPr wrap="square">
            <a:spAutoFit/>
          </a:bodyPr>
          <a:lstStyle/>
          <a:p>
            <a:r>
              <a:rPr lang="ru-RU" sz="4800" dirty="0"/>
              <a:t>345-123=</a:t>
            </a:r>
          </a:p>
          <a:p>
            <a:r>
              <a:rPr lang="ru-RU" sz="4800" dirty="0"/>
              <a:t>678- 234=</a:t>
            </a:r>
          </a:p>
          <a:p>
            <a:r>
              <a:rPr lang="ru-RU" sz="4800" dirty="0"/>
              <a:t>854-305=</a:t>
            </a:r>
          </a:p>
          <a:p>
            <a:r>
              <a:rPr lang="ru-RU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68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Базовая.thmx</Template>
  <TotalTime>181</TotalTime>
  <Words>960</Words>
  <Application>Microsoft Macintosh PowerPoint</Application>
  <PresentationFormat>Экран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Мои методические находки.</vt:lpstr>
      <vt:lpstr>Презентация PowerPoint</vt:lpstr>
      <vt:lpstr>Презентация PowerPoint</vt:lpstr>
      <vt:lpstr>. Диалог </vt:lpstr>
      <vt:lpstr>На уроке изучения нового материала </vt:lpstr>
      <vt:lpstr>Определение темы урока</vt:lpstr>
      <vt:lpstr>Задание, в котором частица НЕ – пропущена </vt:lpstr>
      <vt:lpstr>Проблема- как раскрыть скобки? </vt:lpstr>
      <vt:lpstr>. Предложим решить примеры столбиком , где одни будут им хорошо знакомы , а остальные станут проблемой. </vt:lpstr>
      <vt:lpstr>Окружающий мир.</vt:lpstr>
      <vt:lpstr>Дети с удавольствием учавствуют в работе.Учатся  считаться с чужим мнением.</vt:lpstr>
      <vt:lpstr>Урок «Окружающий мир». Тема урока:  « Восточнославянские племена». </vt:lpstr>
      <vt:lpstr>Обсуждаем признаки сказки и пьесы.</vt:lpstr>
      <vt:lpstr>Признаки сказки и пьесы</vt:lpstr>
      <vt:lpstr>На доске слова- реквизит.</vt:lpstr>
      <vt:lpstr>Фёдор Иванович Янкович (де Мириево) (1741—1814) — сербский и российский педагог, член Российской Академии (с 1783 года). Являлся разработчиком и активным участником реформ образования в Австрийской и Российской империях во второй половине XVIII века. Считается одним из последователей Я. А. Коменского.</vt:lpstr>
    </vt:vector>
  </TitlesOfParts>
  <Company>no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Gulyaev</dc:creator>
  <cp:lastModifiedBy>Denis Gulyaev</cp:lastModifiedBy>
  <cp:revision>18</cp:revision>
  <dcterms:created xsi:type="dcterms:W3CDTF">2015-11-01T07:13:36Z</dcterms:created>
  <dcterms:modified xsi:type="dcterms:W3CDTF">2015-11-01T10:28:19Z</dcterms:modified>
</cp:coreProperties>
</file>