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7" r:id="rId12"/>
    <p:sldId id="268" r:id="rId13"/>
    <p:sldId id="269" r:id="rId14"/>
    <p:sldId id="282" r:id="rId15"/>
    <p:sldId id="270" r:id="rId16"/>
    <p:sldId id="287" r:id="rId17"/>
    <p:sldId id="283" r:id="rId18"/>
    <p:sldId id="284" r:id="rId19"/>
    <p:sldId id="271" r:id="rId20"/>
    <p:sldId id="288" r:id="rId21"/>
    <p:sldId id="289" r:id="rId22"/>
    <p:sldId id="290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C0%F2%EE%EC%ED%E0%FF_%FD%ED%E5%F0%E3%E5%F2%E8%EA%E0_%D0%EE%F1%F1%E8%E8#.D0.9A.D1.83.D1.80.D1.81.D0.BA.D0.B0.D1.8F_.D0.90.D0.AD.D0.A1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://ru.wikipedia.org/wiki/%C0%F2%EE%EC%ED%E0%FF_%FD%ED%E5%F0%E3%E5%F2%E8%EA%E0_%D0%EE%F1%F1%E8%E8#.D0.91.D0.B0.D0.BB.D0.B0.D0.BA.D0.BE.D0.B2.D1.81.D0.BA.D0.B0.D1.8F_.D0.90.D0.AD.D0.A1" TargetMode="External"/><Relationship Id="rId7" Type="http://schemas.openxmlformats.org/officeDocument/2006/relationships/hyperlink" Target="http://ru.wikipedia.org/wiki/%C0%F2%EE%EC%ED%E0%FF_%FD%ED%E5%F0%E3%E5%F2%E8%EA%E0_%D0%EE%F1%F1%E8%E8#.D0.9A.D0.BE.D0.BB.D1.8C.D1.81.D0.BA.D0.B0.D1.8F_.D0.90.D0.AD.D0.A1" TargetMode="External"/><Relationship Id="rId12" Type="http://schemas.openxmlformats.org/officeDocument/2006/relationships/hyperlink" Target="http://ru.wikipedia.org/wiki/%C0%F2%EE%EC%ED%E0%FF_%FD%ED%E5%F0%E3%E5%F2%E8%EA%E0_%D0%EE%F1%F1%E8%E8#.D0.A1.D0.BC.D0.BE.D0.BB.D0.B5.D0.BD.D1.81.D0.BA.D0.B0.D1.8F_.D0.90.D0.AD.D0.A1" TargetMode="External"/><Relationship Id="rId2" Type="http://schemas.openxmlformats.org/officeDocument/2006/relationships/hyperlink" Target="http://ru.wikipedia.org/wiki/%C0%F2%EE%EC%ED%E0%FF_%FD%ED%E5%F0%E3%E5%F2%E8%EA%E0_%D0%EE%F1%F1%E8%E8#.D0.94.D0.B5.D0.B9.D1.81.D1.82.D0.B2.D1.83.D1.8E.D1.89.D0.B8.D0.B5_.D0.90.D0.AD.D0.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C0%F2%EE%EC%ED%E0%FF_%FD%ED%E5%F0%E3%E5%F2%E8%EA%E0_%D0%EE%F1%F1%E8%E8#.D0.9A.D0.B0.D0.BB.D0.B8.D0.BD.D0.B8.D0.BD.D1.81.D0.BA.D0.B0.D1.8F_.D0.90.D0.AD.D0.A1" TargetMode="External"/><Relationship Id="rId11" Type="http://schemas.openxmlformats.org/officeDocument/2006/relationships/hyperlink" Target="http://ru.wikipedia.org/wiki/%C0%F2%EE%EC%ED%E0%FF_%FD%ED%E5%F0%E3%E5%F2%E8%EA%E0_%D0%EE%F1%F1%E8%E8#.D0.A0.D0.BE.D1.81.D1.82.D0.BE.D0.B2.D1.81.D0.BA.D0.B0.D1.8F_.D0.90.D0.AD.D0.A1" TargetMode="External"/><Relationship Id="rId5" Type="http://schemas.openxmlformats.org/officeDocument/2006/relationships/hyperlink" Target="http://ru.wikipedia.org/wiki/%C0%F2%EE%EC%ED%E0%FF_%FD%ED%E5%F0%E3%E5%F2%E8%EA%E0_%D0%EE%F1%F1%E8%E8#.D0.91.D0.B8.D0.BB.D0.B8.D0.B1.D0.B8.D0.BD.D1.81.D0.BA.D0.B0.D1.8F_.D0.90.D0.AD.D0.A1" TargetMode="External"/><Relationship Id="rId10" Type="http://schemas.openxmlformats.org/officeDocument/2006/relationships/hyperlink" Target="http://ru.wikipedia.org/wiki/%C0%F2%EE%EC%ED%E0%FF_%FD%ED%E5%F0%E3%E5%F2%E8%EA%E0_%D0%EE%F1%F1%E8%E8#.D0.9D.D0.BE.D0.B2.D0.BE.D0.B2.D0.BE.D1.80.D0.BE.D0.BD.D0.B5.D0.B6.D1.81.D0.BA.D0.B0.D1.8F_.D0.90.D0.AD.D0.A1" TargetMode="External"/><Relationship Id="rId4" Type="http://schemas.openxmlformats.org/officeDocument/2006/relationships/hyperlink" Target="http://ru.wikipedia.org/wiki/%C0%F2%EE%EC%ED%E0%FF_%FD%ED%E5%F0%E3%E5%F2%E8%EA%E0_%D0%EE%F1%F1%E8%E8#.D0.91.D0.B5.D0.BB.D0.BE.D1.8F.D1.80.D1.81.D0.BA.D0.B0.D1.8F_.D0.90.D0.AD.D0.A1" TargetMode="External"/><Relationship Id="rId9" Type="http://schemas.openxmlformats.org/officeDocument/2006/relationships/hyperlink" Target="http://ru.wikipedia.org/wiki/%C0%F2%EE%EC%ED%E0%FF_%FD%ED%E5%F0%E3%E5%F2%E8%EA%E0_%D0%EE%F1%F1%E8%E8#.D0.9B.D0.B5.D0.BD.D0.B8.D0.BD.D0.B3.D1.80.D0.B0.D0.B4.D1.81.D0.BA.D0.B0.D1.8F_.D0.90.D0.AD.D0.A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D%D0%BB%D0%B5%D0%BA%D1%82%D1%80%D0%B8%D1%87%D0%B5%D1%81%D0%BA%D0%B8%D0%B9_%D0%B7%D0%B0%D1%80%D1%8F%D0%B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vetrodvig.ru/?p=2346" TargetMode="External"/><Relationship Id="rId2" Type="http://schemas.openxmlformats.org/officeDocument/2006/relationships/hyperlink" Target="http://vetrodvig.ru/?page_id=2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5%D1%80%D1%81%D1%82%D1%8C" TargetMode="External"/><Relationship Id="rId2" Type="http://schemas.openxmlformats.org/officeDocument/2006/relationships/hyperlink" Target="http://ru.wikipedia.org/wiki/%D0%A4%D0%B0%D0%BB%D0%B5%D1%81_%D0%9C%D0%B8%D0%BB%D0%B5%D1%82%D1%81%D0%BA%D0%B8%D0%B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ru.wikipedia.org/wiki/%D0%AF%D0%BD%D1%82%D0%B0%D1%80%D1%8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63_%D0%B3%D0%BE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E%D1%82%D1%82%D0%BE_%D1%84%D0%BE%D0%BD_%D0%93%D0%B5%D1%80%D0%B8%D0%BA%D0%B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B%D0%BD%D0%B8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XVIII_%D0%B2%D0%B5%D0%BA" TargetMode="External"/><Relationship Id="rId4" Type="http://schemas.openxmlformats.org/officeDocument/2006/relationships/hyperlink" Target="http://ru.wikipedia.org/wiki/%D0%90%D1%82%D0%BC%D0%BE%D1%81%D1%84%D0%B5%D1%80%D0%BD%D0%BE%D0%B5_%D1%8D%D0%BB%D0%B5%D0%BA%D1%82%D1%80%D0%B8%D1%87%D0%B5%D1%81%D1%82%D0%B2%D0%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56orb.ru/sites/default/files/news/2012-11-09_1615/image_0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0131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ЭЛЕКТРИЧЕСКАЯ ЭНЕРГИЯ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b="1" dirty="0" smtClean="0"/>
              <a:t>Автор: учитель технологии Горюнова Н.Ю. МБУ школы №1 имени Виктора Носова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ridus.ru/_ah/img/1R-txg3911JUMENF0di4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Гидроэлектростанции (ГЭС)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 недавнего времени крупнейшей российской гидроэлектростанцией считалась </a:t>
            </a:r>
            <a:r>
              <a:rPr lang="ru-RU" b="1" dirty="0" smtClean="0"/>
              <a:t>Саяно-Шушенская ГЭС им. П. С. </a:t>
            </a:r>
            <a:r>
              <a:rPr lang="ru-RU" b="1" dirty="0" err="1" smtClean="0"/>
              <a:t>Непорожнего</a:t>
            </a:r>
            <a:r>
              <a:rPr lang="ru-RU" b="1" dirty="0" smtClean="0"/>
              <a:t> (Хакасия)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Однако после трагической аварии 17 августа 2009 года ее мощности временно выбыли из строя. В настоящее время полным ходом ведутся восстановительные работы, которые предполагается завершить полностью к 2014 году.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young.rzd.ru/dbmm/images/41/4080/6002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2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Вторая по установленной мощности гидроэлектростанция России – </a:t>
            </a:r>
            <a:r>
              <a:rPr lang="ru-RU" b="1" dirty="0" smtClean="0"/>
              <a:t>Красноярская ГЭС</a:t>
            </a:r>
            <a:r>
              <a:rPr lang="ru-RU" dirty="0" smtClean="0"/>
              <a:t>. Энергия, вырабатываемая станцией, практически полностью потребляется Красноярским алюминиевым заводом – одним из крупнейших предприятий отрасли в мире.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img.huyandex.com/FilesPics/huyandex/1051/005/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Атомные электростанции (АЭС)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 сегодняшний день в нашей стране эксплуатируется 10 атомных электростанций (АЭС)</a:t>
            </a:r>
          </a:p>
          <a:p>
            <a:endParaRPr lang="ru-RU" dirty="0" smtClean="0"/>
          </a:p>
          <a:p>
            <a:r>
              <a:rPr lang="ru-RU" dirty="0" smtClean="0"/>
              <a:t>С 2004 года на российских АЭС не зафиксировано ни одного серьезного нарушения безопасности, классифицируемых по международной шкале ИНЕС выше нулевого (минимального) уровня. 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71480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hlinkClick r:id="rId2"/>
              </a:rPr>
              <a:t>Действующие АЭС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3"/>
              </a:rPr>
              <a:t>1 </a:t>
            </a:r>
            <a:r>
              <a:rPr lang="ru-RU" sz="2800" dirty="0" err="1" smtClean="0">
                <a:solidFill>
                  <a:srgbClr val="FF0000"/>
                </a:solidFill>
                <a:hlinkClick r:id="rId3"/>
              </a:rPr>
              <a:t>Балаковская</a:t>
            </a:r>
            <a:r>
              <a:rPr lang="ru-RU" sz="2800" dirty="0" smtClean="0">
                <a:solidFill>
                  <a:srgbClr val="FF0000"/>
                </a:solidFill>
                <a:hlinkClick r:id="rId3"/>
              </a:rPr>
              <a:t>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4"/>
              </a:rPr>
              <a:t>2 Белоярская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5"/>
              </a:rPr>
              <a:t>3 </a:t>
            </a:r>
            <a:r>
              <a:rPr lang="ru-RU" sz="2800" dirty="0" err="1" smtClean="0">
                <a:solidFill>
                  <a:srgbClr val="FF0000"/>
                </a:solidFill>
                <a:hlinkClick r:id="rId5"/>
              </a:rPr>
              <a:t>Билибинская</a:t>
            </a:r>
            <a:r>
              <a:rPr lang="ru-RU" sz="2800" dirty="0" smtClean="0">
                <a:solidFill>
                  <a:srgbClr val="FF0000"/>
                </a:solidFill>
                <a:hlinkClick r:id="rId5"/>
              </a:rPr>
              <a:t>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6"/>
              </a:rPr>
              <a:t>4 Калининская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7"/>
              </a:rPr>
              <a:t>5 Кольская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8"/>
              </a:rPr>
              <a:t>6 Курская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9"/>
              </a:rPr>
              <a:t>7 Ленинградская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10"/>
              </a:rPr>
              <a:t>8 </a:t>
            </a:r>
            <a:r>
              <a:rPr lang="ru-RU" sz="2800" dirty="0" err="1" smtClean="0">
                <a:solidFill>
                  <a:srgbClr val="FF0000"/>
                </a:solidFill>
                <a:hlinkClick r:id="rId10"/>
              </a:rPr>
              <a:t>Нововоронежская</a:t>
            </a:r>
            <a:r>
              <a:rPr lang="ru-RU" sz="2800" dirty="0" smtClean="0">
                <a:solidFill>
                  <a:srgbClr val="FF0000"/>
                </a:solidFill>
                <a:hlinkClick r:id="rId10"/>
              </a:rPr>
              <a:t>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11"/>
              </a:rPr>
              <a:t>9 Ростовская АЭС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  <a:hlinkClick r:id="rId12"/>
              </a:rPr>
              <a:t>10 Смоленская АЭС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ww.pravda-nn.ru/upl/newspapers/src/1486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4810" y="150017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80affabsot2aw.biz.ua/_pu/2/s19817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www.amberclub.org/upload/amberclub/upload/information_system_1/0/4/4/6/2/item_4462/information_items_4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ГЕОТЕРМАЛЬНАЯ ЭНЕРГЕТИКА</a:t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 России разведано 56 месторождений термальных вод.</a:t>
            </a:r>
          </a:p>
          <a:p>
            <a:r>
              <a:rPr lang="ru-RU" dirty="0" smtClean="0"/>
              <a:t>Все действующие российские геотермальные электростанции расположены на территории Камчатки и Курил.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229600" cy="2643206"/>
          </a:xfrm>
        </p:spPr>
        <p:txBody>
          <a:bodyPr/>
          <a:lstStyle/>
          <a:p>
            <a:r>
              <a:rPr lang="ru-RU" b="1" dirty="0" err="1" smtClean="0"/>
              <a:t>Электри́чество</a:t>
            </a:r>
            <a:r>
              <a:rPr lang="ru-RU" dirty="0" smtClean="0"/>
              <a:t> — совокупность явлений, обусловленных существованием, взаимодействием и движением </a:t>
            </a:r>
            <a:r>
              <a:rPr lang="ru-RU" u="sng" dirty="0" smtClean="0">
                <a:solidFill>
                  <a:schemeClr val="bg2">
                    <a:lumMod val="10000"/>
                  </a:schemeClr>
                </a:solidFill>
                <a:hlinkClick r:id="rId2" tooltip="Электрический заряд"/>
              </a:rPr>
              <a:t>электрических зарядов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ttp://hq-wallpapers.ru/wallpapers/4/hq-wallpapers_ru_abstraction3d_16586_1280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764" y="3933056"/>
            <a:ext cx="3388287" cy="2710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kylejamesburgess.com/deep/images/power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omop.su/images/78/NesjavellirPowerPlant_edi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www.greenpeace.org/eastasia/Global/eastasia/photos/climate-energy/geothe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ВЕТРОВАЯ ЭНЕРГЕТИКА </a:t>
            </a:r>
            <a:r>
              <a:rPr lang="ru-RU" dirty="0" smtClean="0"/>
              <a:t>(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ВЭУ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hlinkClick r:id="rId3" tooltip="Ветроэнергетика.Ветроэнергетические парки.Мощность,энергия и потенциал ветроэнергетики"/>
              </a:rPr>
              <a:t>Ветроэнергетика</a:t>
            </a:r>
            <a:r>
              <a:rPr lang="ru-RU" b="1" dirty="0" smtClean="0"/>
              <a:t> (</a:t>
            </a:r>
            <a:r>
              <a:rPr lang="ru-RU" b="1" dirty="0" err="1" smtClean="0"/>
              <a:t>wind</a:t>
            </a:r>
            <a:r>
              <a:rPr lang="ru-RU" b="1" dirty="0" smtClean="0"/>
              <a:t> </a:t>
            </a:r>
            <a:r>
              <a:rPr lang="ru-RU" b="1" dirty="0" err="1" smtClean="0"/>
              <a:t>power</a:t>
            </a:r>
            <a:r>
              <a:rPr lang="ru-RU" b="1" dirty="0" smtClean="0"/>
              <a:t>) - отрасль альтернативной энергетики, связанная с разработкой методов и средств преобразования энергии ветра в механическую, тепловую или электрическую энергию.</a:t>
            </a:r>
            <a:endParaRPr lang="ru-RU" dirty="0"/>
          </a:p>
        </p:txBody>
      </p:sp>
      <p:pic>
        <p:nvPicPr>
          <p:cNvPr id="20482" name="Picture 2" descr="http://i1.tatar-inform.ru/image/2010/12-new/ve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75" y="4333874"/>
            <a:ext cx="3781425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Одним из первых электричество привлекло внимание греческого философа </a:t>
            </a:r>
            <a:r>
              <a:rPr lang="ru-RU" dirty="0" smtClean="0">
                <a:hlinkClick r:id="rId2" tooltip="Фалес Милетский"/>
              </a:rPr>
              <a:t>Фалеса</a:t>
            </a:r>
            <a:r>
              <a:rPr lang="ru-RU" dirty="0" smtClean="0"/>
              <a:t> в VII веке до н. э., который обнаружил, что потёртый о </a:t>
            </a:r>
            <a:r>
              <a:rPr lang="ru-RU" dirty="0" smtClean="0">
                <a:hlinkClick r:id="rId3" tooltip="Шерсть"/>
              </a:rPr>
              <a:t>шерсть</a:t>
            </a:r>
            <a:r>
              <a:rPr lang="ru-RU" dirty="0" smtClean="0"/>
              <a:t> </a:t>
            </a:r>
            <a:r>
              <a:rPr lang="ru-RU" dirty="0" smtClean="0">
                <a:hlinkClick r:id="rId4" tooltip="Янтарь"/>
              </a:rPr>
              <a:t>янтарь</a:t>
            </a:r>
            <a:r>
              <a:rPr lang="en-US" dirty="0" smtClean="0"/>
              <a:t> </a:t>
            </a:r>
            <a:r>
              <a:rPr lang="ru-RU" dirty="0" smtClean="0"/>
              <a:t>приобретает свойства притягивать легкие предметы</a:t>
            </a:r>
            <a:endParaRPr lang="ru-RU" dirty="0"/>
          </a:p>
        </p:txBody>
      </p:sp>
      <p:pic>
        <p:nvPicPr>
          <p:cNvPr id="5122" name="Picture 2" descr="http://www.njt.ru/upload/iblock/857/jantar_w200_h160_nocro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490" y="4941168"/>
            <a:ext cx="2003161" cy="1602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Однако долгое время знание об электричестве не шло дальше этого представления.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ook.com.ua/download.php?file=201209/2560x1600/look.com.ua-20239.jpg"/>
          <p:cNvPicPr>
            <a:picLocks noChangeAspect="1" noChangeArrowheads="1"/>
          </p:cNvPicPr>
          <p:nvPr/>
        </p:nvPicPr>
        <p:blipFill>
          <a:blip r:embed="rId2" cstate="print">
            <a:lum bright="18000" contrast="-5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686800" cy="576899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 1600 году появился сам термин </a:t>
            </a:r>
            <a:r>
              <a:rPr lang="ru-RU" sz="3600" b="1" i="1" dirty="0" smtClean="0"/>
              <a:t>электричество</a:t>
            </a:r>
            <a:r>
              <a:rPr lang="ru-RU" sz="3600" b="1" dirty="0" smtClean="0"/>
              <a:t> («</a:t>
            </a:r>
            <a:r>
              <a:rPr lang="ru-RU" sz="3600" b="1" dirty="0" err="1" smtClean="0"/>
              <a:t>янтарность</a:t>
            </a:r>
            <a:r>
              <a:rPr lang="ru-RU" sz="3600" b="1" dirty="0" smtClean="0"/>
              <a:t>»), а в </a:t>
            </a:r>
            <a:r>
              <a:rPr lang="ru-RU" sz="3600" b="1" dirty="0" smtClean="0">
                <a:hlinkClick r:id="rId3" tooltip="1663 год"/>
              </a:rPr>
              <a:t>1663 году</a:t>
            </a:r>
            <a:r>
              <a:rPr lang="ru-RU" sz="3600" b="1" dirty="0" smtClean="0"/>
              <a:t> </a:t>
            </a:r>
            <a:r>
              <a:rPr lang="ru-RU" sz="3600" b="1" dirty="0" err="1" smtClean="0"/>
              <a:t>магдебургский</a:t>
            </a:r>
            <a:r>
              <a:rPr lang="ru-RU" sz="3600" b="1" dirty="0" smtClean="0"/>
              <a:t> бургомистр </a:t>
            </a:r>
            <a:r>
              <a:rPr lang="ru-RU" sz="3600" b="1" dirty="0" err="1" smtClean="0">
                <a:hlinkClick r:id="rId4" tooltip="Отто фон Герике"/>
              </a:rPr>
              <a:t>Отто</a:t>
            </a:r>
            <a:r>
              <a:rPr lang="ru-RU" sz="3600" b="1" dirty="0" smtClean="0">
                <a:hlinkClick r:id="rId4" tooltip="Отто фон Герике"/>
              </a:rPr>
              <a:t> фон </a:t>
            </a:r>
            <a:r>
              <a:rPr lang="ru-RU" sz="3600" b="1" dirty="0" err="1" smtClean="0">
                <a:hlinkClick r:id="rId4" tooltip="Отто фон Герике"/>
              </a:rPr>
              <a:t>Герике</a:t>
            </a:r>
            <a:r>
              <a:rPr lang="ru-RU" sz="3600" b="1" dirty="0" smtClean="0"/>
              <a:t> создал электростатическую машину в виде насаженного на металлический стержень серного шара, которая позволила наблюдать не только эффект притягивания, но и эффект отталкивания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uC6_W8b3LBE/TPlyZfEp5oI/AAAAAAAAAL4/SjZTaqiykeU/s1600/a.jpg"/>
          <p:cNvPicPr>
            <a:picLocks noChangeAspect="1" noChangeArrowheads="1"/>
          </p:cNvPicPr>
          <p:nvPr/>
        </p:nvPicPr>
        <p:blipFill>
          <a:blip r:embed="rId2" cstate="print">
            <a:lum contrast="4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Электричество в природе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r>
              <a:rPr lang="ru-RU" b="1" dirty="0" smtClean="0"/>
              <a:t>Ярким проявлением электричества в природе служат </a:t>
            </a:r>
            <a:r>
              <a:rPr lang="ru-RU" b="1" dirty="0" smtClean="0">
                <a:hlinkClick r:id="rId3" tooltip="Молния"/>
              </a:rPr>
              <a:t>молнии</a:t>
            </a:r>
            <a:r>
              <a:rPr lang="ru-RU" b="1" dirty="0" smtClean="0"/>
              <a:t>, </a:t>
            </a:r>
            <a:r>
              <a:rPr lang="ru-RU" b="1" dirty="0" smtClean="0">
                <a:hlinkClick r:id="rId4" tooltip="Атмосферное электричество"/>
              </a:rPr>
              <a:t>электрическая природа</a:t>
            </a:r>
            <a:r>
              <a:rPr lang="ru-RU" b="1" dirty="0" smtClean="0"/>
              <a:t> которых была установлена в </a:t>
            </a:r>
            <a:r>
              <a:rPr lang="ru-RU" b="1" u="sng" dirty="0" smtClean="0">
                <a:hlinkClick r:id="rId5" tooltip="XVIII век"/>
              </a:rPr>
              <a:t>XVIII веке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igma888.ru/images/M_images/p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4288738" cy="32364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>ОСНОВНЫЕ ВИДЫ ПРОИЗВОДСТВА ЭЛЕКТРОЭНЕРГИИ НА ТЕРРИТОРИИ РОССИИ</a:t>
            </a:r>
            <a:br>
              <a:rPr lang="ru-RU" b="1" cap="all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0"/>
            <a:ext cx="4357686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Современный электроэнергетический комплекс России включает почти </a:t>
            </a:r>
            <a:r>
              <a:rPr lang="ru-RU" b="1" dirty="0" smtClean="0"/>
              <a:t>600</a:t>
            </a:r>
            <a:r>
              <a:rPr lang="ru-RU" dirty="0" smtClean="0"/>
              <a:t> электростанций.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21%</a:t>
            </a:r>
            <a:r>
              <a:rPr lang="ru-RU" dirty="0" smtClean="0"/>
              <a:t> - это объекты гидроэнергетики </a:t>
            </a:r>
          </a:p>
          <a:p>
            <a:endParaRPr lang="ru-RU" dirty="0" smtClean="0"/>
          </a:p>
          <a:p>
            <a:r>
              <a:rPr lang="ru-RU" b="1" dirty="0" smtClean="0"/>
              <a:t>11%</a:t>
            </a:r>
            <a:r>
              <a:rPr lang="ru-RU" dirty="0" smtClean="0"/>
              <a:t> -атомные электростанции </a:t>
            </a:r>
          </a:p>
          <a:p>
            <a:endParaRPr lang="ru-RU" dirty="0" smtClean="0"/>
          </a:p>
          <a:p>
            <a:r>
              <a:rPr lang="ru-RU" b="1" dirty="0" smtClean="0"/>
              <a:t>68%</a:t>
            </a:r>
            <a:r>
              <a:rPr lang="ru-RU" dirty="0" smtClean="0"/>
              <a:t> - тепловые электростанции.</a:t>
            </a:r>
            <a:endParaRPr lang="ru-RU" dirty="0"/>
          </a:p>
        </p:txBody>
      </p:sp>
      <p:pic>
        <p:nvPicPr>
          <p:cNvPr id="29698" name="Picture 2" descr="http://www.chelsi.ru/uploads/posts/2010-07/1278478226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5" y="1052736"/>
            <a:ext cx="3705876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Тепловые электростанции (ТЭС)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Самой большой ТЭС на территории России является крупнейшая на Евразийском континенте </a:t>
            </a:r>
            <a:r>
              <a:rPr lang="ru-RU" dirty="0" err="1" smtClean="0"/>
              <a:t>Сургутская</a:t>
            </a:r>
            <a:r>
              <a:rPr lang="ru-RU" dirty="0" smtClean="0"/>
              <a:t> ГРЭС-2 (4800 МВт), работающая на природном газе (ГРЭС - аббревиатура, сохранившаяся с советских времен , означает государственную районную электростанцию). </a:t>
            </a:r>
            <a:r>
              <a:rPr lang="ru-RU" dirty="0" err="1" smtClean="0"/>
              <a:t>Сургутская</a:t>
            </a:r>
            <a:r>
              <a:rPr lang="ru-RU" dirty="0" smtClean="0"/>
              <a:t> ГРЭС-2 является также одной из самых эффективных тепловых электростанций страны.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285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ЭЛЕКТРИЧЕСКАЯ ЭНЕРГИЯ  Автор: учитель технологии Горюнова Н.Ю. МБУ школы №1 имени Виктора Носова</vt:lpstr>
      <vt:lpstr>Презентация PowerPoint</vt:lpstr>
      <vt:lpstr>История </vt:lpstr>
      <vt:lpstr>Однако долгое время знание об электричестве не шло дальше этого представления.</vt:lpstr>
      <vt:lpstr>Презентация PowerPoint</vt:lpstr>
      <vt:lpstr>Электричество в природе </vt:lpstr>
      <vt:lpstr>ОСНОВНЫЕ ВИДЫ ПРОИЗВОДСТВА ЭЛЕКТРОЭНЕРГИИ НА ТЕРРИТОРИИ РОССИИ </vt:lpstr>
      <vt:lpstr>Презентация PowerPoint</vt:lpstr>
      <vt:lpstr>Тепловые электростанции (ТЭС)</vt:lpstr>
      <vt:lpstr>Презентация PowerPoint</vt:lpstr>
      <vt:lpstr>Гидроэлектростанции (ГЭС)</vt:lpstr>
      <vt:lpstr>Презентация PowerPoint</vt:lpstr>
      <vt:lpstr>Презентация PowerPoint</vt:lpstr>
      <vt:lpstr>Презентация PowerPoint</vt:lpstr>
      <vt:lpstr>Атомные электростанции (АЭС)</vt:lpstr>
      <vt:lpstr>Презентация PowerPoint</vt:lpstr>
      <vt:lpstr>Презентация PowerPoint</vt:lpstr>
      <vt:lpstr>Презентация PowerPoint</vt:lpstr>
      <vt:lpstr>ГЕОТЕРМАЛЬНАЯ ЭНЕРГЕТИКА </vt:lpstr>
      <vt:lpstr>Презентация PowerPoint</vt:lpstr>
      <vt:lpstr>Презентация PowerPoint</vt:lpstr>
      <vt:lpstr>Презентация PowerPoint</vt:lpstr>
      <vt:lpstr>ВЕТРОВАЯ ЭНЕРГЕТИКА (ВЭУ)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zav00</cp:lastModifiedBy>
  <cp:revision>12</cp:revision>
  <dcterms:modified xsi:type="dcterms:W3CDTF">2015-10-02T11:21:38Z</dcterms:modified>
</cp:coreProperties>
</file>