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0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входн.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cat>
            <c:strRef>
              <c:f>Лист1!$A$2:$A$23</c:f>
              <c:strCache>
                <c:ptCount val="22"/>
                <c:pt idx="0">
                  <c:v>Абузяров</c:v>
                </c:pt>
                <c:pt idx="1">
                  <c:v>Агафонова</c:v>
                </c:pt>
                <c:pt idx="2">
                  <c:v>Александрова</c:v>
                </c:pt>
                <c:pt idx="3">
                  <c:v>Афанасьев</c:v>
                </c:pt>
                <c:pt idx="4">
                  <c:v>Ахметова</c:v>
                </c:pt>
                <c:pt idx="5">
                  <c:v>Галеев</c:v>
                </c:pt>
                <c:pt idx="6">
                  <c:v>Гоцинец</c:v>
                </c:pt>
                <c:pt idx="7">
                  <c:v>Гуламов</c:v>
                </c:pt>
                <c:pt idx="8">
                  <c:v>Давидчук</c:v>
                </c:pt>
                <c:pt idx="9">
                  <c:v>Еремян</c:v>
                </c:pt>
                <c:pt idx="10">
                  <c:v>Золотова</c:v>
                </c:pt>
                <c:pt idx="11">
                  <c:v>Кагарлыцкий</c:v>
                </c:pt>
                <c:pt idx="12">
                  <c:v>Кара-Огланян</c:v>
                </c:pt>
                <c:pt idx="13">
                  <c:v>Матвеев</c:v>
                </c:pt>
                <c:pt idx="14">
                  <c:v>Оганян</c:v>
                </c:pt>
                <c:pt idx="15">
                  <c:v>Соловьёва</c:v>
                </c:pt>
                <c:pt idx="16">
                  <c:v>Татаринова</c:v>
                </c:pt>
                <c:pt idx="17">
                  <c:v>Удахина</c:v>
                </c:pt>
                <c:pt idx="18">
                  <c:v>Фатуллаева</c:v>
                </c:pt>
                <c:pt idx="19">
                  <c:v>Формаки</c:v>
                </c:pt>
                <c:pt idx="20">
                  <c:v>Хмелевская</c:v>
                </c:pt>
                <c:pt idx="21">
                  <c:v>Шамсутдинов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22</c:v>
                </c:pt>
                <c:pt idx="1">
                  <c:v>40</c:v>
                </c:pt>
                <c:pt idx="2">
                  <c:v>52</c:v>
                </c:pt>
                <c:pt idx="3">
                  <c:v>49</c:v>
                </c:pt>
                <c:pt idx="4">
                  <c:v>30</c:v>
                </c:pt>
                <c:pt idx="5">
                  <c:v>50</c:v>
                </c:pt>
                <c:pt idx="6">
                  <c:v>40</c:v>
                </c:pt>
                <c:pt idx="7">
                  <c:v>29</c:v>
                </c:pt>
                <c:pt idx="8">
                  <c:v>49</c:v>
                </c:pt>
                <c:pt idx="9">
                  <c:v>30</c:v>
                </c:pt>
                <c:pt idx="10">
                  <c:v>37</c:v>
                </c:pt>
                <c:pt idx="11">
                  <c:v>59</c:v>
                </c:pt>
                <c:pt idx="12">
                  <c:v>44</c:v>
                </c:pt>
                <c:pt idx="13">
                  <c:v>41</c:v>
                </c:pt>
                <c:pt idx="14">
                  <c:v>37</c:v>
                </c:pt>
                <c:pt idx="15">
                  <c:v>30</c:v>
                </c:pt>
                <c:pt idx="16">
                  <c:v>30</c:v>
                </c:pt>
                <c:pt idx="17">
                  <c:v>53</c:v>
                </c:pt>
                <c:pt idx="18">
                  <c:v>27</c:v>
                </c:pt>
                <c:pt idx="19">
                  <c:v>52</c:v>
                </c:pt>
                <c:pt idx="20">
                  <c:v>59</c:v>
                </c:pt>
                <c:pt idx="21">
                  <c:v>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1четв.</c:v>
                </c:pt>
              </c:strCache>
            </c:strRef>
          </c:tx>
          <c:spPr>
            <a:solidFill>
              <a:srgbClr val="045012"/>
            </a:solidFill>
            <a:ln>
              <a:solidFill>
                <a:schemeClr val="tx2"/>
              </a:solidFill>
            </a:ln>
          </c:spPr>
          <c:cat>
            <c:strRef>
              <c:f>Лист1!$A$2:$A$23</c:f>
              <c:strCache>
                <c:ptCount val="22"/>
                <c:pt idx="0">
                  <c:v>Абузяров</c:v>
                </c:pt>
                <c:pt idx="1">
                  <c:v>Агафонова</c:v>
                </c:pt>
                <c:pt idx="2">
                  <c:v>Александрова</c:v>
                </c:pt>
                <c:pt idx="3">
                  <c:v>Афанасьев</c:v>
                </c:pt>
                <c:pt idx="4">
                  <c:v>Ахметова</c:v>
                </c:pt>
                <c:pt idx="5">
                  <c:v>Галеев</c:v>
                </c:pt>
                <c:pt idx="6">
                  <c:v>Гоцинец</c:v>
                </c:pt>
                <c:pt idx="7">
                  <c:v>Гуламов</c:v>
                </c:pt>
                <c:pt idx="8">
                  <c:v>Давидчук</c:v>
                </c:pt>
                <c:pt idx="9">
                  <c:v>Еремян</c:v>
                </c:pt>
                <c:pt idx="10">
                  <c:v>Золотова</c:v>
                </c:pt>
                <c:pt idx="11">
                  <c:v>Кагарлыцкий</c:v>
                </c:pt>
                <c:pt idx="12">
                  <c:v>Кара-Огланян</c:v>
                </c:pt>
                <c:pt idx="13">
                  <c:v>Матвеев</c:v>
                </c:pt>
                <c:pt idx="14">
                  <c:v>Оганян</c:v>
                </c:pt>
                <c:pt idx="15">
                  <c:v>Соловьёва</c:v>
                </c:pt>
                <c:pt idx="16">
                  <c:v>Татаринова</c:v>
                </c:pt>
                <c:pt idx="17">
                  <c:v>Удахина</c:v>
                </c:pt>
                <c:pt idx="18">
                  <c:v>Фатуллаева</c:v>
                </c:pt>
                <c:pt idx="19">
                  <c:v>Формаки</c:v>
                </c:pt>
                <c:pt idx="20">
                  <c:v>Хмелевская</c:v>
                </c:pt>
                <c:pt idx="21">
                  <c:v>Шамсутдинов</c:v>
                </c:pt>
              </c:strCache>
            </c:strRef>
          </c:cat>
          <c:val>
            <c:numRef>
              <c:f>Лист1!$C$2:$C$23</c:f>
              <c:numCache>
                <c:formatCode>General</c:formatCode>
                <c:ptCount val="22"/>
                <c:pt idx="0">
                  <c:v>45</c:v>
                </c:pt>
                <c:pt idx="1">
                  <c:v>37</c:v>
                </c:pt>
                <c:pt idx="2">
                  <c:v>60</c:v>
                </c:pt>
                <c:pt idx="3">
                  <c:v>51</c:v>
                </c:pt>
                <c:pt idx="4">
                  <c:v>32</c:v>
                </c:pt>
                <c:pt idx="5">
                  <c:v>56</c:v>
                </c:pt>
                <c:pt idx="6">
                  <c:v>48</c:v>
                </c:pt>
                <c:pt idx="7">
                  <c:v>29</c:v>
                </c:pt>
                <c:pt idx="8">
                  <c:v>56</c:v>
                </c:pt>
                <c:pt idx="9">
                  <c:v>31</c:v>
                </c:pt>
                <c:pt idx="10">
                  <c:v>40</c:v>
                </c:pt>
                <c:pt idx="11">
                  <c:v>60</c:v>
                </c:pt>
                <c:pt idx="12">
                  <c:v>49</c:v>
                </c:pt>
                <c:pt idx="13">
                  <c:v>56</c:v>
                </c:pt>
                <c:pt idx="14">
                  <c:v>39</c:v>
                </c:pt>
                <c:pt idx="15">
                  <c:v>34</c:v>
                </c:pt>
                <c:pt idx="16">
                  <c:v>39</c:v>
                </c:pt>
                <c:pt idx="17">
                  <c:v>51</c:v>
                </c:pt>
                <c:pt idx="18">
                  <c:v>39</c:v>
                </c:pt>
                <c:pt idx="19">
                  <c:v>56</c:v>
                </c:pt>
                <c:pt idx="20">
                  <c:v>73</c:v>
                </c:pt>
                <c:pt idx="21">
                  <c:v>29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год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cat>
            <c:strRef>
              <c:f>Лист1!$A$2:$A$23</c:f>
              <c:strCache>
                <c:ptCount val="22"/>
                <c:pt idx="0">
                  <c:v>Абузяров</c:v>
                </c:pt>
                <c:pt idx="1">
                  <c:v>Агафонова</c:v>
                </c:pt>
                <c:pt idx="2">
                  <c:v>Александрова</c:v>
                </c:pt>
                <c:pt idx="3">
                  <c:v>Афанасьев</c:v>
                </c:pt>
                <c:pt idx="4">
                  <c:v>Ахметова</c:v>
                </c:pt>
                <c:pt idx="5">
                  <c:v>Галеев</c:v>
                </c:pt>
                <c:pt idx="6">
                  <c:v>Гоцинец</c:v>
                </c:pt>
                <c:pt idx="7">
                  <c:v>Гуламов</c:v>
                </c:pt>
                <c:pt idx="8">
                  <c:v>Давидчук</c:v>
                </c:pt>
                <c:pt idx="9">
                  <c:v>Еремян</c:v>
                </c:pt>
                <c:pt idx="10">
                  <c:v>Золотова</c:v>
                </c:pt>
                <c:pt idx="11">
                  <c:v>Кагарлыцкий</c:v>
                </c:pt>
                <c:pt idx="12">
                  <c:v>Кара-Огланян</c:v>
                </c:pt>
                <c:pt idx="13">
                  <c:v>Матвеев</c:v>
                </c:pt>
                <c:pt idx="14">
                  <c:v>Оганян</c:v>
                </c:pt>
                <c:pt idx="15">
                  <c:v>Соловьёва</c:v>
                </c:pt>
                <c:pt idx="16">
                  <c:v>Татаринова</c:v>
                </c:pt>
                <c:pt idx="17">
                  <c:v>Удахина</c:v>
                </c:pt>
                <c:pt idx="18">
                  <c:v>Фатуллаева</c:v>
                </c:pt>
                <c:pt idx="19">
                  <c:v>Формаки</c:v>
                </c:pt>
                <c:pt idx="20">
                  <c:v>Хмелевская</c:v>
                </c:pt>
                <c:pt idx="21">
                  <c:v>Шамсутдинов</c:v>
                </c:pt>
              </c:strCache>
            </c:strRef>
          </c:cat>
          <c:val>
            <c:numRef>
              <c:f>Лист1!$D$2:$D$23</c:f>
              <c:numCache>
                <c:formatCode>General</c:formatCode>
                <c:ptCount val="22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70</c:v>
                </c:pt>
                <c:pt idx="6">
                  <c:v>70</c:v>
                </c:pt>
                <c:pt idx="7">
                  <c:v>70</c:v>
                </c:pt>
                <c:pt idx="8">
                  <c:v>70</c:v>
                </c:pt>
                <c:pt idx="9">
                  <c:v>70</c:v>
                </c:pt>
                <c:pt idx="10">
                  <c:v>70</c:v>
                </c:pt>
                <c:pt idx="11">
                  <c:v>70</c:v>
                </c:pt>
                <c:pt idx="12">
                  <c:v>70</c:v>
                </c:pt>
                <c:pt idx="13">
                  <c:v>70</c:v>
                </c:pt>
                <c:pt idx="14">
                  <c:v>70</c:v>
                </c:pt>
                <c:pt idx="15">
                  <c:v>70</c:v>
                </c:pt>
                <c:pt idx="16">
                  <c:v>70</c:v>
                </c:pt>
                <c:pt idx="17">
                  <c:v>70</c:v>
                </c:pt>
                <c:pt idx="18">
                  <c:v>70</c:v>
                </c:pt>
                <c:pt idx="19">
                  <c:v>70</c:v>
                </c:pt>
                <c:pt idx="20">
                  <c:v>70</c:v>
                </c:pt>
                <c:pt idx="21">
                  <c:v>70</c:v>
                </c:pt>
              </c:numCache>
            </c:numRef>
          </c:val>
        </c:ser>
        <c:axId val="87541248"/>
        <c:axId val="87542784"/>
      </c:barChart>
      <c:catAx>
        <c:axId val="87541248"/>
        <c:scaling>
          <c:orientation val="minMax"/>
        </c:scaling>
        <c:axPos val="b"/>
        <c:tickLblPos val="nextTo"/>
        <c:crossAx val="87542784"/>
        <c:crosses val="autoZero"/>
        <c:auto val="1"/>
        <c:lblAlgn val="ctr"/>
        <c:lblOffset val="100"/>
      </c:catAx>
      <c:valAx>
        <c:axId val="87542784"/>
        <c:scaling>
          <c:orientation val="minMax"/>
        </c:scaling>
        <c:axPos val="l"/>
        <c:majorGridlines/>
        <c:numFmt formatCode="General" sourceLinked="1"/>
        <c:tickLblPos val="nextTo"/>
        <c:crossAx val="875412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F1A5B-DD82-4AFF-8E94-D1BBFD7E8A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2FE05-C82F-44CF-8C23-1F7BDCCBF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AFC39-2D79-4140-A295-66D8D9EBC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E96F8-F5F3-47F0-B4E0-124BE5500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2A619-F4BD-4FD1-97FE-10FEFC616B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2B691-085C-428B-BADF-0EE3E2CA73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6C36B-A547-4C0C-A358-9C3F79911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52DBD-FAA5-4461-99B0-1A8DB98D4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2BAA-5701-4413-9F86-963023565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7071D-3BFC-43A1-999D-1B16E4461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CE6EE-7137-4476-8D91-57ED64F731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A0B1376-8D2C-462D-B604-E0810D7F5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F:\Картинки\фоны\WB01741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285750" y="714375"/>
            <a:ext cx="8150225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i="1">
                <a:solidFill>
                  <a:srgbClr val="7030A0"/>
                </a:solidFill>
              </a:rPr>
              <a:t>Чтение</a:t>
            </a:r>
            <a:r>
              <a:rPr lang="ru-RU" sz="2800" i="1">
                <a:solidFill>
                  <a:srgbClr val="7030A0"/>
                </a:solidFill>
              </a:rPr>
              <a:t> –   важнейшее условие</a:t>
            </a:r>
          </a:p>
          <a:p>
            <a:pPr algn="ctr"/>
            <a:r>
              <a:rPr lang="ru-RU" sz="2800" i="1">
                <a:solidFill>
                  <a:srgbClr val="7030A0"/>
                </a:solidFill>
              </a:rPr>
              <a:t> формирования мыслительных способностей.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4643438" y="3321050"/>
            <a:ext cx="4148137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                                                        </a:t>
            </a:r>
            <a:r>
              <a:rPr lang="ru-RU" sz="2000">
                <a:solidFill>
                  <a:srgbClr val="7030A0"/>
                </a:solidFill>
              </a:rPr>
              <a:t>Привить ребёнку вкус к чтению-</a:t>
            </a:r>
          </a:p>
          <a:p>
            <a:r>
              <a:rPr lang="ru-RU" sz="2000">
                <a:solidFill>
                  <a:srgbClr val="7030A0"/>
                </a:solidFill>
              </a:rPr>
              <a:t>                                                        лучший подарок,</a:t>
            </a:r>
          </a:p>
          <a:p>
            <a:r>
              <a:rPr lang="ru-RU" sz="2000">
                <a:solidFill>
                  <a:srgbClr val="7030A0"/>
                </a:solidFill>
              </a:rPr>
              <a:t>                                                      который мы можем ему сделать.</a:t>
            </a:r>
          </a:p>
          <a:p>
            <a:pPr algn="r"/>
            <a:r>
              <a:rPr lang="ru-RU" sz="2000">
                <a:solidFill>
                  <a:srgbClr val="7030A0"/>
                </a:solidFill>
              </a:rPr>
              <a:t>                                                                                                    </a:t>
            </a:r>
            <a:r>
              <a:rPr lang="en-US" sz="2000">
                <a:solidFill>
                  <a:srgbClr val="7030A0"/>
                </a:solidFill>
              </a:rPr>
              <a:t>                </a:t>
            </a:r>
            <a:r>
              <a:rPr lang="ru-RU" sz="2000">
                <a:solidFill>
                  <a:srgbClr val="7030A0"/>
                </a:solidFill>
              </a:rPr>
              <a:t>С. Лупан.</a:t>
            </a:r>
          </a:p>
        </p:txBody>
      </p:sp>
      <p:pic>
        <p:nvPicPr>
          <p:cNvPr id="2" name="Picture 4" descr="MPj043182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357430"/>
            <a:ext cx="4214814" cy="34453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F:\Картинки\фоны\WB01741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3059113" y="1052513"/>
            <a:ext cx="37877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7030A0"/>
                </a:solidFill>
              </a:rPr>
              <a:t>120 слов в минуту !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214563" y="1571625"/>
            <a:ext cx="591185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solidFill>
                  <a:srgbClr val="7030A0"/>
                </a:solidFill>
              </a:rPr>
              <a:t>Как выйти на этот уровень?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4400" b="1" i="1"/>
          </a:p>
        </p:txBody>
      </p:sp>
      <p:pic>
        <p:nvPicPr>
          <p:cNvPr id="4100" name="Picture 6" descr="MCj043004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2924175"/>
            <a:ext cx="5329238" cy="3311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F:\Картинки\фоны\WB01741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214438" y="785813"/>
            <a:ext cx="6656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7030A0"/>
                </a:solidFill>
              </a:rPr>
              <a:t>Резервы обучения чтению:</a:t>
            </a:r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85750" y="2143125"/>
            <a:ext cx="807243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Частота тренировочных упражнений.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Многократное чтение.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Чтение перед сном</a:t>
            </a:r>
            <a:r>
              <a:rPr lang="ru-RU" sz="2800" b="1" i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defRPr/>
            </a:pPr>
            <a:endParaRPr lang="ru-RU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400" b="1" i="1" dirty="0" smtClean="0">
                <a:solidFill>
                  <a:srgbClr val="7030A0"/>
                </a:solidFill>
              </a:rPr>
              <a:t>Факторы , влияющие на процесс беглого чтения.</a:t>
            </a:r>
            <a:endParaRPr lang="ru-RU" sz="2400" b="1" i="1" dirty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Развитие артикуляционного аппарата.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Развитие оперативной памяти.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Развитие угла зрения.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b="1" i="1" dirty="0">
                <a:solidFill>
                  <a:schemeClr val="accent6">
                    <a:lumMod val="75000"/>
                  </a:schemeClr>
                </a:solidFill>
              </a:rPr>
              <a:t>Развитие скорости и гибкости чтения.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285728"/>
          <a:ext cx="8358246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1472" y="6215082"/>
            <a:ext cx="8215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Год-</a:t>
            </a:r>
            <a:r>
              <a:rPr lang="en-US" sz="2000" b="1" dirty="0" smtClean="0"/>
              <a:t>70</a:t>
            </a:r>
            <a:r>
              <a:rPr lang="ru-RU" sz="2000" b="1" dirty="0" smtClean="0"/>
              <a:t> сл.</a:t>
            </a:r>
            <a:r>
              <a:rPr lang="en-US" sz="2000" b="1" dirty="0" smtClean="0"/>
              <a:t> </a:t>
            </a:r>
            <a:r>
              <a:rPr lang="ru-RU" sz="2000" b="1" dirty="0" smtClean="0"/>
              <a:t>и более- «5» ,55-</a:t>
            </a:r>
            <a:r>
              <a:rPr lang="en-US" sz="2000" b="1" dirty="0" smtClean="0"/>
              <a:t>69</a:t>
            </a:r>
            <a:r>
              <a:rPr lang="ru-RU" sz="2000" b="1" dirty="0" smtClean="0"/>
              <a:t> – « 4» , 45-54 – «3», менее 4</a:t>
            </a:r>
            <a:r>
              <a:rPr lang="en-US" sz="2000" b="1" dirty="0" smtClean="0"/>
              <a:t>5</a:t>
            </a:r>
            <a:r>
              <a:rPr lang="ru-RU" sz="2000" b="1" dirty="0" smtClean="0"/>
              <a:t>- «2»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112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Оформление по умолчанию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25</cp:revision>
  <dcterms:created xsi:type="dcterms:W3CDTF">2009-12-28T19:03:38Z</dcterms:created>
  <dcterms:modified xsi:type="dcterms:W3CDTF">2011-11-16T17:47:39Z</dcterms:modified>
</cp:coreProperties>
</file>