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1FD41-E38F-462C-B4C3-EFA21ABCA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8293D-1822-4715-B920-B0221B9F6549}" type="datetimeFigureOut">
              <a:rPr lang="ru-RU" smtClean="0"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86B5-D777-4FD9-A0DE-CE5F1678DA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500042"/>
            <a:ext cx="8077200" cy="2786082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ru-RU" sz="4800" b="1" dirty="0" smtClean="0">
                <a:solidFill>
                  <a:srgbClr val="CC00FF"/>
                </a:solidFill>
              </a:rPr>
              <a:t>Компьютерная презентация</a:t>
            </a:r>
            <a:r>
              <a:rPr lang="ru-RU" sz="4200" b="1" dirty="0" smtClean="0">
                <a:solidFill>
                  <a:srgbClr val="CC00FF"/>
                </a:solidFill>
              </a:rPr>
              <a:t/>
            </a:r>
            <a:br>
              <a:rPr lang="ru-RU" sz="4200" b="1" dirty="0" smtClean="0">
                <a:solidFill>
                  <a:srgbClr val="CC00FF"/>
                </a:solidFill>
              </a:rPr>
            </a:br>
            <a:r>
              <a:rPr lang="ru-RU" sz="2800" b="1" dirty="0" smtClean="0">
                <a:solidFill>
                  <a:srgbClr val="CC00FF"/>
                </a:solidFill>
              </a:rPr>
              <a:t>Раздел: «Кулинария»</a:t>
            </a:r>
            <a:br>
              <a:rPr lang="ru-RU" sz="2800" b="1" dirty="0" smtClean="0">
                <a:solidFill>
                  <a:srgbClr val="CC00FF"/>
                </a:solidFill>
              </a:rPr>
            </a:br>
            <a:r>
              <a:rPr lang="ru-RU" sz="2800" b="1" dirty="0" smtClean="0">
                <a:solidFill>
                  <a:srgbClr val="CC00FF"/>
                </a:solidFill>
              </a:rPr>
              <a:t>образовательной программы «Технология»</a:t>
            </a:r>
            <a:br>
              <a:rPr lang="ru-RU" sz="2800" b="1" dirty="0" smtClean="0">
                <a:solidFill>
                  <a:srgbClr val="CC00FF"/>
                </a:solidFill>
              </a:rPr>
            </a:br>
            <a:r>
              <a:rPr lang="ru-RU" sz="2800" b="1" dirty="0" smtClean="0">
                <a:solidFill>
                  <a:srgbClr val="CC00FF"/>
                </a:solidFill>
              </a:rPr>
              <a:t>для 5 класса (обслуживающий труд</a:t>
            </a:r>
            <a:r>
              <a:rPr lang="ru-RU" sz="2400" b="1" dirty="0" smtClean="0">
                <a:solidFill>
                  <a:srgbClr val="CC00FF"/>
                </a:solidFill>
              </a:rPr>
              <a:t>)</a:t>
            </a:r>
            <a:br>
              <a:rPr lang="ru-RU" sz="2400" b="1" dirty="0" smtClean="0">
                <a:solidFill>
                  <a:srgbClr val="CC00FF"/>
                </a:solidFill>
              </a:rPr>
            </a:br>
            <a:r>
              <a:rPr lang="ru-RU" sz="3600" b="1" dirty="0" smtClean="0">
                <a:solidFill>
                  <a:srgbClr val="CC00FF"/>
                </a:solidFill>
              </a:rPr>
              <a:t>«БЛЮДА ИЗ ЯИЦ»</a:t>
            </a:r>
            <a:br>
              <a:rPr lang="ru-RU" sz="3600" b="1" dirty="0" smtClean="0">
                <a:solidFill>
                  <a:srgbClr val="CC00FF"/>
                </a:solidFill>
              </a:rPr>
            </a:br>
            <a:endParaRPr lang="ru-RU" sz="3600" b="1" dirty="0" smtClean="0">
              <a:solidFill>
                <a:srgbClr val="CC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00100" y="3500438"/>
            <a:ext cx="7240588" cy="2571768"/>
          </a:xfrm>
          <a:solidFill>
            <a:schemeClr val="folHlink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00FFFF"/>
                </a:solidFill>
              </a:rPr>
              <a:t>Автор – составитель: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00FFFF"/>
                </a:solidFill>
              </a:rPr>
              <a:t>учитель </a:t>
            </a:r>
            <a:r>
              <a:rPr lang="en-US" b="1" dirty="0" smtClean="0">
                <a:solidFill>
                  <a:srgbClr val="00FFFF"/>
                </a:solidFill>
              </a:rPr>
              <a:t>I</a:t>
            </a:r>
            <a:r>
              <a:rPr lang="ru-RU" b="1" dirty="0" smtClean="0">
                <a:solidFill>
                  <a:srgbClr val="00FFFF"/>
                </a:solidFill>
              </a:rPr>
              <a:t> категории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00FFFF"/>
                </a:solidFill>
              </a:rPr>
              <a:t>Токарева Ольга Николаевна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 smtClean="0">
                <a:solidFill>
                  <a:srgbClr val="00FFFF"/>
                </a:solidFill>
              </a:rPr>
              <a:t>Наруксово </a:t>
            </a:r>
            <a:r>
              <a:rPr lang="ru-RU" b="1" dirty="0" smtClean="0">
                <a:solidFill>
                  <a:srgbClr val="00FFFF"/>
                </a:solidFill>
              </a:rPr>
              <a:t>2013 </a:t>
            </a:r>
            <a:r>
              <a:rPr lang="ru-RU" b="1" dirty="0" smtClean="0">
                <a:solidFill>
                  <a:srgbClr val="00FFFF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FFFF"/>
                </a:solidFill>
              </a:rPr>
              <a:t>Блюда из яиц.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628775"/>
            <a:ext cx="6332537" cy="4502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800" b="1" smtClean="0">
                <a:solidFill>
                  <a:srgbClr val="00FFFF"/>
                </a:solidFill>
              </a:rPr>
              <a:t>Строение и химический состав яйца.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276475"/>
            <a:ext cx="7408863" cy="4152900"/>
          </a:xfrm>
          <a:noFill/>
        </p:spPr>
      </p:pic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1412875"/>
            <a:ext cx="9144000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b="1">
                <a:solidFill>
                  <a:srgbClr val="0000FF"/>
                </a:solidFill>
              </a:rPr>
              <a:t>Яйца- питательный пищевой продукт,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ru-RU" b="1">
                <a:solidFill>
                  <a:srgbClr val="0000FF"/>
                </a:solidFill>
              </a:rPr>
              <a:t>обладающий нежным и приятным вкусом.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  <p:bldP spid="819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FFFF"/>
                </a:solidFill>
              </a:rPr>
              <a:t>Яйца могут быть источником инфекционного заболевания.</a:t>
            </a:r>
          </a:p>
        </p:txBody>
      </p:sp>
      <p:pic>
        <p:nvPicPr>
          <p:cNvPr id="8397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76519">
            <a:off x="5867400" y="1557338"/>
            <a:ext cx="2162175" cy="2419350"/>
          </a:xfr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539750" y="1628775"/>
            <a:ext cx="4392613" cy="39370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В процессе приготовления пищи необходимо соблюдать  правила:</a:t>
            </a:r>
          </a:p>
          <a:p>
            <a:r>
              <a:rPr lang="ru-RU" b="1">
                <a:solidFill>
                  <a:srgbClr val="0000FF"/>
                </a:solidFill>
              </a:rPr>
              <a:t>1. Хранить яйца в холодильнике;</a:t>
            </a:r>
          </a:p>
          <a:p>
            <a:r>
              <a:rPr lang="ru-RU" b="1">
                <a:solidFill>
                  <a:srgbClr val="0000FF"/>
                </a:solidFill>
              </a:rPr>
              <a:t>2. Использовать только свежие, хорошо вымытые яйца (раствор из 2 ст. ложек питьевой соды и 1 литра воды);</a:t>
            </a:r>
          </a:p>
          <a:p>
            <a:r>
              <a:rPr lang="ru-RU" b="1">
                <a:solidFill>
                  <a:srgbClr val="0000FF"/>
                </a:solidFill>
              </a:rPr>
              <a:t>3. Если для приготовления блюда нужен взбитый белок, то лучше использовать глубокую посуду из пластмассы, нержавеющей стали или толстого фарфора.</a:t>
            </a:r>
          </a:p>
          <a:p>
            <a:r>
              <a:rPr lang="ru-RU" b="1">
                <a:solidFill>
                  <a:srgbClr val="0000FF"/>
                </a:solidFill>
              </a:rPr>
              <a:t>4. Соблюдать режим тепловой обработки яиц.</a:t>
            </a:r>
          </a:p>
        </p:txBody>
      </p:sp>
      <p:pic>
        <p:nvPicPr>
          <p:cNvPr id="83976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4149725"/>
            <a:ext cx="2943225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/>
      <p:bldP spid="839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FFFF"/>
                </a:solidFill>
              </a:rPr>
              <a:t>Способы определения доброкачественности яиц.</a:t>
            </a:r>
          </a:p>
        </p:txBody>
      </p:sp>
      <p:pic>
        <p:nvPicPr>
          <p:cNvPr id="8704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1628775"/>
            <a:ext cx="2076450" cy="2590800"/>
          </a:xfrm>
          <a:noFill/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611188" y="1700213"/>
            <a:ext cx="2952750" cy="42910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FF"/>
                </a:solidFill>
              </a:rPr>
              <a:t>1.У свежего яйца белок легко просвечивается, а желток слабо заметен; недоброкачественные яйца не просвечиваются </a:t>
            </a:r>
          </a:p>
          <a:p>
            <a:r>
              <a:rPr lang="ru-RU" sz="2400" b="1">
                <a:solidFill>
                  <a:srgbClr val="0000FF"/>
                </a:solidFill>
              </a:rPr>
              <a:t>2.Погрузить в солённую воду.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400" b="1">
              <a:solidFill>
                <a:srgbClr val="0000FF"/>
              </a:solidFill>
              <a:latin typeface="Tahoma" charset="0"/>
            </a:endParaRPr>
          </a:p>
        </p:txBody>
      </p:sp>
      <p:pic>
        <p:nvPicPr>
          <p:cNvPr id="87048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40425" y="3716338"/>
            <a:ext cx="2590800" cy="2447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7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188913"/>
            <a:ext cx="8015287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smtClean="0">
                <a:solidFill>
                  <a:srgbClr val="00FFFF"/>
                </a:solidFill>
              </a:rPr>
              <a:t>Посуда, инструменты и приспособления для приготовления блюд из яиц.</a:t>
            </a:r>
          </a:p>
        </p:txBody>
      </p:sp>
      <p:pic>
        <p:nvPicPr>
          <p:cNvPr id="90117" name="Picture 5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55875" y="1484313"/>
            <a:ext cx="1562100" cy="2047875"/>
          </a:xfrm>
          <a:noFill/>
        </p:spPr>
      </p:pic>
      <p:pic>
        <p:nvPicPr>
          <p:cNvPr id="90120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060575"/>
            <a:ext cx="1581150" cy="1362075"/>
          </a:xfrm>
          <a:noFill/>
        </p:spPr>
      </p:pic>
      <p:pic>
        <p:nvPicPr>
          <p:cNvPr id="90123" name="Picture 11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4221163"/>
            <a:ext cx="2076450" cy="1181100"/>
          </a:xfrm>
          <a:noFill/>
        </p:spPr>
      </p:pic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90126" name="Picture 14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635375" y="3860800"/>
            <a:ext cx="2009775" cy="1571625"/>
          </a:xfrm>
          <a:noFill/>
        </p:spPr>
      </p:pic>
      <p:pic>
        <p:nvPicPr>
          <p:cNvPr id="9012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3429000"/>
            <a:ext cx="12827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1187450" y="5516563"/>
            <a:ext cx="1381125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Яйцерезка</a:t>
            </a:r>
          </a:p>
        </p:txBody>
      </p:sp>
      <p:sp>
        <p:nvSpPr>
          <p:cNvPr id="90134" name="Rectangle 22"/>
          <p:cNvSpPr>
            <a:spLocks noChangeArrowheads="1"/>
          </p:cNvSpPr>
          <p:nvPr/>
        </p:nvSpPr>
        <p:spPr bwMode="auto">
          <a:xfrm>
            <a:off x="3708400" y="3500438"/>
            <a:ext cx="151130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Яйцеварка</a:t>
            </a:r>
          </a:p>
        </p:txBody>
      </p:sp>
      <p:sp>
        <p:nvSpPr>
          <p:cNvPr id="90136" name="Rectangle 24"/>
          <p:cNvSpPr>
            <a:spLocks noChangeArrowheads="1"/>
          </p:cNvSpPr>
          <p:nvPr/>
        </p:nvSpPr>
        <p:spPr bwMode="auto">
          <a:xfrm>
            <a:off x="3924300" y="5516563"/>
            <a:ext cx="151130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Стаканчик</a:t>
            </a:r>
          </a:p>
        </p:txBody>
      </p:sp>
      <p:sp>
        <p:nvSpPr>
          <p:cNvPr id="90138" name="Rectangle 26"/>
          <p:cNvSpPr>
            <a:spLocks noChangeArrowheads="1"/>
          </p:cNvSpPr>
          <p:nvPr/>
        </p:nvSpPr>
        <p:spPr bwMode="auto">
          <a:xfrm>
            <a:off x="6516688" y="5516563"/>
            <a:ext cx="1435100" cy="3667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FF"/>
                </a:solidFill>
              </a:rPr>
              <a:t>Сковорода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7" grpId="0"/>
      <p:bldP spid="90131" grpId="0" animBg="1"/>
      <p:bldP spid="90134" grpId="0" animBg="1"/>
      <p:bldP spid="90136" grpId="0" animBg="1"/>
      <p:bldP spid="901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87675" y="2349500"/>
            <a:ext cx="3168650" cy="2160588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Tahoma" charset="0"/>
              </a:rPr>
              <a:t>Блюда из яиц</a:t>
            </a:r>
          </a:p>
        </p:txBody>
      </p:sp>
      <p:sp>
        <p:nvSpPr>
          <p:cNvPr id="95237" name="Oval 5"/>
          <p:cNvSpPr>
            <a:spLocks noChangeArrowheads="1"/>
          </p:cNvSpPr>
          <p:nvPr/>
        </p:nvSpPr>
        <p:spPr bwMode="auto">
          <a:xfrm>
            <a:off x="3779838" y="404813"/>
            <a:ext cx="2232025" cy="1008062"/>
          </a:xfrm>
          <a:prstGeom prst="ellipse">
            <a:avLst/>
          </a:prstGeom>
          <a:solidFill>
            <a:srgbClr val="6EC3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FFFF"/>
                </a:solidFill>
                <a:latin typeface="Tahoma" charset="0"/>
              </a:rPr>
              <a:t>кондитерские</a:t>
            </a:r>
          </a:p>
          <a:p>
            <a:pPr algn="ctr"/>
            <a:r>
              <a:rPr lang="ru-RU" b="1">
                <a:solidFill>
                  <a:srgbClr val="00FFFF"/>
                </a:solidFill>
                <a:latin typeface="Tahoma" charset="0"/>
              </a:rPr>
              <a:t> изделия</a:t>
            </a:r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6011863" y="1196975"/>
            <a:ext cx="2232025" cy="1008063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FFFF"/>
                </a:solidFill>
                <a:latin typeface="Tahoma" charset="0"/>
              </a:rPr>
              <a:t>яичные напитки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6732588" y="2924175"/>
            <a:ext cx="2232025" cy="1008063"/>
          </a:xfrm>
          <a:prstGeom prst="ellipse">
            <a:avLst/>
          </a:prstGeom>
          <a:solidFill>
            <a:srgbClr val="85578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FFFF"/>
                </a:solidFill>
                <a:latin typeface="Tahoma" charset="0"/>
              </a:rPr>
              <a:t>суфле</a:t>
            </a: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6084888" y="4581525"/>
            <a:ext cx="2232025" cy="1008063"/>
          </a:xfrm>
          <a:prstGeom prst="ellipse">
            <a:avLst/>
          </a:prstGeom>
          <a:solidFill>
            <a:srgbClr val="5E568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FFFF"/>
                </a:solidFill>
                <a:latin typeface="Tahoma" charset="0"/>
              </a:rPr>
              <a:t>яичные пудинги</a:t>
            </a: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1042988" y="4868863"/>
            <a:ext cx="2232025" cy="1008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FFFF"/>
                </a:solidFill>
                <a:latin typeface="Tahoma" charset="0"/>
              </a:rPr>
              <a:t>запеченные</a:t>
            </a:r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179388" y="2997200"/>
            <a:ext cx="2232025" cy="1008063"/>
          </a:xfrm>
          <a:prstGeom prst="ellipse">
            <a:avLst/>
          </a:prstGeom>
          <a:solidFill>
            <a:srgbClr val="C1237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FFFF"/>
                </a:solidFill>
                <a:latin typeface="Tahoma" charset="0"/>
              </a:rPr>
              <a:t>жареные</a:t>
            </a:r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755650" y="1196975"/>
            <a:ext cx="2232025" cy="1008063"/>
          </a:xfrm>
          <a:prstGeom prst="ellipse">
            <a:avLst/>
          </a:prstGeom>
          <a:solidFill>
            <a:srgbClr val="C9511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FFFF"/>
                </a:solidFill>
                <a:latin typeface="Tahoma" charset="0"/>
              </a:rPr>
              <a:t>вареные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708400" y="5734050"/>
            <a:ext cx="2232025" cy="10080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FFFF"/>
                </a:solidFill>
                <a:latin typeface="Tahoma" charset="0"/>
              </a:rPr>
              <a:t>омлеты</a:t>
            </a: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V="1">
            <a:off x="4643438" y="14128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4643438" y="4508500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156325" y="3429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>
            <a:off x="5724525" y="4221163"/>
            <a:ext cx="6477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H="1">
            <a:off x="2411413" y="4149725"/>
            <a:ext cx="9366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H="1">
            <a:off x="2411413" y="34290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 flipV="1">
            <a:off x="2843213" y="1916113"/>
            <a:ext cx="720725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V="1">
            <a:off x="5580063" y="2060575"/>
            <a:ext cx="7207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  <p:bldP spid="95237" grpId="0" animBg="1"/>
      <p:bldP spid="95238" grpId="0" animBg="1"/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170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Компьютерная презентация Раздел: «Кулинария» образовательной программы «Технология» для 5 класса (обслуживающий труд) «БЛЮДА ИЗ ЯИЦ» </vt:lpstr>
      <vt:lpstr>Блюда из яиц.</vt:lpstr>
      <vt:lpstr>Строение и химический состав яйца.</vt:lpstr>
      <vt:lpstr>Яйца могут быть источником инфекционного заболевания.</vt:lpstr>
      <vt:lpstr>Способы определения доброкачественности яиц.</vt:lpstr>
      <vt:lpstr>Посуда, инструменты и приспособления для приготовления блюд из яиц.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презентация Раздел: «Кулинария» образовательной программы «Технология» для 5 класса (обслуживающий труд) «БЛЮДА ИЗ ЯИЦ» </dc:title>
  <dc:creator>user</dc:creator>
  <cp:lastModifiedBy>user</cp:lastModifiedBy>
  <cp:revision>1</cp:revision>
  <dcterms:created xsi:type="dcterms:W3CDTF">2015-10-06T05:32:22Z</dcterms:created>
  <dcterms:modified xsi:type="dcterms:W3CDTF">2015-10-06T05:39:53Z</dcterms:modified>
</cp:coreProperties>
</file>