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71" r:id="rId7"/>
    <p:sldId id="272" r:id="rId8"/>
    <p:sldId id="273" r:id="rId9"/>
    <p:sldId id="274" r:id="rId10"/>
    <p:sldId id="275" r:id="rId11"/>
    <p:sldId id="276" r:id="rId12"/>
    <p:sldId id="263" r:id="rId13"/>
    <p:sldId id="264" r:id="rId14"/>
    <p:sldId id="259" r:id="rId15"/>
    <p:sldId id="265" r:id="rId16"/>
    <p:sldId id="277" r:id="rId17"/>
    <p:sldId id="266" r:id="rId18"/>
    <p:sldId id="267" r:id="rId19"/>
    <p:sldId id="268" r:id="rId20"/>
    <p:sldId id="269" r:id="rId21"/>
    <p:sldId id="270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tvorcheskie-proekty.ru/oformleni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tvorcheskie-proekty.ru/cel-proekt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tvorcheskie-proekty.ru/zadachi-proekt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tvorcheskie-proekty.ru/plan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tvorcheskie-proekty.ru/soderjanie" TargetMode="External"/><Relationship Id="rId2" Type="http://schemas.openxmlformats.org/officeDocument/2006/relationships/hyperlink" Target="http://tvorcheskie-proekty.ru/titulniy-lis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tvorcheskie-proekty.ru/cel-proekta" TargetMode="External"/><Relationship Id="rId2" Type="http://schemas.openxmlformats.org/officeDocument/2006/relationships/hyperlink" Target="http://tvorcheskie-proekty.ru/obosnovani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://tvorcheskie-proekty.ru/zadachi-proekta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tvorcheskie-proekty.ru/zakluchenie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tvorcheskie-proekty.ru/node/6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2617" y="-243408"/>
            <a:ext cx="8064896" cy="3096344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7030A0"/>
                </a:solidFill>
              </a:rPr>
              <a:t>Основы творческого проекта</a:t>
            </a:r>
            <a:br>
              <a:rPr lang="ru-RU" sz="1800" b="1" i="1" dirty="0" smtClean="0">
                <a:solidFill>
                  <a:srgbClr val="7030A0"/>
                </a:solidFill>
              </a:rPr>
            </a:br>
            <a:r>
              <a:rPr lang="ru-RU" sz="1800" b="1" i="1" dirty="0" smtClean="0">
                <a:solidFill>
                  <a:srgbClr val="7030A0"/>
                </a:solidFill>
              </a:rPr>
              <a:t>по технологии</a:t>
            </a:r>
            <a:br>
              <a:rPr lang="ru-RU" sz="1800" b="1" i="1" dirty="0" smtClean="0">
                <a:solidFill>
                  <a:srgbClr val="7030A0"/>
                </a:solidFill>
              </a:rPr>
            </a:br>
            <a:r>
              <a:rPr lang="ru-RU" sz="1800" b="1" i="1" dirty="0" smtClean="0">
                <a:solidFill>
                  <a:srgbClr val="7030A0"/>
                </a:solidFill>
              </a:rPr>
              <a:t/>
            </a:r>
            <a:br>
              <a:rPr lang="ru-RU" sz="1800" b="1" i="1" dirty="0" smtClean="0">
                <a:solidFill>
                  <a:srgbClr val="7030A0"/>
                </a:solidFill>
              </a:rPr>
            </a:br>
            <a:r>
              <a:rPr lang="ru-RU" sz="1800" b="1" i="1" dirty="0" smtClean="0">
                <a:solidFill>
                  <a:srgbClr val="7030A0"/>
                </a:solidFill>
              </a:rPr>
              <a:t>Автор: Горюнова Н.Ю. МБУ школа №1 имени Виктора Носова </a:t>
            </a:r>
            <a:r>
              <a:rPr lang="ru-RU" sz="1800" b="1" i="1" dirty="0" err="1" smtClean="0">
                <a:solidFill>
                  <a:srgbClr val="7030A0"/>
                </a:solidFill>
              </a:rPr>
              <a:t>г.о.Тольятти</a:t>
            </a:r>
            <a:endParaRPr lang="ru-RU" sz="1800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artsoart.ru/wp-content/uploads/2014/06/tvorchestvo-art-of-smile-buddha-680x5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565" y="2038350"/>
            <a:ext cx="647700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75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Verdana"/>
              </a:rPr>
              <a:t>Заключительный </a:t>
            </a:r>
            <a:r>
              <a:rPr lang="ru-RU" b="1" dirty="0">
                <a:solidFill>
                  <a:srgbClr val="FF0000"/>
                </a:solidFill>
                <a:latin typeface="Verdana"/>
              </a:rPr>
              <a:t>этап творческого проекта</a:t>
            </a:r>
            <a:r>
              <a:rPr lang="ru-RU" b="1" dirty="0" smtClean="0">
                <a:solidFill>
                  <a:srgbClr val="FF0000"/>
                </a:solidFill>
                <a:latin typeface="Verdana"/>
              </a:rPr>
              <a:t>: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Verdana"/>
              </a:rPr>
              <a:t>1. Проведи контроль и испытание изделия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;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Verdana"/>
              </a:rPr>
              <a:t>2. Дай экономико-экологическое обоснование (экономически выгодно, приносит прибыль, не очень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затратно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экологично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ли выполнение проекта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);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Verdana"/>
              </a:rPr>
              <a:t>3. Оформи результаты согласно </a:t>
            </a:r>
            <a:r>
              <a:rPr lang="ru-RU" dirty="0" smtClean="0">
                <a:solidFill>
                  <a:srgbClr val="9C8011"/>
                </a:solidFill>
                <a:latin typeface="Verdana"/>
                <a:hlinkClick r:id="rId2"/>
              </a:rPr>
              <a:t>требованиям </a:t>
            </a:r>
            <a:r>
              <a:rPr lang="ru-RU" dirty="0">
                <a:solidFill>
                  <a:srgbClr val="9C8011"/>
                </a:solidFill>
                <a:latin typeface="Verdana"/>
                <a:hlinkClick r:id="rId2"/>
              </a:rPr>
              <a:t>оформления творческого проекта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. Сформулируй выводы (выполнил ли того, что ставил в целях и задачах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);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Verdana"/>
              </a:rPr>
              <a:t>4. Выбери и оформи возможные формы представления результатов: устный отчет, устный отчет с демонстрацией, письменный отчет, письменный отчет с краткой устной защитой проекта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;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Verdana"/>
              </a:rPr>
              <a:t>5. Проведи защиту своего творческого проекта, прими участие в обсуждении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;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Verdana"/>
              </a:rPr>
              <a:t>6. Дай самооценку своей работе и полученному результату. Поучаствуй в оценке творческого проекта путем коллективного обсуждения.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131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725521"/>
                </a:solidFill>
                <a:latin typeface="Georgia"/>
                <a:ea typeface="+mj-ea"/>
                <a:cs typeface="+mj-cs"/>
                <a:hlinkClick r:id="rId2" tooltip="Цель творческого проекта"/>
              </a:rPr>
              <a:t>Цель творческого проекта</a:t>
            </a:r>
            <a:endParaRPr lang="ru-RU" dirty="0"/>
          </a:p>
        </p:txBody>
      </p:sp>
      <p:pic>
        <p:nvPicPr>
          <p:cNvPr id="10244" name="Picture 4" descr="http://aurumserg.ru/wp-content/uploads/2013/03/%D0%92%D0%B8%D0%B6%D1%83-%D1%86%D0%B5%D0%BB%D1%8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72816"/>
            <a:ext cx="3679702" cy="489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10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5B322F"/>
                </a:solidFill>
                <a:latin typeface="Georgia"/>
              </a:rPr>
              <a:t/>
            </a:r>
            <a:br>
              <a:rPr lang="ru-RU" b="1" dirty="0">
                <a:solidFill>
                  <a:srgbClr val="5B322F"/>
                </a:solidFill>
                <a:latin typeface="Georgia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0000"/>
                </a:solidFill>
                <a:latin typeface="Verdana"/>
              </a:rPr>
              <a:t>Цель </a:t>
            </a:r>
            <a:r>
              <a:rPr lang="ru-RU" b="1" dirty="0">
                <a:solidFill>
                  <a:srgbClr val="000000"/>
                </a:solidFill>
                <a:latin typeface="Verdana"/>
              </a:rPr>
              <a:t>творческого проекта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 – это модель желаемого конечного практического результата (продукта), который должен быть достигнут учащимся в итоге проведения творческой работы.</a:t>
            </a:r>
            <a:endParaRPr lang="ru-RU" dirty="0"/>
          </a:p>
        </p:txBody>
      </p:sp>
      <p:pic>
        <p:nvPicPr>
          <p:cNvPr id="11266" name="Picture 2" descr="http://xstroy.com/wp-content/p/cel-zadachi-dejstvie-rezult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17032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8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92697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Verdana"/>
              </a:rPr>
              <a:t>Схема </a:t>
            </a:r>
            <a:r>
              <a:rPr lang="ru-RU" sz="2800" b="1" dirty="0">
                <a:solidFill>
                  <a:srgbClr val="000000"/>
                </a:solidFill>
                <a:latin typeface="Verdana"/>
              </a:rPr>
              <a:t>составления цели творческого проекта: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endParaRPr lang="ru-RU" sz="2400" dirty="0" smtClean="0">
              <a:solidFill>
                <a:srgbClr val="000000"/>
              </a:solidFill>
              <a:latin typeface="Verdana"/>
            </a:endParaRPr>
          </a:p>
          <a:p>
            <a:pPr marL="514350" indent="-514350" algn="just">
              <a:buAutoNum type="arabicPeriod"/>
            </a:pPr>
            <a:endParaRPr lang="ru-RU" sz="2400" dirty="0">
              <a:solidFill>
                <a:srgbClr val="000000"/>
              </a:solidFill>
              <a:latin typeface="Verdana"/>
            </a:endParaRPr>
          </a:p>
          <a:p>
            <a:pPr marL="514350" indent="-514350" algn="just">
              <a:buAutoNum type="arabicPeriod"/>
            </a:pPr>
            <a:r>
              <a:rPr lang="ru-RU" sz="2400" dirty="0" smtClean="0">
                <a:solidFill>
                  <a:srgbClr val="000000"/>
                </a:solidFill>
                <a:latin typeface="Verdana"/>
              </a:rPr>
              <a:t>Выберите </a:t>
            </a:r>
            <a:r>
              <a:rPr lang="ru-RU" sz="2400" dirty="0">
                <a:solidFill>
                  <a:srgbClr val="000000"/>
                </a:solidFill>
                <a:latin typeface="Verdana"/>
              </a:rPr>
              <a:t>одно из слов типа: изготовить, разработать, создать, усовершенствовать, выполнить, научиться выполнять, сшить, нарисовать, вышить, освоить ремесло и др</a:t>
            </a:r>
            <a:r>
              <a:rPr lang="ru-RU" sz="2400" dirty="0" smtClean="0">
                <a:solidFill>
                  <a:srgbClr val="000000"/>
                </a:solidFill>
                <a:latin typeface="Verdana"/>
              </a:rPr>
              <a:t>.</a:t>
            </a:r>
          </a:p>
          <a:p>
            <a:pPr marL="0" indent="0" algn="just">
              <a:buNone/>
            </a:pPr>
            <a:endParaRPr lang="ru-RU" sz="2400" dirty="0">
              <a:solidFill>
                <a:srgbClr val="000000"/>
              </a:solidFill>
              <a:latin typeface="Verdana"/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rgbClr val="000000"/>
                </a:solidFill>
                <a:latin typeface="Verdana"/>
              </a:rPr>
              <a:t>2. Добавьте название </a:t>
            </a:r>
            <a:r>
              <a:rPr lang="ru-RU" sz="2400" dirty="0" smtClean="0">
                <a:solidFill>
                  <a:srgbClr val="000000"/>
                </a:solidFill>
                <a:latin typeface="Verdana"/>
              </a:rPr>
              <a:t>изделия;</a:t>
            </a:r>
          </a:p>
          <a:p>
            <a:pPr marL="0" indent="0" algn="just">
              <a:buNone/>
            </a:pPr>
            <a:endParaRPr lang="ru-RU" sz="1600" dirty="0">
              <a:solidFill>
                <a:srgbClr val="000000"/>
              </a:solidFill>
              <a:latin typeface="Verdana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12290" name="Picture 2" descr="http://dom-molod.ru/wp-content/uploads/2013/03/%D0%A2%D0%B2%D0%BE%D1%80%D1%87%D0%B5%D1%81%D1%82%D0%B2%D0%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89040"/>
            <a:ext cx="1412537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83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sz="2000" dirty="0">
                <a:solidFill>
                  <a:srgbClr val="000000"/>
                </a:solidFill>
                <a:latin typeface="Verdana"/>
              </a:rPr>
              <a:t>3. Добавьте одну из фраз типа:</a:t>
            </a:r>
          </a:p>
          <a:p>
            <a:pPr marL="0" lvl="0" indent="0" algn="just">
              <a:buNone/>
            </a:pPr>
            <a:r>
              <a:rPr lang="ru-RU" sz="2000" dirty="0">
                <a:solidFill>
                  <a:srgbClr val="000000"/>
                </a:solidFill>
                <a:latin typeface="Verdana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Verdana"/>
              </a:rPr>
            </a:br>
            <a:r>
              <a:rPr lang="ru-RU" sz="2000" dirty="0">
                <a:solidFill>
                  <a:srgbClr val="000000"/>
                </a:solidFill>
                <a:latin typeface="Verdana"/>
              </a:rPr>
              <a:t>-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Verdana"/>
              </a:rPr>
              <a:t>в какой технике будет выполнено, из чего? (например, "изготовление в технике ручной вышивки", "из дерева")</a:t>
            </a:r>
          </a:p>
          <a:p>
            <a:pPr marL="0" lvl="0" indent="0" algn="just">
              <a:buNone/>
            </a:pPr>
            <a:r>
              <a:rPr lang="ru-RU" sz="2000" dirty="0">
                <a:solidFill>
                  <a:srgbClr val="000000"/>
                </a:solidFill>
                <a:latin typeface="Verdana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Verdana"/>
              </a:rPr>
            </a:br>
            <a:r>
              <a:rPr lang="ru-RU" sz="2000" dirty="0">
                <a:solidFill>
                  <a:srgbClr val="000000"/>
                </a:solidFill>
                <a:latin typeface="Verdana"/>
              </a:rPr>
              <a:t>- </a:t>
            </a:r>
            <a:r>
              <a:rPr lang="ru-RU" sz="2000" dirty="0">
                <a:solidFill>
                  <a:srgbClr val="FF0000"/>
                </a:solidFill>
                <a:latin typeface="Verdana"/>
              </a:rPr>
              <a:t>каково применение изделия? (например, "для украшения интерьера")</a:t>
            </a:r>
          </a:p>
          <a:p>
            <a:pPr marL="0" lvl="0" indent="0" algn="just">
              <a:buNone/>
            </a:pPr>
            <a:r>
              <a:rPr lang="ru-RU" sz="2000" dirty="0">
                <a:solidFill>
                  <a:srgbClr val="000000"/>
                </a:solidFill>
                <a:latin typeface="Verdana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Verdana"/>
              </a:rPr>
            </a:br>
            <a:r>
              <a:rPr lang="ru-RU" sz="2000" dirty="0">
                <a:solidFill>
                  <a:srgbClr val="000000"/>
                </a:solidFill>
                <a:latin typeface="Verdana"/>
              </a:rPr>
              <a:t>- 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/>
              </a:rPr>
              <a:t>для кого будет предназначено? (например, "для мамы")</a:t>
            </a:r>
          </a:p>
          <a:p>
            <a:pPr marL="0" lvl="0" indent="0" algn="just">
              <a:buNone/>
            </a:pPr>
            <a:r>
              <a:rPr lang="ru-RU" sz="2000" dirty="0">
                <a:solidFill>
                  <a:srgbClr val="000000"/>
                </a:solidFill>
                <a:latin typeface="Verdana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Verdana"/>
              </a:rPr>
            </a:br>
            <a:r>
              <a:rPr lang="ru-RU" sz="2000" dirty="0">
                <a:solidFill>
                  <a:srgbClr val="000000"/>
                </a:solidFill>
                <a:latin typeface="Verdana"/>
              </a:rPr>
              <a:t>- </a:t>
            </a:r>
            <a:r>
              <a:rPr lang="ru-RU" sz="2000" dirty="0">
                <a:solidFill>
                  <a:srgbClr val="00B050"/>
                </a:solidFill>
                <a:latin typeface="Verdana"/>
              </a:rPr>
              <a:t>из чего изделие? (например, "из полимерной глины")</a:t>
            </a:r>
          </a:p>
          <a:p>
            <a:pPr marL="0" lvl="0" indent="0" algn="just">
              <a:buNone/>
            </a:pPr>
            <a:r>
              <a:rPr lang="ru-RU" sz="2000" dirty="0">
                <a:solidFill>
                  <a:srgbClr val="00B050"/>
                </a:solidFill>
                <a:latin typeface="Verdana"/>
              </a:rPr>
              <a:t/>
            </a:r>
            <a:br>
              <a:rPr lang="ru-RU" sz="2000" dirty="0">
                <a:solidFill>
                  <a:srgbClr val="00B050"/>
                </a:solidFill>
                <a:latin typeface="Verdana"/>
              </a:rPr>
            </a:br>
            <a:r>
              <a:rPr lang="ru-RU" sz="2000" dirty="0">
                <a:solidFill>
                  <a:srgbClr val="000000"/>
                </a:solidFill>
                <a:latin typeface="Verdana"/>
              </a:rPr>
              <a:t>-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Verdana"/>
              </a:rPr>
              <a:t>полезность изделия? (например, "которое поможет в борьбе с насекомыми")</a:t>
            </a:r>
          </a:p>
          <a:p>
            <a:pPr marL="0" lvl="0" indent="0" algn="just">
              <a:buNone/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Verdana"/>
              </a:rPr>
              <a:t/>
            </a:r>
            <a:br>
              <a:rPr lang="ru-RU" sz="2000" dirty="0">
                <a:solidFill>
                  <a:schemeClr val="accent4">
                    <a:lumMod val="75000"/>
                  </a:schemeClr>
                </a:solidFill>
                <a:latin typeface="Verdana"/>
              </a:rPr>
            </a:br>
            <a:r>
              <a:rPr lang="ru-RU" sz="2000" dirty="0">
                <a:solidFill>
                  <a:srgbClr val="000000"/>
                </a:solidFill>
                <a:latin typeface="Verdana"/>
              </a:rPr>
              <a:t>-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Verdana"/>
              </a:rPr>
              <a:t>чему или кому посвящено изделие? (например, "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Verdana"/>
              </a:rPr>
              <a:t>посвященое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Verdana"/>
              </a:rPr>
              <a:t> Дню Победы")</a:t>
            </a:r>
          </a:p>
          <a:p>
            <a:pPr marL="0" lvl="0" indent="0">
              <a:buNone/>
            </a:pPr>
            <a:endParaRPr lang="ru-RU" sz="15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55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ru-RU" b="1" dirty="0">
                <a:solidFill>
                  <a:srgbClr val="1F170A"/>
                </a:solidFill>
                <a:latin typeface="Verdana"/>
              </a:rPr>
              <a:t>Создать</a:t>
            </a:r>
            <a:r>
              <a:rPr lang="ru-RU" dirty="0">
                <a:solidFill>
                  <a:srgbClr val="1F170A"/>
                </a:solidFill>
                <a:latin typeface="Verdana"/>
              </a:rPr>
              <a:t> декоративное панно посвященное годовщине победы русского народа в годы Великой Отечественной войны</a:t>
            </a:r>
            <a:r>
              <a:rPr lang="ru-RU" dirty="0" smtClean="0">
                <a:solidFill>
                  <a:srgbClr val="1F170A"/>
                </a:solidFill>
                <a:latin typeface="Verdana"/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rgbClr val="1F170A"/>
              </a:solidFill>
              <a:latin typeface="Verdana"/>
            </a:endParaRPr>
          </a:p>
          <a:p>
            <a:pPr>
              <a:buFont typeface="Arial"/>
              <a:buChar char="•"/>
            </a:pPr>
            <a:r>
              <a:rPr lang="ru-RU" b="1" dirty="0">
                <a:solidFill>
                  <a:srgbClr val="1F170A"/>
                </a:solidFill>
                <a:latin typeface="Verdana"/>
              </a:rPr>
              <a:t>Создать</a:t>
            </a:r>
            <a:r>
              <a:rPr lang="ru-RU" dirty="0">
                <a:solidFill>
                  <a:srgbClr val="1F170A"/>
                </a:solidFill>
                <a:latin typeface="Verdana"/>
              </a:rPr>
              <a:t> развивающий коврик для детей, который поможет детям развивать мелкую моторику, </a:t>
            </a:r>
            <a:r>
              <a:rPr lang="ru-RU" dirty="0" err="1">
                <a:solidFill>
                  <a:srgbClr val="1F170A"/>
                </a:solidFill>
                <a:latin typeface="Verdana"/>
              </a:rPr>
              <a:t>сенсорику</a:t>
            </a:r>
            <a:r>
              <a:rPr lang="ru-RU" dirty="0">
                <a:solidFill>
                  <a:srgbClr val="1F170A"/>
                </a:solidFill>
                <a:latin typeface="Verdana"/>
              </a:rPr>
              <a:t>, координацию и тактильные ощущения.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3314" name="Picture 2" descr="http://www.admrmr.ru/userfiles/images/0G92Bp6x7p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016224" cy="141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15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527" y="119675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725521"/>
                </a:solidFill>
                <a:latin typeface="Georgia"/>
                <a:ea typeface="+mj-ea"/>
                <a:cs typeface="+mj-cs"/>
                <a:hlinkClick r:id="rId2" tooltip="Задачи творческого проекта"/>
              </a:rPr>
              <a:t>Задачи творческого проекта</a:t>
            </a:r>
            <a:endParaRPr lang="ru-RU" dirty="0"/>
          </a:p>
        </p:txBody>
      </p:sp>
      <p:pic>
        <p:nvPicPr>
          <p:cNvPr id="14338" name="Picture 2" descr="https://encrypted-tbn0.gstatic.com/images?q=tbn:ANd9GcQjZVwmq2VngzFOkywIqWdDukgBs6zAHw_BWecHWVbL2uUuPFtg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36912"/>
            <a:ext cx="492718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3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5B322F"/>
                </a:solidFill>
                <a:latin typeface="Georgia"/>
              </a:rPr>
              <a:t/>
            </a:r>
            <a:br>
              <a:rPr lang="ru-RU" b="1" dirty="0">
                <a:solidFill>
                  <a:srgbClr val="5B322F"/>
                </a:solidFill>
                <a:latin typeface="Georgia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0000"/>
                </a:solidFill>
                <a:latin typeface="Verdana"/>
              </a:rPr>
              <a:t>Задачи творческого проекта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 - это все последовательные этапы организации и изготовления изделия с начало до конца.</a:t>
            </a:r>
            <a:endParaRPr lang="ru-RU" dirty="0"/>
          </a:p>
        </p:txBody>
      </p:sp>
      <p:pic>
        <p:nvPicPr>
          <p:cNvPr id="15362" name="Picture 2" descr="http://belmathematics.by/images/sampledata/sov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84984"/>
            <a:ext cx="476250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59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Для того, чтобы </a:t>
            </a:r>
            <a:r>
              <a:rPr lang="ru-RU" b="1" dirty="0">
                <a:solidFill>
                  <a:srgbClr val="000000"/>
                </a:solidFill>
                <a:latin typeface="Verdana"/>
              </a:rPr>
              <a:t>определить задачи творческого проекта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, нужно последовательно отвечать себе на вопрос: «</a:t>
            </a:r>
            <a:r>
              <a:rPr lang="ru-RU" i="1" dirty="0">
                <a:solidFill>
                  <a:srgbClr val="000000"/>
                </a:solidFill>
                <a:latin typeface="Verdana"/>
              </a:rPr>
              <a:t>Что нужно сделать, чтобы достичь цели проекта</a:t>
            </a:r>
            <a:r>
              <a:rPr lang="ru-RU" i="1" dirty="0" smtClean="0">
                <a:solidFill>
                  <a:srgbClr val="000000"/>
                </a:solidFill>
                <a:latin typeface="Verdana"/>
              </a:rPr>
              <a:t>?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»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AutoShape 2" descr="data:image/png;base64,iVBORw0KGgoAAAANSUhEUgAAANQAAADuCAMAAAB24dnhAAAB1FBMVEX/////+gAAAAD/zwD/0QAusM//2QD/2wD/1gD/cwD/3gD/4wD/5gD/6AD/8gD/9QDW4ePg4OD//wD/bgD/+AD6YQYzYar/7wD/agD/ZQAgPpn/xAAAqcv/iADn5+f/jwD/ogD/eAD/y7TU5uv2kVv/5Nn/rwD/nQD/pAD/qwD/yQCvr6//wgDt7e3/tQD/mQDe6ef/uwD/gQD/qoFcbKyampp2dnb6VwY9VKAfQZsmSZ6EhIRZu9bIyMgAAArX19f/8u32tFhpaWkfO2em1+aRz+FaWlrA4u0ALJMiIiI/Pz//k1n/18b/gzn/583/v6Ps1wAbGxtrwdnIWgCkpKTtqopfX1//oXL/ikgRYLH/eiJNRwBPRo2EfQDFtQD/z7rCx90yLgAxMTHp0sjd3+znvQCKcABKSkoAIZCwlwDsw41Vd7Ruf7Lh07sRFyKCmsqnrs/lvq3/jif/yIL/sDpzYgDLpQAoIQD/uHwvFQAcDQA5MwCeRAB9KwCpiACEawCyPABoLAB/eQDVygAdHADayQCtogClnQDXVADNZUmFUneaV2y1jZitsssAGD0qUI3ReWSHd575QQYAEo3rsJaZU2sWKkpfdJ3qcDtweYsbNFvEiISBWFZRAAAgAElEQVR4nO2djX/bxnnHSQAWCZIALYA2AFMkpcgWXyyKpmxZflPMOpItv8UvtS1bWRLHduqkzYvTLcvWrd2aNmm7Ls3Wdl27/bO7FxxwbwAOsmQ7/ez5tI7N1/vy99xzz3N3OBQK+ezS+u19wG6vr1/K+c5X1oYbM/uIzey7Pf+y27MbNh8jYa5zL7tFu2D7BJv5zot1W4T67lPNSKC+61QbIcbtjY2NfTMR4e2X3a7nMiJNGMvX/yqkSoDat/Fym/VcNj8zg3zurwpqeAnY7XPnzv01QfH2/1DfFYui37GX3ZLnt33nzq1fgt2KQOXN/yavCbYX7cxlKACGgZCO8Co2uXb8cBD4ggXB/eOvTSZ71mZkly4lt5TPlWbUPvLItftXtwPfdU2pua4fmFe3rk12B4AzlAthHc6ty17AVx/SF7F25MaW6xMeF/x3jjf4IHwGvOjGbjvj/DrX4ttCELg0w70i4yOvbW0Bf0M8AMzvtDpLSwODM31paaHVWUbgQLL7W9d2D+m2mIYLjY6wUb/K0um1+0Ek0Fy32WxCArmBJ5qD3ggJ6vrmjcluIK1LkCRUBGrjUlrHQza5ERCJllsLehINx7bQmYPv8oOtd5+bSY4EjaVaV4151w4HPiZqjRYjIt7xKBeMsAbjkYv88PrxyfMgbSQigfZvsK9kstokO3I1wCKZ3TFpcNj6Mm8iGOhkoznkhs+BlSwToqJfOg9s4/bt9ImkEAm4HQgKMY+AI0GLufot4IZusFMs2dwDDZVzhu/IVdSVYGTQRaIp0XiyyA97EMvdERY/8QWn9BhjEqH1jY31YSoSVmmubxAkBqckGMfGCDY7h9TKD3WOR7rNPxRDzEPgmZTR6S5BikSKeEQcgY3iCqkGPdAv/et5R+R1RpeZfVAHVjxqNCKPJGSx1677CGnBoESKgSoV8D/RWM14uYxZ4ILB4UkuKFqVmdvr4oNUxbSROoc0ORzAiOf3Kb+jgJBVBePQJFiDHsijtm/kgaJEiWMaJ1UEFT8khr/jKHlwlwcYqTxVIk1NwBHAWD+kO1cH5IX31ZmodI+OcufyQr27jTzP7Bm4K5XKvc6o01migWpyo8EYuWIsYwzEWlVOCekcln6YlioK6rGAPNRr2PNaTcxULvX8VWSuUYt4LNEYMIqLwgrFGvlmcDg/FJOeMp0qeiIaprk+dRzL1CdIU8urB4iVLTkPTxZzSbGMJSCWf0QJihl55bAUVKjgzD72Q+4jppaOmMrlylKMhKgY85BJwSIuDisMGF3wNUrxgm48I9WMFKpwaX2dX0U8YqII0QplKldGDNOB1YpH4zAm5eKwYrEAlVLexNaFCU+klk3XcHdaCGUSmA6sdkIC27bRHzb6i4yMx+J80OiCL9rOpmKUYnoKtRKalr5uISY43iKZpip9jglQ9euERTCei8jFYkVUiyBt2s6EiiLCDDMnMU+Hv7RZsC2cQwwMLNNUZUAxkb+uovbXBWPAEtTielYTUk2yoFCkmJnZoNW4dFsa0ZOY/O4Au97UVKWJQVZXzQ6wuVX0z9VeMSZphP8XwTgsQSxEtbgMBvksqEug7LvNNHuDS9NThAqZwu4EMqJQp9Ve2YLK2NUOfsAr1huiMVzJWJwLgvQiU6tz6/Sc0aVzQiWSxTSLmWCWV2shpOUyiQh1p4LF8pwiMPQHNhZMhhX6IBYrL1Vs8+t8LaXA1I2ZqmiA+v0SDN410AwLyFOs4IF4DIAcvVpkjAaTY9FUkQtCKnUoESllTeNGwOlUKbmg9WYVtKys49+1AkicFqRaHdv20u9rRcFiLg4rmSqfVlxlP7ORUuReQ3GP0qlioQ5ke3YtnkupNEC7UfRAqWBVhAq5JGrhnsV3LEKVGS2IHWOkSh1zj/hxGoGZaouw7VXPtsJ5iVoFNMFoQLcLg/uyI4XCXDSWRCyBSlkrWqrUGZdJgMcnNOROwdqpWoHNrtmIqVyxYVRwisAR6xHV6mIiVCwXL1Yy1VVFKGauPG3QvQ/zvXDMhTJVqhZMJQCTDfLaUj1urGdAOs8FUbCWwhSrxYgloyKFo686I8NU98k96jpk8hcNPdKpZq0e8C0QxMG3ekxb7Qr80wGWisRiRWIlUpVdU5WKkSpx1gjp5C/QTN7ygVUdNGdKN+pcU+1GJk2KWIlUi6YZKM5c0Eolrajd8AUmS19dHTXsekWf4pnyGcZSpfInSlAbhCh5kyIKEn7fiOIeYLIOHPBt1KEIk+PYVTvb43ZCRQbhBd9UHIRxbStfR8S2jetciqnmLa2uGiBRreh2SOTNtuaCuVFVoSflpKJCYFc1WGzMzKTvjUATEuYYCIVyWMhkecD5YCauo5TBsY25gCwfDnDah/J0ZSxFqsGyGSjNMQ0jt5Mvqx0h2VEUzAHTwuocaHWxAsN30an4frxI7Qez4DHQwmrJKNXVdENiyahKHNXYN30lqZDNr5+Dm/o2RC406o4YJsvyV6vA+TwdxjmnTyEhrA7xQYsZwXJTicHCWPCVx+BClK4L67pX8agLPi9m8pZ+vwALJsOCTD3MBJfdyY6CViWkAp1uN6iojL3lBorLB3RRxc5QoFlLFM3jDmXVVztOvQFSIsjUxJMWv/0bYP/2m7lwHbtP/K6qq41aqlSgvjcnKkzscimTLaHI14ucr4qEWjBtWDkhpgpi+s3pQ9g2f3sYRQy/F1I5O9CKZEwkWNBx3ej77pYC0zxXgFD9Cg27ps50KK94oARaULRhXeEsg+eX/33zUGSn17ZR/jEmHmgYqtEiypjSpDJarqsQATdYKCrAT3wiFHE+OEdZbUHnK1YbJEj8J8Y5c+oMEiukIrWUpVtKUKpUY9e9ng21ngh13GWEws5nD4wG7CcgjXVKwPnc/4A6nTmIDGEhKndEBFKXSqAicZ2JgC3Tz5ZqXxLUNexHrPN5dhnqVISphNOCqfMpwHGQGPzH5gRS+YMosNs5pKrH3SpJKpAtTbKg+OX6CAoVHK04SiDns+0GiWdOOTDd459uUkyY6kdDSDVHXmaU1KAUHBCvoLr+3SwobldVNJ+Ek/Mx63yeXa9HUECo7WMA4tRBjuqbNqCipFKGYqlqtANS2RJw7kz/Y6SKgx8M55FQkfPZMdNUYPqvPds8dJrwPHj2oweI6lR7GrzbJQFQl8wqJUtVV5EqO7Glx964RyGhBrHzSYRyDw9PEaG+/fZ3nxYKzwDV6UOb3wwfgzSNzFGUyoq5u1NMjxWxVEEmVCHMkmZmqHwClbstnRMqZip6oNmPpzfDwPcnTXsE5wM+RVKdHh67b7qdkMXTvSQMBskZNOuQK1Oqrusq1CDr56DReTpah3JRjypHUQJCRU0Y+O7d4UehUBqwswUMBaVqtx8HZlAJvcqoqDANzMAP/H61WM+SSvcVkyXOrptC6GOFcjqu/3h4Aoe+/2GgzgD/a7ePu0QqxyhnMzXGgQvND7rVBhXW+coK57VmdgAU7RoX+sJwHjNB77veBlDQ+76FTNoj+Ma/QMZDm58O29PA80N+I3uochYxE8JabGRINXZVelWqUJJwDhrhu8fb7VMI6g0EpbULhTvatxDq0IkClMpvYqmm9GT/s1EWBbJ9N7Zg1kqXylg2VXoVJ1TAjVGCUMD7zMftJx+gLvU6hrp15YqmvRFCAakCt4WhLH0qialeEpmAWKZVT5WqB8JYXqgteTJBQwVg4G0/2URQGmUECklleiFU0vhbR5WJo7NMcAPqYiNNqrKvkgGyhkJfX8fpOfY+OB3LQLlX26FS3yZAPfbDrMLTE6qqOlrCcupzsUZBAHfpAxccNyxBqiitgJPrOf3vXRQmUoVq+u4f28MC6lNyKOB/2yRX1+X1Rx2FRcc2CZF7+PH+/ef/eBhRLdVT/K+pPAlIDJWvnVSoge9/BqBw9JNCFabBABxghXRDtlRVx1GRMPn37+6f3w9sfj6kspMHYH3ZDNR2+YQ2QVX8AuN9Hud9LTdog2iHof4khdrf/swNK+AKHdQdyyZMuHr2ccg7PI+QINVhd24UxFQy/wNZRa6hCg1S5iDKJsTYB1oCutQQQsF09o21K3Io3x2HncoohTlTvTLATJaBna+Pmfw/EiQE1bKqHT9YsBNnK/IOVdmxr1gD/RQIVfgGhr8H3xQKj0Km13H1gaD2t10TryY2QEuqDcdpeOXBFPoYpwY+3oZMKPD518/HTAiqXLdng2DJS0wAzXzxD8W+pXCzhGzkBf7ku1sQ6iFMaB88LBTOhlB/wmnSM/DccP+xqP7wwjVUnaxmVXXgfA5hcv+XQsJQBihHF/2QSlZWzeaKf+/G3hcXHTaaFqOg/M/QIh2q5T96cjRk+gRlSYc2H2Kou66LI4VTxTvDSGVVhZARk/nbzVMCVNX26lbfnEryv8Vc8Q+WvO6snuZ9EOoxgjqB0vQHDygm4H2bBQQ1f9f1ddKX0F6D8O1oj0IjZgLanjgmQsEEcIH2v6kdxz+0n2+Wr6REKPRiMPyGBdUnf/rkW/S304cOnUHP7d8Phl+xQHSQL4KRK2KCleXmQw7KqNuebaFkSToDA8ZfX3lT9ARNIjVJ7KvU5FDb0/jlJ7g5CijUBw9DqGnf7QpQFczkUEwP4LuOiVCp+d9Sjk6FupSrJ9fxjFIw/p1moGA1X4ihOhwU3nbBMD349JsHB89sPjuWDypPUIcLHS6dTohDLyw8CBSU6jTL9GmBQJ0POCjL4Jl+rWl/AV4MwssZDkqof7lOBeoPZajraK5ZZ+ea7USlCoU/ULNkcILsFHkCtQ5A1cIcqV4zwshej5hMEF7W4E9z8PQpBqqsW5JpzSmuUymu60ziUoqNE0yeTUM9QesDZ6ChyfQnPBTM0rGFY1XDqcc6qUKJI1VfOVNCc5jLehQnEqHicPrkD9SyxwcRUwwFV9+iTVl6DTCZKDcyXTQQnASvPZgAlTpV5qtWive5HEka0VmoQuHZByHW5omYiYICnamKXWbKgjE9zMv//AbJGH+nBMUvVilDBSRDTwt+EIoZI548O/EBsDPP6AdpqCJM/DwPLm07Fcxk/pnMA6DsioGC+zaSoaJOpZr+RUVvSvBDuR8/RgwLQ253Ew3lGF0d7Vdyigs43TN/c/DgJ4lQSwlQpVApJFXX3QlUJQmqqjDwDTmluqs9kMgt4Wrd3/4vMBD8jipYDsVQYCTgoaSrOiPFDXOvhUOvHsWJCIqmApVdTii4orBMJiB8/4/7/wAy4f+ejguWzY9iKF8GJYa/sesqXbqD8wmDCn5yqJYa1BY9+ALPgycc+P723fn5Yx9tHnzwpLCGoEDSeGbzm8j77rpmE2YUWVCqExU3XGbOJRFq4Gd+HICaNpmMwqnACfjHj2HdDqBOHfzRp59E1TKVUAAokMdnQ4HqI5goQKF8YsQuyEMom4Nq+pl5P/YjJk0qgSh8P6wHQX0Jc5A33ngDZVcwCR6GUC7crasApbb+G0J1M6GKXpCZomAoJksvGy33OoYiM1FkBfwEfhPkeuy7s4ZeToKaoqFclepjm92LVCVrODyUs+xmXAs5RFC+wSo1QlAo9kelGGT6oB29D5aWTUOvyXdgcSv1KlB401iTV0oC1c/qVMcwVJmFWnDN8+TCjGfhGvgpOmEswKRm2dAHjWwofdZVWP7F+8/lUOxA5ZT8jEsGcY93mcqjBPv2JHrJRx+EydUpmmmCNvVPqUAtKa0TKEMVrYxNQtD75uPVbAJlLNMB5smJTWCnHjLvBEPlAIxSwuaDFwDldNIvK4HB4LHrjjmo8jL7Wzx5+PAh906Uzer2nkJFpQfXqQZ+at2JvY+NE3BmDBRB6U2YBC7IZssNFaiF54ISI0XRE3NaymCYmL9OFgiI2TqIFBlDy2HXBUJZ4t4XCZQx97xQvP+13BSp9kuGXrT6q/vpu8CO+HBE0eUXFghQ5s6h5J1qKkiWahh635ibSyqhjdhpUm258PqLKuN9ewolSJW4mwFlO9umz2/gsXRDN9OkOhK4nTIUahehUOUxN6CgqslQ5cSojpg+8+NNf5ENoFQpu8tBj2oiofZKqSkGSvC/op20+X0YChWIi6JTujFwk0e44z4UyqhL9sjtLlSyVKVAnqUkC1VswM29kVSTN6FRX++ac4xQGZd/7AiqlAoFEkDpHD0uIK6LPQpaRYcDMNxb+Wav15uF1vveDyf428GPBA+EaCR0KREqf0gXoAQqG7w8Sq8Lx7DtJ0KJawOhVGPX/PHfdmcxErLu372JvhwlE1VlqMHOlKLCn0yqAcjq0Xa64X7WzoOPkW9zruhGuQMwut2lwcCw7dpgMO52Ada7gGkOtLZUzLyqz9hxRkHH9AT/Kzoj0Ovnh6QSnyd2ntpwz9vU4mx/UHOwFfGlfk5lsd/tgJLD0CvFxAsw+QtadpD70TE9yf+KVmD6W3j3w/6PP/7h97B93HL9fgJTcWlsFcXnnEZtqTOATNSVR8nB77mhUvwPLuqY/nFI9cO4i/R6/d5ssyq9zMMrN5JoHWs8VREvp0q+UlYVKtyQKUSKRKmcRRCyzMcf90C/743HS/CEIehPHvg9EhofWgOtqrEbaSp2nst/9ZFrKlxOEM0mKUMVnXHgLo8AUrdZV7kQlhhAwif3gE+OHy15gvdJ40SuiRcym0SFv0yqZgt4W78CgBris0kGkKqVUrkMfjbw0eRtDUAl9z7phdoASmWFCm3J7Bhip4qhhHZP9WYXSoAItcOz+WxKrpNXq0zhFatyCWDhugt+OKRKFIpVSl82lc5WOh7O0IYHnnBQMqmcpW6v4oBWWjX4zfCaRQUszyJMwKYAVSOEAkTp5wRQw5TqDC2ZS6eVwkE9iWppdmA7DehM8NugP9UsL4sKCFWizs8sVVG/ajDXx8ZQCd4H59KVtnLjVY9ypJRUKnqdvjmygOcBplLUQtBLsnY3A10rFNQUeof8+A35ATAhlNqqBz5Moy+LFFKpbMhUtCkm+LtnS2XT7gffUecvpU84UoSN6IoXkwYUFPQ/RioyAsc7uXvwgIaGB0/YELtIijXoTlWu1MAb0oTivY9A+WqH8pI1X4n/iQ7oDNChE3WvyvYQK/uoAxhYKvjUzFK1BqJf1tkvovcZo1zLox2DheKkiqhsC+9RjONzKJTKJaMAy0Inx1kWxZQYJiRQyvu4UUxfNuhOJUrFj1agT0lGnSzDeZKHRrb0Q3qYgE5DKW45IFd5JPifnKphWxbuyfAAjhzHbEQfQDNRY5TM+yKovlrmVyBn1PCdSqBqcFqRqxgsCikumZSZUoXi40RXfcMf2UUWHnZXkkglo8IlA/1YfQyvyFgelyTVkyITKxTfpRSTJGh46k9PlUpKxZhj98ID1H3fTDtrSIGJFSpOkpSu4sOGOxUNRUvFdqtEKseD26ni0xzSxGKZVITCUOOMWXnGyB7a8OQnUapsKsdy/WCus4y2gsCPC4ydMyWECXgNi8rZANhgUIe7GAWpeAdkNjAz5rnBggXS3KrV7/XRUSmBZGJTgUkUKj7/VHG/AbYbXKfipFKgckbL9WhLktPoQ7V8fjNtjMQxJQtFhwm428/NcQkLWqFfCqFEqWgqOVaJXT907BZQy5dNQmcwpQk1q3TcQWSHSVBn/U+dSjiwxql0QEozstjHpYczphwRyh5TO2eq7qBF9i5Zz+GkihyQoRLjhWwWydHhucZV8cTJJKYsoRZdtaqX2MSM/U8uFaGixJJ1LeYfjTnQCaKT5BikFCZOqBiq57o/zsGE99GiebI4VKRSJWBxV/c6S4HrYyoJUjqT6H0g9uU6KR4nFX6ZkyqNihzRynpcr86kf87YdH1cZBQZJvDuui0wcckEK1TTVz1uLbIoqWV6Fd+twtOOWSyKy+v2++Wp8tTSOLxoCo7JI6eBjvKJTtwF/3rn66+/vllvpB/7zAgFY5/ysVChXaXiXzxWsVLFWHUOi5A55S5asolO5mkUrW7QgU8PKuRN3q/IPtq3xchXTWIqB3m9j8wpNeVSiVRSLmBOudlsLsIj12LYUTAo1ovjKva8uod22wMD//ncljDJodRWBjjbNkWp5FSsD3JYdKAjoKNVr97o6mhZt2H9RLsyPd2Gtgao6hGTzPniHgWvnVfP+xipfE6qVCrm2O1GgsHniqM5R58dw1MnGr/4JTzwod2eBta+o2lfSZnEexQ0zXyDVGhmqlTxXQaSsASy+PFix1iaHcOg5/1Su4K/DlKd17R3PNlR/oLzGaM8CXpsKKt1Fymp0qhwfgFdra5gxVGvB6GKb2tPyfcBqOE9CMXoxDtfCKX7OS/HDm0SsFJlUhUb73z+1pe/cDK5AP1Sb7ZUt50vNS36PijVFe2dZJ1opr6b98L50PDyxyCSiu9W1H0uINLNz0lg/kVDdqw9AYKKVmd7Cw27CJjOU1Dto5p2kw18dH5Ee1/O65YpqVDF2jU4B6SoaLG+hDyPTj5FWI5tS3pZ9KC90O15iGkl/jrgfZe1Lz2BaVeFCpffSAAUqGixvK/egsfWDGEcO3qBoZJZv1n16taX+GKw0IaxUJlM+txOhWJ6Fd+tOCr7V9rl+AcHjXu7mAYFe9VNjWEqoNj3tie7MwvvfPCqvTzVIWs34rQincr7PHYk2DeuJGnlhdbwBKb2Pe2XniXTiRcKjFHK030SQ6eRzQlQDBXaY/EhulYyal8bUDW8RLOLv+KYIueT6MQz5ZtEEg3PAC4kU4VieV/TTcTB+Vf1RCaYwl45T38ReAdyvmqC8xm0UK7C8X5phg9sNTKoANZ7VCBDOY+m1e0EJuut8DAsigmMu2971SQmRqiR8sW9CXYEJUvRPdvoO5yxVO9oUagAvgQ88Kz2tQiFgj98KSMT+BVA2vdenUeSMulLftaFM5mGY8WYlSqiirFgU2+RfoXyuNffaliCeY133tO0o+x3DHHWZ8mYBOcbzO0sQWIMDVbLuhIVaW0o1Vf8Xae8OkS60Oa+Arz4ERh2IySZTpHzLec4riHRjlCDlYwqwrJqoMEXSTNhr3rb5pBugvH20Rr/DYDpgvbLmhrT6HmGqNhQCugyd3eUUKGpiw8JFaqOnr7HMqHk8I7w+SCar2jahxZB4n2P6VCL+WdbpDb8NXTAYMBTiViW/eFPMBWMf6CpX8VINkI6K966AbhqGzzjsTLJdYLRfBecDzZQQ4dQz6VRkZsIejexVkNc8n0Y+p9nQ8eTIUGd1kASfLMmyiTqZLR2nsjyUD+fCy9TpKg4FyRYMLTDThPWsV+BMF67+c7bSCXZhw+nzwPf026muV7M1M050ZwGpX0fUvlJVIxYHk5/2jir0N76/PN/gsXIhaPSe4YMYYzQ3rspup6ECe5s3h3nQ1Ah1YJIxYgFuay3cTELHXBtRXsdmLZyNOGTUTw5qWklAUnG1PTN5x52aSjt+2jldqwzVIJYCEsLc1v+xIMkKpAg/awaISUzgSIq1xpbNtRPEJRrSKg4LBDXLyh/NhrP1rQvahIkjgkGiedPJYgN0cTDPyKolp5MRbrWO9qtbI3IZ4cBpZrNBC/o3TWmwh2NohpRWolYmOsLjc+DMqFqFFICk698oxwVI6fB/TOVsAtUFJb1hTx6S42CEpFYJuUbNeWBunfVpUIg5YIcVvUH+aBA5vtelUXac6YI6uQEnQkPT/TgxWKwKh/mg1rTtPcrL5gpgtKG8W2oEqjwrEwOKDRQgeH3/VIyErpZ7C4zFc7HUPj8/qhfybEA1C3Fj0bjFKz8P69ESCLT7usUjlMhVHgbtAVdQkWwAJSW+aE0FehUb1VYJIpp0FG/7dkOoNDMCvbAFktFsHCK8b46FB59p29p70/JkUAesRdMHFThOr5f4mIiVqmSAwonSpcxlCFhWgZ5xO4zxVDhStJdROWO2Y5FYeWGaiMoCZKxAHXavTwituEtQhU+gO5BappdgxOLcJWE6SIFKDkTyMvNvWAqFO5xUPC0Eqq+ErB2BCXxPHhfOj/vVglVu0igohnISXiP9rEUKzfUkEDRREazBdK9f9gbpEJ4rpbGrJDhm9e5LV2kMsp5ocBI+D6vUnkEz/d6M/sTdmgR1BXqweN40y+6vS8fCHNCgXHqC51FMvrg4/0f7x1TDKVNU48euY/FWl7isfJAkZTi75kPWeyACLFb0xEJFkGxOd3dINyd3WQ7Q/mtvIHigvaDMvUJ8I7E/tZktzFYi6C4Ov3IdSyWP2oy3eEH6lBDUtBHUINZ4Hm5by+Q36KYLgyqN8L7WFI5LoD6F3WoyP9I7bkA+6p/f28GJ9ruRFBCY0GNhbHm+rsAZSwtA+19c297E7aVCOqp+ORkC6vltxbIPtCf7QzKGCOkPQ4QxKKKCpcfvE22QrXMDu5b7+Ob5igZgSqPu2hD/gtRCdmtZP9DNjlO7hG7vDAwjLxQcJK2479YpELhZASV1NrJDdMP5er2B2+9rvrJZI7sp/AXeZFIhcLR2P+Sp/Te3SKh0P05nVGlWlj5aq5//fge5g8yG8ZQaVPKR46H9/X9vmpFNQx71L9uqV2tu6v2KKZKf+Hd7W3fd+dky6AyQzn6U+3e5PmbmN/ioJ7d2iM3Dt//KZP8Jlo73Dg7nf3SPbDpGOpy9qvRjyAswos2DGddVDvgblsMpTaw3lORCjnfRTVR98LOUlQqrx8qSIWYztI7Tl+wtSmok9kvhw6bJQCJ5gp+ukdGBfW0sYqyexmtJTq9PCYm/snSWtEypCJMLytIYKOlUvp1L6S9jPjevd1q3s7sKQWltKi7lhJSXhEmuv7Q1KLwvUTfQkxHVXvnXtpFmkplWW06SSo05ravvKxMgrY7NJRSe1bkUg2JUC8z8BFjpFIaMuWVMhJqmFybvVBjepWSVndkUuE10VdEKDYAKqVLJ2WCTpMK/uUOUcQ4qTI9EM5XX+QfDBevHyn9Ki/COKmyPPCRdvSRQI6FuqM9evqK+B9dASNLrRhXQOortBzXUOcva9qyx4kAAAFOSURBVGsnXxWoNQ5Kui2WGAwTJ/mXIJ2mLwPfS02jXqgd5alSkoKL0PVA8y+vxK2Hl/OehzNua68QlNCtQHmVhIUjwdoF8JpbF5BdBHYPfgLccf/05VWHgglQmnZB/pOTobd9R/b6tHz3hRsf15FdFicuhivUSHR+bQ3J9HQNGH7obI5VhL03KZV25Sm7p/lsVnBUm5Z6YXZSSoXs7Ao2Mk+T2GuGOdaFX4ydTabiLClnHSrOCbxAG15QphKyJGRnXz2mQh6tnkoi46Mk2Jds8mghtbMsVvvOZbXC+WXYxWwcYldWzraH0M7iCPKqIhVkGZOarShfX/AybPgoP9GdVybfS7SVbAraXsnoINp0Nklsr9hom2LTigHjltp66ati0ytiOSI43qtTZSjbWko6CGzlO4iE7OjFBD+8t/ZKh/AsG66tcOHw3sr0iyD6P8z/B+/ENveP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png;base64,iVBORw0KGgoAAAANSUhEUgAAANQAAADuCAMAAAB24dnhAAAB1FBMVEX/////+gAAAAD/zwD/0QAusM//2QD/2wD/1gD/cwD/3gD/4wD/5gD/6AD/8gD/9QDW4ePg4OD//wD/bgD/+AD6YQYzYar/7wD/agD/ZQAgPpn/xAAAqcv/iADn5+f/jwD/ogD/eAD/y7TU5uv2kVv/5Nn/rwD/nQD/pAD/qwD/yQCvr6//wgDt7e3/tQD/mQDe6ef/uwD/gQD/qoFcbKyampp2dnb6VwY9VKAfQZsmSZ6EhIRZu9bIyMgAAArX19f/8u32tFhpaWkfO2em1+aRz+FaWlrA4u0ALJMiIiI/Pz//k1n/18b/gzn/583/v6Ps1wAbGxtrwdnIWgCkpKTtqopfX1//oXL/ikgRYLH/eiJNRwBPRo2EfQDFtQD/z7rCx90yLgAxMTHp0sjd3+znvQCKcABKSkoAIZCwlwDsw41Vd7Ruf7Lh07sRFyKCmsqnrs/lvq3/jif/yIL/sDpzYgDLpQAoIQD/uHwvFQAcDQA5MwCeRAB9KwCpiACEawCyPABoLAB/eQDVygAdHADayQCtogClnQDXVADNZUmFUneaV2y1jZitsssAGD0qUI3ReWSHd575QQYAEo3rsJaZU2sWKkpfdJ3qcDtweYsbNFvEiISBWFZRAAAgAElEQVR4nO2djX/bxnnHSQAWCZIALYA2AFMkpcgWXyyKpmxZflPMOpItv8UvtS1bWRLHduqkzYvTLcvWrd2aNmm7Ls3Wdl27/bO7FxxwbwAOsmQ7/ez5tI7N1/vy99xzz3N3OBQK+ezS+u19wG6vr1/K+c5X1oYbM/uIzey7Pf+y27MbNh8jYa5zL7tFu2D7BJv5zot1W4T67lPNSKC+61QbIcbtjY2NfTMR4e2X3a7nMiJNGMvX/yqkSoDat/Fym/VcNj8zg3zurwpqeAnY7XPnzv01QfH2/1DfFYui37GX3ZLnt33nzq1fgt2KQOXN/yavCbYX7cxlKACGgZCO8Co2uXb8cBD4ggXB/eOvTSZ71mZkly4lt5TPlWbUPvLItftXtwPfdU2pua4fmFe3rk12B4AzlAthHc6ty17AVx/SF7F25MaW6xMeF/x3jjf4IHwGvOjGbjvj/DrX4ttCELg0w70i4yOvbW0Bf0M8AMzvtDpLSwODM31paaHVWUbgQLL7W9d2D+m2mIYLjY6wUb/K0um1+0Ek0Fy32WxCArmBJ5qD3ggJ6vrmjcluIK1LkCRUBGrjUlrHQza5ERCJllsLehINx7bQmYPv8oOtd5+bSY4EjaVaV4151w4HPiZqjRYjIt7xKBeMsAbjkYv88PrxyfMgbSQigfZvsK9kstokO3I1wCKZ3TFpcNj6Mm8iGOhkoznkhs+BlSwToqJfOg9s4/bt9ImkEAm4HQgKMY+AI0GLufot4IZusFMs2dwDDZVzhu/IVdSVYGTQRaIp0XiyyA97EMvdERY/8QWn9BhjEqH1jY31YSoSVmmubxAkBqckGMfGCDY7h9TKD3WOR7rNPxRDzEPgmZTR6S5BikSKeEQcgY3iCqkGPdAv/et5R+R1RpeZfVAHVjxqNCKPJGSx1677CGnBoESKgSoV8D/RWM14uYxZ4ILB4UkuKFqVmdvr4oNUxbSROoc0ORzAiOf3Kb+jgJBVBePQJFiDHsijtm/kgaJEiWMaJ1UEFT8khr/jKHlwlwcYqTxVIk1NwBHAWD+kO1cH5IX31ZmodI+OcufyQr27jTzP7Bm4K5XKvc6o01migWpyo8EYuWIsYwzEWlVOCekcln6YlioK6rGAPNRr2PNaTcxULvX8VWSuUYt4LNEYMIqLwgrFGvlmcDg/FJOeMp0qeiIaprk+dRzL1CdIU8urB4iVLTkPTxZzSbGMJSCWf0QJihl55bAUVKjgzD72Q+4jppaOmMrlylKMhKgY85BJwSIuDisMGF3wNUrxgm48I9WMFKpwaX2dX0U8YqII0QplKldGDNOB1YpH4zAm5eKwYrEAlVLexNaFCU+klk3XcHdaCGUSmA6sdkIC27bRHzb6i4yMx+J80OiCL9rOpmKUYnoKtRKalr5uISY43iKZpip9jglQ9euERTCei8jFYkVUiyBt2s6EiiLCDDMnMU+Hv7RZsC2cQwwMLNNUZUAxkb+uovbXBWPAEtTielYTUk2yoFCkmJnZoNW4dFsa0ZOY/O4Au97UVKWJQVZXzQ6wuVX0z9VeMSZphP8XwTgsQSxEtbgMBvksqEug7LvNNHuDS9NThAqZwu4EMqJQp9Ve2YLK2NUOfsAr1huiMVzJWJwLgvQiU6tz6/Sc0aVzQiWSxTSLmWCWV2shpOUyiQh1p4LF8pwiMPQHNhZMhhX6IBYrL1Vs8+t8LaXA1I2ZqmiA+v0SDN410AwLyFOs4IF4DIAcvVpkjAaTY9FUkQtCKnUoESllTeNGwOlUKbmg9WYVtKys49+1AkicFqRaHdv20u9rRcFiLg4rmSqfVlxlP7ORUuReQ3GP0qlioQ5ke3YtnkupNEC7UfRAqWBVhAq5JGrhnsV3LEKVGS2IHWOkSh1zj/hxGoGZaouw7VXPtsJ5iVoFNMFoQLcLg/uyI4XCXDSWRCyBSlkrWqrUGZdJgMcnNOROwdqpWoHNrtmIqVyxYVRwisAR6xHV6mIiVCwXL1Yy1VVFKGauPG3QvQ/zvXDMhTJVqhZMJQCTDfLaUj1urGdAOs8FUbCWwhSrxYgloyKFo686I8NU98k96jpk8hcNPdKpZq0e8C0QxMG3ekxb7Qr80wGWisRiRWIlUpVdU5WKkSpx1gjp5C/QTN7ygVUdNGdKN+pcU+1GJk2KWIlUi6YZKM5c0Eolrajd8AUmS19dHTXsekWf4pnyGcZSpfInSlAbhCh5kyIKEn7fiOIeYLIOHPBt1KEIk+PYVTvb43ZCRQbhBd9UHIRxbStfR8S2jetciqnmLa2uGiBRreh2SOTNtuaCuVFVoSflpKJCYFc1WGzMzKTvjUATEuYYCIVyWMhkecD5YCauo5TBsY25gCwfDnDah/J0ZSxFqsGyGSjNMQ0jt5Mvqx0h2VEUzAHTwuocaHWxAsN30an4frxI7Qez4DHQwmrJKNXVdENiyahKHNXYN30lqZDNr5+Dm/o2RC406o4YJsvyV6vA+TwdxjmnTyEhrA7xQYsZwXJTicHCWPCVx+BClK4L67pX8agLPi9m8pZ+vwALJsOCTD3MBJfdyY6CViWkAp1uN6iojL3lBorLB3RRxc5QoFlLFM3jDmXVVztOvQFSIsjUxJMWv/0bYP/2m7lwHbtP/K6qq41aqlSgvjcnKkzscimTLaHI14ucr4qEWjBtWDkhpgpi+s3pQ9g2f3sYRQy/F1I5O9CKZEwkWNBx3ej77pYC0zxXgFD9Cg27ps50KK94oARaULRhXeEsg+eX/33zUGSn17ZR/jEmHmgYqtEiypjSpDJarqsQATdYKCrAT3wiFHE+OEdZbUHnK1YbJEj8J8Y5c+oMEiukIrWUpVtKUKpUY9e9ng21ngh13GWEws5nD4wG7CcgjXVKwPnc/4A6nTmIDGEhKndEBFKXSqAicZ2JgC3Tz5ZqXxLUNexHrPN5dhnqVISphNOCqfMpwHGQGPzH5gRS+YMosNs5pKrH3SpJKpAtTbKg+OX6CAoVHK04SiDns+0GiWdOOTDd459uUkyY6kdDSDVHXmaU1KAUHBCvoLr+3SwobldVNJ+Ek/Mx63yeXa9HUECo7WMA4tRBjuqbNqCipFKGYqlqtANS2RJw7kz/Y6SKgx8M55FQkfPZMdNUYPqvPds8dJrwPHj2oweI6lR7GrzbJQFQl8wqJUtVV5EqO7Glx964RyGhBrHzSYRyDw9PEaG+/fZ3nxYKzwDV6UOb3wwfgzSNzFGUyoq5u1NMjxWxVEEmVCHMkmZmqHwClbstnRMqZip6oNmPpzfDwPcnTXsE5wM+RVKdHh67b7qdkMXTvSQMBskZNOuQK1Oqrusq1CDr56DReTpah3JRjypHUQJCRU0Y+O7d4UehUBqwswUMBaVqtx8HZlAJvcqoqDANzMAP/H61WM+SSvcVkyXOrptC6GOFcjqu/3h4Aoe+/2GgzgD/a7ePu0QqxyhnMzXGgQvND7rVBhXW+coK57VmdgAU7RoX+sJwHjNB77veBlDQ+76FTNoj+Ma/QMZDm58O29PA80N+I3uochYxE8JabGRINXZVelWqUJJwDhrhu8fb7VMI6g0EpbULhTvatxDq0IkClMpvYqmm9GT/s1EWBbJ9N7Zg1kqXylg2VXoVJ1TAjVGCUMD7zMftJx+gLvU6hrp15YqmvRFCAakCt4WhLH0qialeEpmAWKZVT5WqB8JYXqgteTJBQwVg4G0/2URQGmUECklleiFU0vhbR5WJo7NMcAPqYiNNqrKvkgGyhkJfX8fpOfY+OB3LQLlX26FS3yZAPfbDrMLTE6qqOlrCcupzsUZBAHfpAxccNyxBqiitgJPrOf3vXRQmUoVq+u4f28MC6lNyKOB/2yRX1+X1Rx2FRcc2CZF7+PH+/ef/eBhRLdVT/K+pPAlIDJWvnVSoge9/BqBw9JNCFabBABxghXRDtlRVx1GRMPn37+6f3w9sfj6kspMHYH3ZDNR2+YQ2QVX8AuN9Hud9LTdog2iHof4khdrf/swNK+AKHdQdyyZMuHr2ccg7PI+QINVhd24UxFQy/wNZRa6hCg1S5iDKJsTYB1oCutQQQsF09o21K3Io3x2HncoohTlTvTLATJaBna+Pmfw/EiQE1bKqHT9YsBNnK/IOVdmxr1gD/RQIVfgGhr8H3xQKj0Km13H1gaD2t10TryY2QEuqDcdpeOXBFPoYpwY+3oZMKPD518/HTAiqXLdng2DJS0wAzXzxD8W+pXCzhGzkBf7ku1sQ6iFMaB88LBTOhlB/wmnSM/DccP+xqP7wwjVUnaxmVXXgfA5hcv+XQsJQBihHF/2QSlZWzeaKf+/G3hcXHTaaFqOg/M/QIh2q5T96cjRk+gRlSYc2H2Kou66LI4VTxTvDSGVVhZARk/nbzVMCVNX26lbfnEryv8Vc8Q+WvO6snuZ9EOoxgjqB0vQHDygm4H2bBQQ1f9f1ddKX0F6D8O1oj0IjZgLanjgmQsEEcIH2v6kdxz+0n2+Wr6REKPRiMPyGBdUnf/rkW/S304cOnUHP7d8Phl+xQHSQL4KRK2KCleXmQw7KqNuebaFkSToDA8ZfX3lT9ARNIjVJ7KvU5FDb0/jlJ7g5CijUBw9DqGnf7QpQFczkUEwP4LuOiVCp+d9Sjk6FupSrJ9fxjFIw/p1moGA1X4ihOhwU3nbBMD349JsHB89sPjuWDypPUIcLHS6dTohDLyw8CBSU6jTL9GmBQJ0POCjL4Jl+rWl/AV4MwssZDkqof7lOBeoPZajraK5ZZ+ea7USlCoU/ULNkcILsFHkCtQ5A1cIcqV4zwshej5hMEF7W4E9z8PQpBqqsW5JpzSmuUymu60ziUoqNE0yeTUM9QesDZ6ChyfQnPBTM0rGFY1XDqcc6qUKJI1VfOVNCc5jLehQnEqHicPrkD9SyxwcRUwwFV9+iTVl6DTCZKDcyXTQQnASvPZgAlTpV5qtWive5HEka0VmoQuHZByHW5omYiYICnamKXWbKgjE9zMv//AbJGH+nBMUvVilDBSRDTwt+EIoZI548O/EBsDPP6AdpqCJM/DwPLm07Fcxk/pnMA6DsioGC+zaSoaJOpZr+RUVvSvBDuR8/RgwLQ253Ew3lGF0d7Vdyigs43TN/c/DgJ4lQSwlQpVApJFXX3QlUJQmqqjDwDTmluqs9kMgt4Wrd3/4vMBD8jipYDsVQYCTgoaSrOiPFDXOvhUOvHsWJCIqmApVdTii4orBMJiB8/4/7/wAy4f+ejguWzY9iKF8GJYa/sesqXbqD8wmDCn5yqJYa1BY9+ALPgycc+P723fn5Yx9tHnzwpLCGoEDSeGbzm8j77rpmE2YUWVCqExU3XGbOJRFq4Gd+HICaNpmMwqnACfjHj2HdDqBOHfzRp59E1TKVUAAokMdnQ4HqI5goQKF8YsQuyEMom4Nq+pl5P/YjJk0qgSh8P6wHQX0Jc5A33ngDZVcwCR6GUC7crasApbb+G0J1M6GKXpCZomAoJksvGy33OoYiM1FkBfwEfhPkeuy7s4ZeToKaoqFclepjm92LVCVrODyUs+xmXAs5RFC+wSo1QlAo9kelGGT6oB29D5aWTUOvyXdgcSv1KlB401iTV0oC1c/qVMcwVJmFWnDN8+TCjGfhGvgpOmEswKRm2dAHjWwofdZVWP7F+8/lUOxA5ZT8jEsGcY93mcqjBPv2JHrJRx+EydUpmmmCNvVPqUAtKa0TKEMVrYxNQtD75uPVbAJlLNMB5smJTWCnHjLvBEPlAIxSwuaDFwDldNIvK4HB4LHrjjmo8jL7Wzx5+PAh906Uzer2nkJFpQfXqQZ+at2JvY+NE3BmDBRB6U2YBC7IZssNFaiF54ISI0XRE3NaymCYmL9OFgiI2TqIFBlDy2HXBUJZ4t4XCZQx97xQvP+13BSp9kuGXrT6q/vpu8CO+HBE0eUXFghQ5s6h5J1qKkiWahh635ibSyqhjdhpUm258PqLKuN9ewolSJW4mwFlO9umz2/gsXRDN9OkOhK4nTIUahehUOUxN6CgqslQ5cSojpg+8+NNf5ENoFQpu8tBj2oiofZKqSkGSvC/op20+X0YChWIi6JTujFwk0e44z4UyqhL9sjtLlSyVKVAnqUkC1VswM29kVSTN6FRX++ac4xQGZd/7AiqlAoFEkDpHD0uIK6LPQpaRYcDMNxb+Wav15uF1vveDyf428GPBA+EaCR0KREqf0gXoAQqG7w8Sq8Lx7DtJ0KJawOhVGPX/PHfdmcxErLu372JvhwlE1VlqMHOlKLCn0yqAcjq0Xa64X7WzoOPkW9zruhGuQMwut2lwcCw7dpgMO52Ada7gGkOtLZUzLyqz9hxRkHH9AT/Kzoj0Ovnh6QSnyd2ntpwz9vU4mx/UHOwFfGlfk5lsd/tgJLD0CvFxAsw+QtadpD70TE9yf+KVmD6W3j3w/6PP/7h97B93HL9fgJTcWlsFcXnnEZtqTOATNSVR8nB77mhUvwPLuqY/nFI9cO4i/R6/d5ssyq9zMMrN5JoHWs8VREvp0q+UlYVKtyQKUSKRKmcRRCyzMcf90C/743HS/CEIehPHvg9EhofWgOtqrEbaSp2nst/9ZFrKlxOEM0mKUMVnXHgLo8AUrdZV7kQlhhAwif3gE+OHy15gvdJ40SuiRcym0SFv0yqZgt4W78CgBris0kGkKqVUrkMfjbw0eRtDUAl9z7phdoASmWFCm3J7Bhip4qhhHZP9WYXSoAItcOz+WxKrpNXq0zhFatyCWDhugt+OKRKFIpVSl82lc5WOh7O0IYHnnBQMqmcpW6v4oBWWjX4zfCaRQUszyJMwKYAVSOEAkTp5wRQw5TqDC2ZS6eVwkE9iWppdmA7DehM8NugP9UsL4sKCFWizs8sVVG/ajDXx8ZQCd4H59KVtnLjVY9ypJRUKnqdvjmygOcBplLUQtBLsnY3A10rFNQUeof8+A35ATAhlNqqBz5Moy+LFFKpbMhUtCkm+LtnS2XT7gffUecvpU84UoSN6IoXkwYUFPQ/RioyAsc7uXvwgIaGB0/YELtIijXoTlWu1MAb0oTivY9A+WqH8pI1X4n/iQ7oDNChE3WvyvYQK/uoAxhYKvjUzFK1BqJf1tkvovcZo1zLox2DheKkiqhsC+9RjONzKJTKJaMAy0Inx1kWxZQYJiRQyvu4UUxfNuhOJUrFj1agT0lGnSzDeZKHRrb0Q3qYgE5DKW45IFd5JPifnKphWxbuyfAAjhzHbEQfQDNRY5TM+yKovlrmVyBn1PCdSqBqcFqRqxgsCikumZSZUoXi40RXfcMf2UUWHnZXkkglo8IlA/1YfQyvyFgelyTVkyITKxTfpRSTJGh46k9PlUpKxZhj98ID1H3fTDtrSIGJFSpOkpSu4sOGOxUNRUvFdqtEKseD26ni0xzSxGKZVITCUOOMWXnGyB7a8OQnUapsKsdy/WCus4y2gsCPC4ydMyWECXgNi8rZANhgUIe7GAWpeAdkNjAz5rnBggXS3KrV7/XRUSmBZGJTgUkUKj7/VHG/AbYbXKfipFKgckbL9WhLktPoQ7V8fjNtjMQxJQtFhwm428/NcQkLWqFfCqFEqWgqOVaJXT907BZQy5dNQmcwpQk1q3TcQWSHSVBn/U+dSjiwxql0QEozstjHpYczphwRyh5TO2eq7qBF9i5Zz+GkihyQoRLjhWwWydHhucZV8cTJJKYsoRZdtaqX2MSM/U8uFaGixJJ1LeYfjTnQCaKT5BikFCZOqBiq57o/zsGE99GiebI4VKRSJWBxV/c6S4HrYyoJUjqT6H0g9uU6KR4nFX6ZkyqNihzRynpcr86kf87YdH1cZBQZJvDuui0wcckEK1TTVz1uLbIoqWV6Fd+twtOOWSyKy+v2++Wp8tTSOLxoCo7JI6eBjvKJTtwF/3rn66+/vllvpB/7zAgFY5/ysVChXaXiXzxWsVLFWHUOi5A55S5asolO5mkUrW7QgU8PKuRN3q/IPtq3xchXTWIqB3m9j8wpNeVSiVRSLmBOudlsLsIj12LYUTAo1ovjKva8uod22wMD//ncljDJodRWBjjbNkWp5FSsD3JYdKAjoKNVr97o6mhZt2H9RLsyPd2Gtgao6hGTzPniHgWvnVfP+xipfE6qVCrm2O1GgsHniqM5R58dw1MnGr/4JTzwod2eBta+o2lfSZnEexQ0zXyDVGhmqlTxXQaSsASy+PFix1iaHcOg5/1Su4K/DlKd17R3PNlR/oLzGaM8CXpsKKt1Fymp0qhwfgFdra5gxVGvB6GKb2tPyfcBqOE9CMXoxDtfCKX7OS/HDm0SsFJlUhUb73z+1pe/cDK5AP1Sb7ZUt50vNS36PijVFe2dZJ1opr6b98L50PDyxyCSiu9W1H0uINLNz0lg/kVDdqw9AYKKVmd7Cw27CJjOU1Dto5p2kw18dH5Ee1/O65YpqVDF2jU4B6SoaLG+hDyPTj5FWI5tS3pZ9KC90O15iGkl/jrgfZe1Lz2BaVeFCpffSAAUqGixvK/egsfWDGEcO3qBoZJZv1n16taX+GKw0IaxUJlM+txOhWJ6Fd+tOCr7V9rl+AcHjXu7mAYFe9VNjWEqoNj3tie7MwvvfPCqvTzVIWs34rQincr7PHYk2DeuJGnlhdbwBKb2Pe2XniXTiRcKjFHK030SQ6eRzQlQDBXaY/EhulYyal8bUDW8RLOLv+KYIueT6MQz5ZtEEg3PAC4kU4VieV/TTcTB+Vf1RCaYwl45T38ReAdyvmqC8xm0UK7C8X5phg9sNTKoANZ7VCBDOY+m1e0EJuut8DAsigmMu2971SQmRqiR8sW9CXYEJUvRPdvoO5yxVO9oUagAvgQ88Kz2tQiFgj98KSMT+BVA2vdenUeSMulLftaFM5mGY8WYlSqiirFgU2+RfoXyuNffaliCeY133tO0o+x3DHHWZ8mYBOcbzO0sQWIMDVbLuhIVaW0o1Vf8Xae8OkS60Oa+Arz4ERh2IySZTpHzLec4riHRjlCDlYwqwrJqoMEXSTNhr3rb5pBugvH20Rr/DYDpgvbLmhrT6HmGqNhQCugyd3eUUKGpiw8JFaqOnr7HMqHk8I7w+SCar2jahxZB4n2P6VCL+WdbpDb8NXTAYMBTiViW/eFPMBWMf6CpX8VINkI6K966AbhqGzzjsTLJdYLRfBecDzZQQ4dQz6VRkZsIejexVkNc8n0Y+p9nQ8eTIUGd1kASfLMmyiTqZLR2nsjyUD+fCy9TpKg4FyRYMLTDThPWsV+BMF67+c7bSCXZhw+nzwPf026muV7M1M050ZwGpX0fUvlJVIxYHk5/2jir0N76/PN/gsXIhaPSe4YMYYzQ3rspup6ECe5s3h3nQ1Ah1YJIxYgFuay3cTELHXBtRXsdmLZyNOGTUTw5qWklAUnG1PTN5x52aSjt+2jldqwzVIJYCEsLc1v+xIMkKpAg/awaISUzgSIq1xpbNtRPEJRrSKg4LBDXLyh/NhrP1rQvahIkjgkGiedPJYgN0cTDPyKolp5MRbrWO9qtbI3IZ4cBpZrNBC/o3TWmwh2NohpRWolYmOsLjc+DMqFqFFICk698oxwVI6fB/TOVsAtUFJb1hTx6S42CEpFYJuUbNeWBunfVpUIg5YIcVvUH+aBA5vtelUXac6YI6uQEnQkPT/TgxWKwKh/mg1rTtPcrL5gpgtKG8W2oEqjwrEwOKDRQgeH3/VIyErpZ7C4zFc7HUPj8/qhfybEA1C3Fj0bjFKz8P69ESCLT7usUjlMhVHgbtAVdQkWwAJSW+aE0FehUb1VYJIpp0FG/7dkOoNDMCvbAFktFsHCK8b46FB59p29p70/JkUAesRdMHFThOr5f4mIiVqmSAwonSpcxlCFhWgZ5xO4zxVDhStJdROWO2Y5FYeWGaiMoCZKxAHXavTwituEtQhU+gO5BappdgxOLcJWE6SIFKDkTyMvNvWAqFO5xUPC0Eqq+ErB2BCXxPHhfOj/vVglVu0igohnISXiP9rEUKzfUkEDRREazBdK9f9gbpEJ4rpbGrJDhm9e5LV2kMsp5ocBI+D6vUnkEz/d6M/sTdmgR1BXqweN40y+6vS8fCHNCgXHqC51FMvrg4/0f7x1TDKVNU48euY/FWl7isfJAkZTi75kPWeyACLFb0xEJFkGxOd3dINyd3WQ7Q/mtvIHigvaDMvUJ8I7E/tZktzFYi6C4Ov3IdSyWP2oy3eEH6lBDUtBHUINZ4Hm5by+Q36KYLgyqN8L7WFI5LoD6F3WoyP9I7bkA+6p/f28GJ9ruRFBCY0GNhbHm+rsAZSwtA+19c297E7aVCOqp+ORkC6vltxbIPtCf7QzKGCOkPQ4QxKKKCpcfvE22QrXMDu5b7+Ob5igZgSqPu2hD/gtRCdmtZP9DNjlO7hG7vDAwjLxQcJK2479YpELhZASV1NrJDdMP5er2B2+9rvrJZI7sp/AXeZFIhcLR2P+Sp/Te3SKh0P05nVGlWlj5aq5//fge5g8yG8ZQaVPKR46H9/X9vmpFNQx71L9uqV2tu6v2KKZKf+Hd7W3fd+dky6AyQzn6U+3e5PmbmN/ioJ7d2iM3Dt//KZP8Jlo73Dg7nf3SPbDpGOpy9qvRjyAswos2DGddVDvgblsMpTaw3lORCjnfRTVR98LOUlQqrx8qSIWYztI7Tl+wtSmok9kvhw6bJQCJ5gp+ukdGBfW0sYqyexmtJTq9PCYm/snSWtEypCJMLytIYKOlUvp1L6S9jPjevd1q3s7sKQWltKi7lhJSXhEmuv7Q1KLwvUTfQkxHVXvnXtpFmkplWW06SSo05ravvKxMgrY7NJRSe1bkUg2JUC8z8BFjpFIaMuWVMhJqmFybvVBjepWSVndkUuE10VdEKDYAKqVLJ2WCTpMK/uUOUcQ4qTI9EM5XX+QfDBevHyn9Ki/COKmyPPCRdvSRQI6FuqM9evqK+B9dASNLrRhXQOortBzXUOcva9qyx4kAAAFOSURBVGsnXxWoNQ5Kui2WGAwTJ/mXIJ2mLwPfS02jXqgd5alSkoKL0PVA8y+vxK2Hl/OehzNua68QlNCtQHmVhIUjwdoF8JpbF5BdBHYPfgLccf/05VWHgglQmnZB/pOTobd9R/b6tHz3hRsf15FdFicuhivUSHR+bQ3J9HQNGH7obI5VhL03KZV25Sm7p/lsVnBUm5Z6YXZSSoXs7Ao2Mk+T2GuGOdaFX4ydTabiLClnHSrOCbxAG15QphKyJGRnXz2mQh6tnkoi46Mk2Jds8mghtbMsVvvOZbXC+WXYxWwcYldWzraH0M7iCPKqIhVkGZOarShfX/AybPgoP9GdVybfS7SVbAraXsnoINp0Nklsr9hom2LTigHjltp66ati0ytiOSI43qtTZSjbWko6CGzlO4iE7OjFBD+8t/ZKh/AsG66tcOHw3sr0iyD6P8z/B+/ENveP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png;base64,iVBORw0KGgoAAAANSUhEUgAAANQAAADuCAMAAAB24dnhAAAB1FBMVEX/////+gAAAAD/zwD/0QAusM//2QD/2wD/1gD/cwD/3gD/4wD/5gD/6AD/8gD/9QDW4ePg4OD//wD/bgD/+AD6YQYzYar/7wD/agD/ZQAgPpn/xAAAqcv/iADn5+f/jwD/ogD/eAD/y7TU5uv2kVv/5Nn/rwD/nQD/pAD/qwD/yQCvr6//wgDt7e3/tQD/mQDe6ef/uwD/gQD/qoFcbKyampp2dnb6VwY9VKAfQZsmSZ6EhIRZu9bIyMgAAArX19f/8u32tFhpaWkfO2em1+aRz+FaWlrA4u0ALJMiIiI/Pz//k1n/18b/gzn/583/v6Ps1wAbGxtrwdnIWgCkpKTtqopfX1//oXL/ikgRYLH/eiJNRwBPRo2EfQDFtQD/z7rCx90yLgAxMTHp0sjd3+znvQCKcABKSkoAIZCwlwDsw41Vd7Ruf7Lh07sRFyKCmsqnrs/lvq3/jif/yIL/sDpzYgDLpQAoIQD/uHwvFQAcDQA5MwCeRAB9KwCpiACEawCyPABoLAB/eQDVygAdHADayQCtogClnQDXVADNZUmFUneaV2y1jZitsssAGD0qUI3ReWSHd575QQYAEo3rsJaZU2sWKkpfdJ3qcDtweYsbNFvEiISBWFZRAAAgAElEQVR4nO2djX/bxnnHSQAWCZIALYA2AFMkpcgWXyyKpmxZflPMOpItv8UvtS1bWRLHduqkzYvTLcvWrd2aNmm7Ls3Wdl27/bO7FxxwbwAOsmQ7/ez5tI7N1/vy99xzz3N3OBQK+ezS+u19wG6vr1/K+c5X1oYbM/uIzey7Pf+y27MbNh8jYa5zL7tFu2D7BJv5zot1W4T67lPNSKC+61QbIcbtjY2NfTMR4e2X3a7nMiJNGMvX/yqkSoDat/Fym/VcNj8zg3zurwpqeAnY7XPnzv01QfH2/1DfFYui37GX3ZLnt33nzq1fgt2KQOXN/yavCbYX7cxlKACGgZCO8Co2uXb8cBD4ggXB/eOvTSZ71mZkly4lt5TPlWbUPvLItftXtwPfdU2pua4fmFe3rk12B4AzlAthHc6ty17AVx/SF7F25MaW6xMeF/x3jjf4IHwGvOjGbjvj/DrX4ttCELg0w70i4yOvbW0Bf0M8AMzvtDpLSwODM31paaHVWUbgQLL7W9d2D+m2mIYLjY6wUb/K0um1+0Ek0Fy32WxCArmBJ5qD3ggJ6vrmjcluIK1LkCRUBGrjUlrHQza5ERCJllsLehINx7bQmYPv8oOtd5+bSY4EjaVaV4151w4HPiZqjRYjIt7xKBeMsAbjkYv88PrxyfMgbSQigfZvsK9kstokO3I1wCKZ3TFpcNj6Mm8iGOhkoznkhs+BlSwToqJfOg9s4/bt9ImkEAm4HQgKMY+AI0GLufot4IZusFMs2dwDDZVzhu/IVdSVYGTQRaIp0XiyyA97EMvdERY/8QWn9BhjEqH1jY31YSoSVmmubxAkBqckGMfGCDY7h9TKD3WOR7rNPxRDzEPgmZTR6S5BikSKeEQcgY3iCqkGPdAv/et5R+R1RpeZfVAHVjxqNCKPJGSx1677CGnBoESKgSoV8D/RWM14uYxZ4ILB4UkuKFqVmdvr4oNUxbSROoc0ORzAiOf3Kb+jgJBVBePQJFiDHsijtm/kgaJEiWMaJ1UEFT8khr/jKHlwlwcYqTxVIk1NwBHAWD+kO1cH5IX31ZmodI+OcufyQr27jTzP7Bm4K5XKvc6o01migWpyo8EYuWIsYwzEWlVOCekcln6YlioK6rGAPNRr2PNaTcxULvX8VWSuUYt4LNEYMIqLwgrFGvlmcDg/FJOeMp0qeiIaprk+dRzL1CdIU8urB4iVLTkPTxZzSbGMJSCWf0QJihl55bAUVKjgzD72Q+4jppaOmMrlylKMhKgY85BJwSIuDisMGF3wNUrxgm48I9WMFKpwaX2dX0U8YqII0QplKldGDNOB1YpH4zAm5eKwYrEAlVLexNaFCU+klk3XcHdaCGUSmA6sdkIC27bRHzb6i4yMx+J80OiCL9rOpmKUYnoKtRKalr5uISY43iKZpip9jglQ9euERTCei8jFYkVUiyBt2s6EiiLCDDMnMU+Hv7RZsC2cQwwMLNNUZUAxkb+uovbXBWPAEtTielYTUk2yoFCkmJnZoNW4dFsa0ZOY/O4Au97UVKWJQVZXzQ6wuVX0z9VeMSZphP8XwTgsQSxEtbgMBvksqEug7LvNNHuDS9NThAqZwu4EMqJQp9Ve2YLK2NUOfsAr1huiMVzJWJwLgvQiU6tz6/Sc0aVzQiWSxTSLmWCWV2shpOUyiQh1p4LF8pwiMPQHNhZMhhX6IBYrL1Vs8+t8LaXA1I2ZqmiA+v0SDN410AwLyFOs4IF4DIAcvVpkjAaTY9FUkQtCKnUoESllTeNGwOlUKbmg9WYVtKys49+1AkicFqRaHdv20u9rRcFiLg4rmSqfVlxlP7ORUuReQ3GP0qlioQ5ke3YtnkupNEC7UfRAqWBVhAq5JGrhnsV3LEKVGS2IHWOkSh1zj/hxGoGZaouw7VXPtsJ5iVoFNMFoQLcLg/uyI4XCXDSWRCyBSlkrWqrUGZdJgMcnNOROwdqpWoHNrtmIqVyxYVRwisAR6xHV6mIiVCwXL1Yy1VVFKGauPG3QvQ/zvXDMhTJVqhZMJQCTDfLaUj1urGdAOs8FUbCWwhSrxYgloyKFo686I8NU98k96jpk8hcNPdKpZq0e8C0QxMG3ekxb7Qr80wGWisRiRWIlUpVdU5WKkSpx1gjp5C/QTN7ygVUdNGdKN+pcU+1GJk2KWIlUi6YZKM5c0Eolrajd8AUmS19dHTXsekWf4pnyGcZSpfInSlAbhCh5kyIKEn7fiOIeYLIOHPBt1KEIk+PYVTvb43ZCRQbhBd9UHIRxbStfR8S2jetciqnmLa2uGiBRreh2SOTNtuaCuVFVoSflpKJCYFc1WGzMzKTvjUATEuYYCIVyWMhkecD5YCauo5TBsY25gCwfDnDah/J0ZSxFqsGyGSjNMQ0jt5Mvqx0h2VEUzAHTwuocaHWxAsN30an4frxI7Qez4DHQwmrJKNXVdENiyahKHNXYN30lqZDNr5+Dm/o2RC406o4YJsvyV6vA+TwdxjmnTyEhrA7xQYsZwXJTicHCWPCVx+BClK4L67pX8agLPi9m8pZ+vwALJsOCTD3MBJfdyY6CViWkAp1uN6iojL3lBorLB3RRxc5QoFlLFM3jDmXVVztOvQFSIsjUxJMWv/0bYP/2m7lwHbtP/K6qq41aqlSgvjcnKkzscimTLaHI14ucr4qEWjBtWDkhpgpi+s3pQ9g2f3sYRQy/F1I5O9CKZEwkWNBx3ej77pYC0zxXgFD9Cg27ps50KK94oARaULRhXeEsg+eX/33zUGSn17ZR/jEmHmgYqtEiypjSpDJarqsQATdYKCrAT3wiFHE+OEdZbUHnK1YbJEj8J8Y5c+oMEiukIrWUpVtKUKpUY9e9ng21ngh13GWEws5nD4wG7CcgjXVKwPnc/4A6nTmIDGEhKndEBFKXSqAicZ2JgC3Tz5ZqXxLUNexHrPN5dhnqVISphNOCqfMpwHGQGPzH5gRS+YMosNs5pKrH3SpJKpAtTbKg+OX6CAoVHK04SiDns+0GiWdOOTDd459uUkyY6kdDSDVHXmaU1KAUHBCvoLr+3SwobldVNJ+Ek/Mx63yeXa9HUECo7WMA4tRBjuqbNqCipFKGYqlqtANS2RJw7kz/Y6SKgx8M55FQkfPZMdNUYPqvPds8dJrwPHj2oweI6lR7GrzbJQFQl8wqJUtVV5EqO7Glx964RyGhBrHzSYRyDw9PEaG+/fZ3nxYKzwDV6UOb3wwfgzSNzFGUyoq5u1NMjxWxVEEmVCHMkmZmqHwClbstnRMqZip6oNmPpzfDwPcnTXsE5wM+RVKdHh67b7qdkMXTvSQMBskZNOuQK1Oqrusq1CDr56DReTpah3JRjypHUQJCRU0Y+O7d4UehUBqwswUMBaVqtx8HZlAJvcqoqDANzMAP/H61WM+SSvcVkyXOrptC6GOFcjqu/3h4Aoe+/2GgzgD/a7ePu0QqxyhnMzXGgQvND7rVBhXW+coK57VmdgAU7RoX+sJwHjNB77veBlDQ+76FTNoj+Ma/QMZDm58O29PA80N+I3uochYxE8JabGRINXZVelWqUJJwDhrhu8fb7VMI6g0EpbULhTvatxDq0IkClMpvYqmm9GT/s1EWBbJ9N7Zg1kqXylg2VXoVJ1TAjVGCUMD7zMftJx+gLvU6hrp15YqmvRFCAakCt4WhLH0qialeEpmAWKZVT5WqB8JYXqgteTJBQwVg4G0/2URQGmUECklleiFU0vhbR5WJo7NMcAPqYiNNqrKvkgGyhkJfX8fpOfY+OB3LQLlX26FS3yZAPfbDrMLTE6qqOlrCcupzsUZBAHfpAxccNyxBqiitgJPrOf3vXRQmUoVq+u4f28MC6lNyKOB/2yRX1+X1Rx2FRcc2CZF7+PH+/ef/eBhRLdVT/K+pPAlIDJWvnVSoge9/BqBw9JNCFabBABxghXRDtlRVx1GRMPn37+6f3w9sfj6kspMHYH3ZDNR2+YQ2QVX8AuN9Hud9LTdog2iHof4khdrf/swNK+AKHdQdyyZMuHr2ccg7PI+QINVhd24UxFQy/wNZRa6hCg1S5iDKJsTYB1oCutQQQsF09o21K3Io3x2HncoohTlTvTLATJaBna+Pmfw/EiQE1bKqHT9YsBNnK/IOVdmxr1gD/RQIVfgGhr8H3xQKj0Km13H1gaD2t10TryY2QEuqDcdpeOXBFPoYpwY+3oZMKPD518/HTAiqXLdng2DJS0wAzXzxD8W+pXCzhGzkBf7ku1sQ6iFMaB88LBTOhlB/wmnSM/DccP+xqP7wwjVUnaxmVXXgfA5hcv+XQsJQBihHF/2QSlZWzeaKf+/G3hcXHTaaFqOg/M/QIh2q5T96cjRk+gRlSYc2H2Kou66LI4VTxTvDSGVVhZARk/nbzVMCVNX26lbfnEryv8Vc8Q+WvO6snuZ9EOoxgjqB0vQHDygm4H2bBQQ1f9f1ddKX0F6D8O1oj0IjZgLanjgmQsEEcIH2v6kdxz+0n2+Wr6REKPRiMPyGBdUnf/rkW/S304cOnUHP7d8Phl+xQHSQL4KRK2KCleXmQw7KqNuebaFkSToDA8ZfX3lT9ARNIjVJ7KvU5FDb0/jlJ7g5CijUBw9DqGnf7QpQFczkUEwP4LuOiVCp+d9Sjk6FupSrJ9fxjFIw/p1moGA1X4ihOhwU3nbBMD349JsHB89sPjuWDypPUIcLHS6dTohDLyw8CBSU6jTL9GmBQJ0POCjL4Jl+rWl/AV4MwssZDkqof7lOBeoPZajraK5ZZ+ea7USlCoU/ULNkcILsFHkCtQ5A1cIcqV4zwshej5hMEF7W4E9z8PQpBqqsW5JpzSmuUymu60ziUoqNE0yeTUM9QesDZ6ChyfQnPBTM0rGFY1XDqcc6qUKJI1VfOVNCc5jLehQnEqHicPrkD9SyxwcRUwwFV9+iTVl6DTCZKDcyXTQQnASvPZgAlTpV5qtWive5HEka0VmoQuHZByHW5omYiYICnamKXWbKgjE9zMv//AbJGH+nBMUvVilDBSRDTwt+EIoZI548O/EBsDPP6AdpqCJM/DwPLm07Fcxk/pnMA6DsioGC+zaSoaJOpZr+RUVvSvBDuR8/RgwLQ253Ew3lGF0d7Vdyigs43TN/c/DgJ4lQSwlQpVApJFXX3QlUJQmqqjDwDTmluqs9kMgt4Wrd3/4vMBD8jipYDsVQYCTgoaSrOiPFDXOvhUOvHsWJCIqmApVdTii4orBMJiB8/4/7/wAy4f+ejguWzY9iKF8GJYa/sesqXbqD8wmDCn5yqJYa1BY9+ALPgycc+P723fn5Yx9tHnzwpLCGoEDSeGbzm8j77rpmE2YUWVCqExU3XGbOJRFq4Gd+HICaNpmMwqnACfjHj2HdDqBOHfzRp59E1TKVUAAokMdnQ4HqI5goQKF8YsQuyEMom4Nq+pl5P/YjJk0qgSh8P6wHQX0Jc5A33ngDZVcwCR6GUC7crasApbb+G0J1M6GKXpCZomAoJksvGy33OoYiM1FkBfwEfhPkeuy7s4ZeToKaoqFclepjm92LVCVrODyUs+xmXAs5RFC+wSo1QlAo9kelGGT6oB29D5aWTUOvyXdgcSv1KlB401iTV0oC1c/qVMcwVJmFWnDN8+TCjGfhGvgpOmEswKRm2dAHjWwofdZVWP7F+8/lUOxA5ZT8jEsGcY93mcqjBPv2JHrJRx+EydUpmmmCNvVPqUAtKa0TKEMVrYxNQtD75uPVbAJlLNMB5smJTWCnHjLvBEPlAIxSwuaDFwDldNIvK4HB4LHrjjmo8jL7Wzx5+PAh906Uzer2nkJFpQfXqQZ+at2JvY+NE3BmDBRB6U2YBC7IZssNFaiF54ISI0XRE3NaymCYmL9OFgiI2TqIFBlDy2HXBUJZ4t4XCZQx97xQvP+13BSp9kuGXrT6q/vpu8CO+HBE0eUXFghQ5s6h5J1qKkiWahh635ibSyqhjdhpUm258PqLKuN9ewolSJW4mwFlO9umz2/gsXRDN9OkOhK4nTIUahehUOUxN6CgqslQ5cSojpg+8+NNf5ENoFQpu8tBj2oiofZKqSkGSvC/op20+X0YChWIi6JTujFwk0e44z4UyqhL9sjtLlSyVKVAnqUkC1VswM29kVSTN6FRX++ac4xQGZd/7AiqlAoFEkDpHD0uIK6LPQpaRYcDMNxb+Wav15uF1vveDyf428GPBA+EaCR0KREqf0gXoAQqG7w8Sq8Lx7DtJ0KJawOhVGPX/PHfdmcxErLu372JvhwlE1VlqMHOlKLCn0yqAcjq0Xa64X7WzoOPkW9zruhGuQMwut2lwcCw7dpgMO52Ada7gGkOtLZUzLyqz9hxRkHH9AT/Kzoj0Ovnh6QSnyd2ntpwz9vU4mx/UHOwFfGlfk5lsd/tgJLD0CvFxAsw+QtadpD70TE9yf+KVmD6W3j3w/6PP/7h97B93HL9fgJTcWlsFcXnnEZtqTOATNSVR8nB77mhUvwPLuqY/nFI9cO4i/R6/d5ssyq9zMMrN5JoHWs8VREvp0q+UlYVKtyQKUSKRKmcRRCyzMcf90C/743HS/CEIehPHvg9EhofWgOtqrEbaSp2nst/9ZFrKlxOEM0mKUMVnXHgLo8AUrdZV7kQlhhAwif3gE+OHy15gvdJ40SuiRcym0SFv0yqZgt4W78CgBris0kGkKqVUrkMfjbw0eRtDUAl9z7phdoASmWFCm3J7Bhip4qhhHZP9WYXSoAItcOz+WxKrpNXq0zhFatyCWDhugt+OKRKFIpVSl82lc5WOh7O0IYHnnBQMqmcpW6v4oBWWjX4zfCaRQUszyJMwKYAVSOEAkTp5wRQw5TqDC2ZS6eVwkE9iWppdmA7DehM8NugP9UsL4sKCFWizs8sVVG/ajDXx8ZQCd4H59KVtnLjVY9ypJRUKnqdvjmygOcBplLUQtBLsnY3A10rFNQUeof8+A35ATAhlNqqBz5Moy+LFFKpbMhUtCkm+LtnS2XT7gffUecvpU84UoSN6IoXkwYUFPQ/RioyAsc7uXvwgIaGB0/YELtIijXoTlWu1MAb0oTivY9A+WqH8pI1X4n/iQ7oDNChE3WvyvYQK/uoAxhYKvjUzFK1BqJf1tkvovcZo1zLox2DheKkiqhsC+9RjONzKJTKJaMAy0Inx1kWxZQYJiRQyvu4UUxfNuhOJUrFj1agT0lGnSzDeZKHRrb0Q3qYgE5DKW45IFd5JPifnKphWxbuyfAAjhzHbEQfQDNRY5TM+yKovlrmVyBn1PCdSqBqcFqRqxgsCikumZSZUoXi40RXfcMf2UUWHnZXkkglo8IlA/1YfQyvyFgelyTVkyITKxTfpRSTJGh46k9PlUpKxZhj98ID1H3fTDtrSIGJFSpOkpSu4sOGOxUNRUvFdqtEKseD26ni0xzSxGKZVITCUOOMWXnGyB7a8OQnUapsKsdy/WCus4y2gsCPC4ydMyWECXgNi8rZANhgUIe7GAWpeAdkNjAz5rnBggXS3KrV7/XRUSmBZGJTgUkUKj7/VHG/AbYbXKfipFKgckbL9WhLktPoQ7V8fjNtjMQxJQtFhwm428/NcQkLWqFfCqFEqWgqOVaJXT907BZQy5dNQmcwpQk1q3TcQWSHSVBn/U+dSjiwxql0QEozstjHpYczphwRyh5TO2eq7qBF9i5Zz+GkihyQoRLjhWwWydHhucZV8cTJJKYsoRZdtaqX2MSM/U8uFaGixJJ1LeYfjTnQCaKT5BikFCZOqBiq57o/zsGE99GiebI4VKRSJWBxV/c6S4HrYyoJUjqT6H0g9uU6KR4nFX6ZkyqNihzRynpcr86kf87YdH1cZBQZJvDuui0wcckEK1TTVz1uLbIoqWV6Fd+twtOOWSyKy+v2++Wp8tTSOLxoCo7JI6eBjvKJTtwF/3rn66+/vllvpB/7zAgFY5/ysVChXaXiXzxWsVLFWHUOi5A55S5asolO5mkUrW7QgU8PKuRN3q/IPtq3xchXTWIqB3m9j8wpNeVSiVRSLmBOudlsLsIj12LYUTAo1ovjKva8uod22wMD//ncljDJodRWBjjbNkWp5FSsD3JYdKAjoKNVr97o6mhZt2H9RLsyPd2Gtgao6hGTzPniHgWvnVfP+xipfE6qVCrm2O1GgsHniqM5R58dw1MnGr/4JTzwod2eBta+o2lfSZnEexQ0zXyDVGhmqlTxXQaSsASy+PFix1iaHcOg5/1Su4K/DlKd17R3PNlR/oLzGaM8CXpsKKt1Fymp0qhwfgFdra5gxVGvB6GKb2tPyfcBqOE9CMXoxDtfCKX7OS/HDm0SsFJlUhUb73z+1pe/cDK5AP1Sb7ZUt50vNS36PijVFe2dZJ1opr6b98L50PDyxyCSiu9W1H0uINLNz0lg/kVDdqw9AYKKVmd7Cw27CJjOU1Dto5p2kw18dH5Ee1/O65YpqVDF2jU4B6SoaLG+hDyPTj5FWI5tS3pZ9KC90O15iGkl/jrgfZe1Lz2BaVeFCpffSAAUqGixvK/egsfWDGEcO3qBoZJZv1n16taX+GKw0IaxUJlM+txOhWJ6Fd+tOCr7V9rl+AcHjXu7mAYFe9VNjWEqoNj3tie7MwvvfPCqvTzVIWs34rQincr7PHYk2DeuJGnlhdbwBKb2Pe2XniXTiRcKjFHK030SQ6eRzQlQDBXaY/EhulYyal8bUDW8RLOLv+KYIueT6MQz5ZtEEg3PAC4kU4VieV/TTcTB+Vf1RCaYwl45T38ReAdyvmqC8xm0UK7C8X5phg9sNTKoANZ7VCBDOY+m1e0EJuut8DAsigmMu2971SQmRqiR8sW9CXYEJUvRPdvoO5yxVO9oUagAvgQ88Kz2tQiFgj98KSMT+BVA2vdenUeSMulLftaFM5mGY8WYlSqiirFgU2+RfoXyuNffaliCeY133tO0o+x3DHHWZ8mYBOcbzO0sQWIMDVbLuhIVaW0o1Vf8Xae8OkS60Oa+Arz4ERh2IySZTpHzLec4riHRjlCDlYwqwrJqoMEXSTNhr3rb5pBugvH20Rr/DYDpgvbLmhrT6HmGqNhQCugyd3eUUKGpiw8JFaqOnr7HMqHk8I7w+SCar2jahxZB4n2P6VCL+WdbpDb8NXTAYMBTiViW/eFPMBWMf6CpX8VINkI6K966AbhqGzzjsTLJdYLRfBecDzZQQ4dQz6VRkZsIejexVkNc8n0Y+p9nQ8eTIUGd1kASfLMmyiTqZLR2nsjyUD+fCy9TpKg4FyRYMLTDThPWsV+BMF67+c7bSCXZhw+nzwPf026muV7M1M050ZwGpX0fUvlJVIxYHk5/2jir0N76/PN/gsXIhaPSe4YMYYzQ3rspup6ECe5s3h3nQ1Ah1YJIxYgFuay3cTELHXBtRXsdmLZyNOGTUTw5qWklAUnG1PTN5x52aSjt+2jldqwzVIJYCEsLc1v+xIMkKpAg/awaISUzgSIq1xpbNtRPEJRrSKg4LBDXLyh/NhrP1rQvahIkjgkGiedPJYgN0cTDPyKolp5MRbrWO9qtbI3IZ4cBpZrNBC/o3TWmwh2NohpRWolYmOsLjc+DMqFqFFICk698oxwVI6fB/TOVsAtUFJb1hTx6S42CEpFYJuUbNeWBunfVpUIg5YIcVvUH+aBA5vtelUXac6YI6uQEnQkPT/TgxWKwKh/mg1rTtPcrL5gpgtKG8W2oEqjwrEwOKDRQgeH3/VIyErpZ7C4zFc7HUPj8/qhfybEA1C3Fj0bjFKz8P69ESCLT7usUjlMhVHgbtAVdQkWwAJSW+aE0FehUb1VYJIpp0FG/7dkOoNDMCvbAFktFsHCK8b46FB59p29p70/JkUAesRdMHFThOr5f4mIiVqmSAwonSpcxlCFhWgZ5xO4zxVDhStJdROWO2Y5FYeWGaiMoCZKxAHXavTwituEtQhU+gO5BappdgxOLcJWE6SIFKDkTyMvNvWAqFO5xUPC0Eqq+ErB2BCXxPHhfOj/vVglVu0igohnISXiP9rEUKzfUkEDRREazBdK9f9gbpEJ4rpbGrJDhm9e5LV2kMsp5ocBI+D6vUnkEz/d6M/sTdmgR1BXqweN40y+6vS8fCHNCgXHqC51FMvrg4/0f7x1TDKVNU48euY/FWl7isfJAkZTi75kPWeyACLFb0xEJFkGxOd3dINyd3WQ7Q/mtvIHigvaDMvUJ8I7E/tZktzFYi6C4Ov3IdSyWP2oy3eEH6lBDUtBHUINZ4Hm5by+Q36KYLgyqN8L7WFI5LoD6F3WoyP9I7bkA+6p/f28GJ9ruRFBCY0GNhbHm+rsAZSwtA+19c297E7aVCOqp+ORkC6vltxbIPtCf7QzKGCOkPQ4QxKKKCpcfvE22QrXMDu5b7+Ob5igZgSqPu2hD/gtRCdmtZP9DNjlO7hG7vDAwjLxQcJK2479YpELhZASV1NrJDdMP5er2B2+9rvrJZI7sp/AXeZFIhcLR2P+Sp/Te3SKh0P05nVGlWlj5aq5//fge5g8yG8ZQaVPKR46H9/X9vmpFNQx71L9uqV2tu6v2KKZKf+Hd7W3fd+dky6AyQzn6U+3e5PmbmN/ioJ7d2iM3Dt//KZP8Jlo73Dg7nf3SPbDpGOpy9qvRjyAswos2DGddVDvgblsMpTaw3lORCjnfRTVR98LOUlQqrx8qSIWYztI7Tl+wtSmok9kvhw6bJQCJ5gp+ukdGBfW0sYqyexmtJTq9PCYm/snSWtEypCJMLytIYKOlUvp1L6S9jPjevd1q3s7sKQWltKi7lhJSXhEmuv7Q1KLwvUTfQkxHVXvnXtpFmkplWW06SSo05ravvKxMgrY7NJRSe1bkUg2JUC8z8BFjpFIaMuWVMhJqmFybvVBjepWSVndkUuE10VdEKDYAKqVLJ2WCTpMK/uUOUcQ4qTI9EM5XX+QfDBevHyn9Ki/COKmyPPCRdvSRQI6FuqM9evqK+B9dASNLrRhXQOortBzXUOcva9qyx4kAAAFOSURBVGsnXxWoNQ5Kui2WGAwTJ/mXIJ2mLwPfS02jXqgd5alSkoKL0PVA8y+vxK2Hl/OehzNua68QlNCtQHmVhIUjwdoF8JpbF5BdBHYPfgLccf/05VWHgglQmnZB/pOTobd9R/b6tHz3hRsf15FdFicuhivUSHR+bQ3J9HQNGH7obI5VhL03KZV25Sm7p/lsVnBUm5Z6YXZSSoXs7Ao2Mk+T2GuGOdaFX4ydTabiLClnHSrOCbxAG15QphKyJGRnXz2mQh6tnkoi46Mk2Jds8mghtbMsVvvOZbXC+WXYxWwcYldWzraH0M7iCPKqIhVkGZOarShfX/AybPgoP9GdVybfS7SVbAraXsnoINp0Nklsr9hom2LTigHjltp66ati0ytiOSI43qtTZSjbWko6CGzlO4iE7OjFBD+8t/ZKh/AsG66tcOHw3sr0iyD6P8z/B+/ENveP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data:image/png;base64,iVBORw0KGgoAAAANSUhEUgAAANQAAADuCAMAAAB24dnhAAAB1FBMVEX/////+gAAAAD/zwD/0QAusM//2QD/2wD/1gD/cwD/3gD/4wD/5gD/6AD/8gD/9QDW4ePg4OD//wD/bgD/+AD6YQYzYar/7wD/agD/ZQAgPpn/xAAAqcv/iADn5+f/jwD/ogD/eAD/y7TU5uv2kVv/5Nn/rwD/nQD/pAD/qwD/yQCvr6//wgDt7e3/tQD/mQDe6ef/uwD/gQD/qoFcbKyampp2dnb6VwY9VKAfQZsmSZ6EhIRZu9bIyMgAAArX19f/8u32tFhpaWkfO2em1+aRz+FaWlrA4u0ALJMiIiI/Pz//k1n/18b/gzn/583/v6Ps1wAbGxtrwdnIWgCkpKTtqopfX1//oXL/ikgRYLH/eiJNRwBPRo2EfQDFtQD/z7rCx90yLgAxMTHp0sjd3+znvQCKcABKSkoAIZCwlwDsw41Vd7Ruf7Lh07sRFyKCmsqnrs/lvq3/jif/yIL/sDpzYgDLpQAoIQD/uHwvFQAcDQA5MwCeRAB9KwCpiACEawCyPABoLAB/eQDVygAdHADayQCtogClnQDXVADNZUmFUneaV2y1jZitsssAGD0qUI3ReWSHd575QQYAEo3rsJaZU2sWKkpfdJ3qcDtweYsbNFvEiISBWFZRAAAgAElEQVR4nO2djX/bxnnHSQAWCZIALYA2AFMkpcgWXyyKpmxZflPMOpItv8UvtS1bWRLHduqkzYvTLcvWrd2aNmm7Ls3Wdl27/bO7FxxwbwAOsmQ7/ez5tI7N1/vy99xzz3N3OBQK+ezS+u19wG6vr1/K+c5X1oYbM/uIzey7Pf+y27MbNh8jYa5zL7tFu2D7BJv5zot1W4T67lPNSKC+61QbIcbtjY2NfTMR4e2X3a7nMiJNGMvX/yqkSoDat/Fym/VcNj8zg3zurwpqeAnY7XPnzv01QfH2/1DfFYui37GX3ZLnt33nzq1fgt2KQOXN/yavCbYX7cxlKACGgZCO8Co2uXb8cBD4ggXB/eOvTSZ71mZkly4lt5TPlWbUPvLItftXtwPfdU2pua4fmFe3rk12B4AzlAthHc6ty17AVx/SF7F25MaW6xMeF/x3jjf4IHwGvOjGbjvj/DrX4ttCELg0w70i4yOvbW0Bf0M8AMzvtDpLSwODM31paaHVWUbgQLL7W9d2D+m2mIYLjY6wUb/K0um1+0Ek0Fy32WxCArmBJ5qD3ggJ6vrmjcluIK1LkCRUBGrjUlrHQza5ERCJllsLehINx7bQmYPv8oOtd5+bSY4EjaVaV4151w4HPiZqjRYjIt7xKBeMsAbjkYv88PrxyfMgbSQigfZvsK9kstokO3I1wCKZ3TFpcNj6Mm8iGOhkoznkhs+BlSwToqJfOg9s4/bt9ImkEAm4HQgKMY+AI0GLufot4IZusFMs2dwDDZVzhu/IVdSVYGTQRaIp0XiyyA97EMvdERY/8QWn9BhjEqH1jY31YSoSVmmubxAkBqckGMfGCDY7h9TKD3WOR7rNPxRDzEPgmZTR6S5BikSKeEQcgY3iCqkGPdAv/et5R+R1RpeZfVAHVjxqNCKPJGSx1677CGnBoESKgSoV8D/RWM14uYxZ4ILB4UkuKFqVmdvr4oNUxbSROoc0ORzAiOf3Kb+jgJBVBePQJFiDHsijtm/kgaJEiWMaJ1UEFT8khr/jKHlwlwcYqTxVIk1NwBHAWD+kO1cH5IX31ZmodI+OcufyQr27jTzP7Bm4K5XKvc6o01migWpyo8EYuWIsYwzEWlVOCekcln6YlioK6rGAPNRr2PNaTcxULvX8VWSuUYt4LNEYMIqLwgrFGvlmcDg/FJOeMp0qeiIaprk+dRzL1CdIU8urB4iVLTkPTxZzSbGMJSCWf0QJihl55bAUVKjgzD72Q+4jppaOmMrlylKMhKgY85BJwSIuDisMGF3wNUrxgm48I9WMFKpwaX2dX0U8YqII0QplKldGDNOB1YpH4zAm5eKwYrEAlVLexNaFCU+klk3XcHdaCGUSmA6sdkIC27bRHzb6i4yMx+J80OiCL9rOpmKUYnoKtRKalr5uISY43iKZpip9jglQ9euERTCei8jFYkVUiyBt2s6EiiLCDDMnMU+Hv7RZsC2cQwwMLNNUZUAxkb+uovbXBWPAEtTielYTUk2yoFCkmJnZoNW4dFsa0ZOY/O4Au97UVKWJQVZXzQ6wuVX0z9VeMSZphP8XwTgsQSxEtbgMBvksqEug7LvNNHuDS9NThAqZwu4EMqJQp9Ve2YLK2NUOfsAr1huiMVzJWJwLgvQiU6tz6/Sc0aVzQiWSxTSLmWCWV2shpOUyiQh1p4LF8pwiMPQHNhZMhhX6IBYrL1Vs8+t8LaXA1I2ZqmiA+v0SDN410AwLyFOs4IF4DIAcvVpkjAaTY9FUkQtCKnUoESllTeNGwOlUKbmg9WYVtKys49+1AkicFqRaHdv20u9rRcFiLg4rmSqfVlxlP7ORUuReQ3GP0qlioQ5ke3YtnkupNEC7UfRAqWBVhAq5JGrhnsV3LEKVGS2IHWOkSh1zj/hxGoGZaouw7VXPtsJ5iVoFNMFoQLcLg/uyI4XCXDSWRCyBSlkrWqrUGZdJgMcnNOROwdqpWoHNrtmIqVyxYVRwisAR6xHV6mIiVCwXL1Yy1VVFKGauPG3QvQ/zvXDMhTJVqhZMJQCTDfLaUj1urGdAOs8FUbCWwhSrxYgloyKFo686I8NU98k96jpk8hcNPdKpZq0e8C0QxMG3ekxb7Qr80wGWisRiRWIlUpVdU5WKkSpx1gjp5C/QTN7ygVUdNGdKN+pcU+1GJk2KWIlUi6YZKM5c0Eolrajd8AUmS19dHTXsekWf4pnyGcZSpfInSlAbhCh5kyIKEn7fiOIeYLIOHPBt1KEIk+PYVTvb43ZCRQbhBd9UHIRxbStfR8S2jetciqnmLa2uGiBRreh2SOTNtuaCuVFVoSflpKJCYFc1WGzMzKTvjUATEuYYCIVyWMhkecD5YCauo5TBsY25gCwfDnDah/J0ZSxFqsGyGSjNMQ0jt5Mvqx0h2VEUzAHTwuocaHWxAsN30an4frxI7Qez4DHQwmrJKNXVdENiyahKHNXYN30lqZDNr5+Dm/o2RC406o4YJsvyV6vA+TwdxjmnTyEhrA7xQYsZwXJTicHCWPCVx+BClK4L67pX8agLPi9m8pZ+vwALJsOCTD3MBJfdyY6CViWkAp1uN6iojL3lBorLB3RRxc5QoFlLFM3jDmXVVztOvQFSIsjUxJMWv/0bYP/2m7lwHbtP/K6qq41aqlSgvjcnKkzscimTLaHI14ucr4qEWjBtWDkhpgpi+s3pQ9g2f3sYRQy/F1I5O9CKZEwkWNBx3ej77pYC0zxXgFD9Cg27ps50KK94oARaULRhXeEsg+eX/33zUGSn17ZR/jEmHmgYqtEiypjSpDJarqsQATdYKCrAT3wiFHE+OEdZbUHnK1YbJEj8J8Y5c+oMEiukIrWUpVtKUKpUY9e9ng21ngh13GWEws5nD4wG7CcgjXVKwPnc/4A6nTmIDGEhKndEBFKXSqAicZ2JgC3Tz5ZqXxLUNexHrPN5dhnqVISphNOCqfMpwHGQGPzH5gRS+YMosNs5pKrH3SpJKpAtTbKg+OX6CAoVHK04SiDns+0GiWdOOTDd459uUkyY6kdDSDVHXmaU1KAUHBCvoLr+3SwobldVNJ+Ek/Mx63yeXa9HUECo7WMA4tRBjuqbNqCipFKGYqlqtANS2RJw7kz/Y6SKgx8M55FQkfPZMdNUYPqvPds8dJrwPHj2oweI6lR7GrzbJQFQl8wqJUtVV5EqO7Glx964RyGhBrHzSYRyDw9PEaG+/fZ3nxYKzwDV6UOb3wwfgzSNzFGUyoq5u1NMjxWxVEEmVCHMkmZmqHwClbstnRMqZip6oNmPpzfDwPcnTXsE5wM+RVKdHh67b7qdkMXTvSQMBskZNOuQK1Oqrusq1CDr56DReTpah3JRjypHUQJCRU0Y+O7d4UehUBqwswUMBaVqtx8HZlAJvcqoqDANzMAP/H61WM+SSvcVkyXOrptC6GOFcjqu/3h4Aoe+/2GgzgD/a7ePu0QqxyhnMzXGgQvND7rVBhXW+coK57VmdgAU7RoX+sJwHjNB77veBlDQ+76FTNoj+Ma/QMZDm58O29PA80N+I3uochYxE8JabGRINXZVelWqUJJwDhrhu8fb7VMI6g0EpbULhTvatxDq0IkClMpvYqmm9GT/s1EWBbJ9N7Zg1kqXylg2VXoVJ1TAjVGCUMD7zMftJx+gLvU6hrp15YqmvRFCAakCt4WhLH0qialeEpmAWKZVT5WqB8JYXqgteTJBQwVg4G0/2URQGmUECklleiFU0vhbR5WJo7NMcAPqYiNNqrKvkgGyhkJfX8fpOfY+OB3LQLlX26FS3yZAPfbDrMLTE6qqOlrCcupzsUZBAHfpAxccNyxBqiitgJPrOf3vXRQmUoVq+u4f28MC6lNyKOB/2yRX1+X1Rx2FRcc2CZF7+PH+/ef/eBhRLdVT/K+pPAlIDJWvnVSoge9/BqBw9JNCFabBABxghXRDtlRVx1GRMPn37+6f3w9sfj6kspMHYH3ZDNR2+YQ2QVX8AuN9Hud9LTdog2iHof4khdrf/swNK+AKHdQdyyZMuHr2ccg7PI+QINVhd24UxFQy/wNZRa6hCg1S5iDKJsTYB1oCutQQQsF09o21K3Io3x2HncoohTlTvTLATJaBna+Pmfw/EiQE1bKqHT9YsBNnK/IOVdmxr1gD/RQIVfgGhr8H3xQKj0Km13H1gaD2t10TryY2QEuqDcdpeOXBFPoYpwY+3oZMKPD518/HTAiqXLdng2DJS0wAzXzxD8W+pXCzhGzkBf7ku1sQ6iFMaB88LBTOhlB/wmnSM/DccP+xqP7wwjVUnaxmVXXgfA5hcv+XQsJQBihHF/2QSlZWzeaKf+/G3hcXHTaaFqOg/M/QIh2q5T96cjRk+gRlSYc2H2Kou66LI4VTxTvDSGVVhZARk/nbzVMCVNX26lbfnEryv8Vc8Q+WvO6snuZ9EOoxgjqB0vQHDygm4H2bBQQ1f9f1ddKX0F6D8O1oj0IjZgLanjgmQsEEcIH2v6kdxz+0n2+Wr6REKPRiMPyGBdUnf/rkW/S304cOnUHP7d8Phl+xQHSQL4KRK2KCleXmQw7KqNuebaFkSToDA8ZfX3lT9ARNIjVJ7KvU5FDb0/jlJ7g5CijUBw9DqGnf7QpQFczkUEwP4LuOiVCp+d9Sjk6FupSrJ9fxjFIw/p1moGA1X4ihOhwU3nbBMD349JsHB89sPjuWDypPUIcLHS6dTohDLyw8CBSU6jTL9GmBQJ0POCjL4Jl+rWl/AV4MwssZDkqof7lOBeoPZajraK5ZZ+ea7USlCoU/ULNkcILsFHkCtQ5A1cIcqV4zwshej5hMEF7W4E9z8PQpBqqsW5JpzSmuUymu60ziUoqNE0yeTUM9QesDZ6ChyfQnPBTM0rGFY1XDqcc6qUKJI1VfOVNCc5jLehQnEqHicPrkD9SyxwcRUwwFV9+iTVl6DTCZKDcyXTQQnASvPZgAlTpV5qtWive5HEka0VmoQuHZByHW5omYiYICnamKXWbKgjE9zMv//AbJGH+nBMUvVilDBSRDTwt+EIoZI548O/EBsDPP6AdpqCJM/DwPLm07Fcxk/pnMA6DsioGC+zaSoaJOpZr+RUVvSvBDuR8/RgwLQ253Ew3lGF0d7Vdyigs43TN/c/DgJ4lQSwlQpVApJFXX3QlUJQmqqjDwDTmluqs9kMgt4Wrd3/4vMBD8jipYDsVQYCTgoaSrOiPFDXOvhUOvHsWJCIqmApVdTii4orBMJiB8/4/7/wAy4f+ejguWzY9iKF8GJYa/sesqXbqD8wmDCn5yqJYa1BY9+ALPgycc+P723fn5Yx9tHnzwpLCGoEDSeGbzm8j77rpmE2YUWVCqExU3XGbOJRFq4Gd+HICaNpmMwqnACfjHj2HdDqBOHfzRp59E1TKVUAAokMdnQ4HqI5goQKF8YsQuyEMom4Nq+pl5P/YjJk0qgSh8P6wHQX0Jc5A33ngDZVcwCR6GUC7crasApbb+G0J1M6GKXpCZomAoJksvGy33OoYiM1FkBfwEfhPkeuy7s4ZeToKaoqFclepjm92LVCVrODyUs+xmXAs5RFC+wSo1QlAo9kelGGT6oB29D5aWTUOvyXdgcSv1KlB401iTV0oC1c/qVMcwVJmFWnDN8+TCjGfhGvgpOmEswKRm2dAHjWwofdZVWP7F+8/lUOxA5ZT8jEsGcY93mcqjBPv2JHrJRx+EydUpmmmCNvVPqUAtKa0TKEMVrYxNQtD75uPVbAJlLNMB5smJTWCnHjLvBEPlAIxSwuaDFwDldNIvK4HB4LHrjjmo8jL7Wzx5+PAh906Uzer2nkJFpQfXqQZ+at2JvY+NE3BmDBRB6U2YBC7IZssNFaiF54ISI0XRE3NaymCYmL9OFgiI2TqIFBlDy2HXBUJZ4t4XCZQx97xQvP+13BSp9kuGXrT6q/vpu8CO+HBE0eUXFghQ5s6h5J1qKkiWahh635ibSyqhjdhpUm258PqLKuN9ewolSJW4mwFlO9umz2/gsXRDN9OkOhK4nTIUahehUOUxN6CgqslQ5cSojpg+8+NNf5ENoFQpu8tBj2oiofZKqSkGSvC/op20+X0YChWIi6JTujFwk0e44z4UyqhL9sjtLlSyVKVAnqUkC1VswM29kVSTN6FRX++ac4xQGZd/7AiqlAoFEkDpHD0uIK6LPQpaRYcDMNxb+Wav15uF1vveDyf428GPBA+EaCR0KREqf0gXoAQqG7w8Sq8Lx7DtJ0KJawOhVGPX/PHfdmcxErLu372JvhwlE1VlqMHOlKLCn0yqAcjq0Xa64X7WzoOPkW9zruhGuQMwut2lwcCw7dpgMO52Ada7gGkOtLZUzLyqz9hxRkHH9AT/Kzoj0Ovnh6QSnyd2ntpwz9vU4mx/UHOwFfGlfk5lsd/tgJLD0CvFxAsw+QtadpD70TE9yf+KVmD6W3j3w/6PP/7h97B93HL9fgJTcWlsFcXnnEZtqTOATNSVR8nB77mhUvwPLuqY/nFI9cO4i/R6/d5ssyq9zMMrN5JoHWs8VREvp0q+UlYVKtyQKUSKRKmcRRCyzMcf90C/743HS/CEIehPHvg9EhofWgOtqrEbaSp2nst/9ZFrKlxOEM0mKUMVnXHgLo8AUrdZV7kQlhhAwif3gE+OHy15gvdJ40SuiRcym0SFv0yqZgt4W78CgBris0kGkKqVUrkMfjbw0eRtDUAl9z7phdoASmWFCm3J7Bhip4qhhHZP9WYXSoAItcOz+WxKrpNXq0zhFatyCWDhugt+OKRKFIpVSl82lc5WOh7O0IYHnnBQMqmcpW6v4oBWWjX4zfCaRQUszyJMwKYAVSOEAkTp5wRQw5TqDC2ZS6eVwkE9iWppdmA7DehM8NugP9UsL4sKCFWizs8sVVG/ajDXx8ZQCd4H59KVtnLjVY9ypJRUKnqdvjmygOcBplLUQtBLsnY3A10rFNQUeof8+A35ATAhlNqqBz5Moy+LFFKpbMhUtCkm+LtnS2XT7gffUecvpU84UoSN6IoXkwYUFPQ/RioyAsc7uXvwgIaGB0/YELtIijXoTlWu1MAb0oTivY9A+WqH8pI1X4n/iQ7oDNChE3WvyvYQK/uoAxhYKvjUzFK1BqJf1tkvovcZo1zLox2DheKkiqhsC+9RjONzKJTKJaMAy0Inx1kWxZQYJiRQyvu4UUxfNuhOJUrFj1agT0lGnSzDeZKHRrb0Q3qYgE5DKW45IFd5JPifnKphWxbuyfAAjhzHbEQfQDNRY5TM+yKovlrmVyBn1PCdSqBqcFqRqxgsCikumZSZUoXi40RXfcMf2UUWHnZXkkglo8IlA/1YfQyvyFgelyTVkyITKxTfpRSTJGh46k9PlUpKxZhj98ID1H3fTDtrSIGJFSpOkpSu4sOGOxUNRUvFdqtEKseD26ni0xzSxGKZVITCUOOMWXnGyB7a8OQnUapsKsdy/WCus4y2gsCPC4ydMyWECXgNi8rZANhgUIe7GAWpeAdkNjAz5rnBggXS3KrV7/XRUSmBZGJTgUkUKj7/VHG/AbYbXKfipFKgckbL9WhLktPoQ7V8fjNtjMQxJQtFhwm428/NcQkLWqFfCqFEqWgqOVaJXT907BZQy5dNQmcwpQk1q3TcQWSHSVBn/U+dSjiwxql0QEozstjHpYczphwRyh5TO2eq7qBF9i5Zz+GkihyQoRLjhWwWydHhucZV8cTJJKYsoRZdtaqX2MSM/U8uFaGixJJ1LeYfjTnQCaKT5BikFCZOqBiq57o/zsGE99GiebI4VKRSJWBxV/c6S4HrYyoJUjqT6H0g9uU6KR4nFX6ZkyqNihzRynpcr86kf87YdH1cZBQZJvDuui0wcckEK1TTVz1uLbIoqWV6Fd+twtOOWSyKy+v2++Wp8tTSOLxoCo7JI6eBjvKJTtwF/3rn66+/vllvpB/7zAgFY5/ysVChXaXiXzxWsVLFWHUOi5A55S5asolO5mkUrW7QgU8PKuRN3q/IPtq3xchXTWIqB3m9j8wpNeVSiVRSLmBOudlsLsIj12LYUTAo1ovjKva8uod22wMD//ncljDJodRWBjjbNkWp5FSsD3JYdKAjoKNVr97o6mhZt2H9RLsyPd2Gtgao6hGTzPniHgWvnVfP+xipfE6qVCrm2O1GgsHniqM5R58dw1MnGr/4JTzwod2eBta+o2lfSZnEexQ0zXyDVGhmqlTxXQaSsASy+PFix1iaHcOg5/1Su4K/DlKd17R3PNlR/oLzGaM8CXpsKKt1Fymp0qhwfgFdra5gxVGvB6GKb2tPyfcBqOE9CMXoxDtfCKX7OS/HDm0SsFJlUhUb73z+1pe/cDK5AP1Sb7ZUt50vNS36PijVFe2dZJ1opr6b98L50PDyxyCSiu9W1H0uINLNz0lg/kVDdqw9AYKKVmd7Cw27CJjOU1Dto5p2kw18dH5Ee1/O65YpqVDF2jU4B6SoaLG+hDyPTj5FWI5tS3pZ9KC90O15iGkl/jrgfZe1Lz2BaVeFCpffSAAUqGixvK/egsfWDGEcO3qBoZJZv1n16taX+GKw0IaxUJlM+txOhWJ6Fd+tOCr7V9rl+AcHjXu7mAYFe9VNjWEqoNj3tie7MwvvfPCqvTzVIWs34rQincr7PHYk2DeuJGnlhdbwBKb2Pe2XniXTiRcKjFHK030SQ6eRzQlQDBXaY/EhulYyal8bUDW8RLOLv+KYIueT6MQz5ZtEEg3PAC4kU4VieV/TTcTB+Vf1RCaYwl45T38ReAdyvmqC8xm0UK7C8X5phg9sNTKoANZ7VCBDOY+m1e0EJuut8DAsigmMu2971SQmRqiR8sW9CXYEJUvRPdvoO5yxVO9oUagAvgQ88Kz2tQiFgj98KSMT+BVA2vdenUeSMulLftaFM5mGY8WYlSqiirFgU2+RfoXyuNffaliCeY133tO0o+x3DHHWZ8mYBOcbzO0sQWIMDVbLuhIVaW0o1Vf8Xae8OkS60Oa+Arz4ERh2IySZTpHzLec4riHRjlCDlYwqwrJqoMEXSTNhr3rb5pBugvH20Rr/DYDpgvbLmhrT6HmGqNhQCugyd3eUUKGpiw8JFaqOnr7HMqHk8I7w+SCar2jahxZB4n2P6VCL+WdbpDb8NXTAYMBTiViW/eFPMBWMf6CpX8VINkI6K966AbhqGzzjsTLJdYLRfBecDzZQQ4dQz6VRkZsIejexVkNc8n0Y+p9nQ8eTIUGd1kASfLMmyiTqZLR2nsjyUD+fCy9TpKg4FyRYMLTDThPWsV+BMF67+c7bSCXZhw+nzwPf026muV7M1M050ZwGpX0fUvlJVIxYHk5/2jir0N76/PN/gsXIhaPSe4YMYYzQ3rspup6ECe5s3h3nQ1Ah1YJIxYgFuay3cTELHXBtRXsdmLZyNOGTUTw5qWklAUnG1PTN5x52aSjt+2jldqwzVIJYCEsLc1v+xIMkKpAg/awaISUzgSIq1xpbNtRPEJRrSKg4LBDXLyh/NhrP1rQvahIkjgkGiedPJYgN0cTDPyKolp5MRbrWO9qtbI3IZ4cBpZrNBC/o3TWmwh2NohpRWolYmOsLjc+DMqFqFFICk698oxwVI6fB/TOVsAtUFJb1hTx6S42CEpFYJuUbNeWBunfVpUIg5YIcVvUH+aBA5vtelUXac6YI6uQEnQkPT/TgxWKwKh/mg1rTtPcrL5gpgtKG8W2oEqjwrEwOKDRQgeH3/VIyErpZ7C4zFc7HUPj8/qhfybEA1C3Fj0bjFKz8P69ESCLT7usUjlMhVHgbtAVdQkWwAJSW+aE0FehUb1VYJIpp0FG/7dkOoNDMCvbAFktFsHCK8b46FB59p29p70/JkUAesRdMHFThOr5f4mIiVqmSAwonSpcxlCFhWgZ5xO4zxVDhStJdROWO2Y5FYeWGaiMoCZKxAHXavTwituEtQhU+gO5BappdgxOLcJWE6SIFKDkTyMvNvWAqFO5xUPC0Eqq+ErB2BCXxPHhfOj/vVglVu0igohnISXiP9rEUKzfUkEDRREazBdK9f9gbpEJ4rpbGrJDhm9e5LV2kMsp5ocBI+D6vUnkEz/d6M/sTdmgR1BXqweN40y+6vS8fCHNCgXHqC51FMvrg4/0f7x1TDKVNU48euY/FWl7isfJAkZTi75kPWeyACLFb0xEJFkGxOd3dINyd3WQ7Q/mtvIHigvaDMvUJ8I7E/tZktzFYi6C4Ov3IdSyWP2oy3eEH6lBDUtBHUINZ4Hm5by+Q36KYLgyqN8L7WFI5LoD6F3WoyP9I7bkA+6p/f28GJ9ruRFBCY0GNhbHm+rsAZSwtA+19c297E7aVCOqp+ORkC6vltxbIPtCf7QzKGCOkPQ4QxKKKCpcfvE22QrXMDu5b7+Ob5igZgSqPu2hD/gtRCdmtZP9DNjlO7hG7vDAwjLxQcJK2479YpELhZASV1NrJDdMP5er2B2+9rvrJZI7sp/AXeZFIhcLR2P+Sp/Te3SKh0P05nVGlWlj5aq5//fge5g8yG8ZQaVPKR46H9/X9vmpFNQx71L9uqV2tu6v2KKZKf+Hd7W3fd+dky6AyQzn6U+3e5PmbmN/ioJ7d2iM3Dt//KZP8Jlo73Dg7nf3SPbDpGOpy9qvRjyAswos2DGddVDvgblsMpTaw3lORCjnfRTVR98LOUlQqrx8qSIWYztI7Tl+wtSmok9kvhw6bJQCJ5gp+ukdGBfW0sYqyexmtJTq9PCYm/snSWtEypCJMLytIYKOlUvp1L6S9jPjevd1q3s7sKQWltKi7lhJSXhEmuv7Q1KLwvUTfQkxHVXvnXtpFmkplWW06SSo05ravvKxMgrY7NJRSe1bkUg2JUC8z8BFjpFIaMuWVMhJqmFybvVBjepWSVndkUuE10VdEKDYAKqVLJ2WCTpMK/uUOUcQ4qTI9EM5XX+QfDBevHyn9Ki/COKmyPPCRdvSRQI6FuqM9evqK+B9dASNLrRhXQOortBzXUOcva9qyx4kAAAFOSURBVGsnXxWoNQ5Kui2WGAwTJ/mXIJ2mLwPfS02jXqgd5alSkoKL0PVA8y+vxK2Hl/OehzNua68QlNCtQHmVhIUjwdoF8JpbF5BdBHYPfgLccf/05VWHgglQmnZB/pOTobd9R/b6tHz3hRsf15FdFicuhivUSHR+bQ3J9HQNGH7obI5VhL03KZV25Sm7p/lsVnBUm5Z6YXZSSoXs7Ao2Mk+T2GuGOdaFX4ydTabiLClnHSrOCbxAG15QphKyJGRnXz2mQh6tnkoi46Mk2Jds8mghtbMsVvvOZbXC+WXYxWwcYldWzraH0M7iCPKqIhVkGZOarShfX/AybPgoP9GdVybfS7SVbAraXsnoINp0Nklsr9hom2LTigHjltp66ati0ytiOSI43qtTZSjbWko6CGzlO4iE7OjFBD+8t/ZKh/AsG66tcOHw3sr0iyD6P8z/B+/ENveP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data:image/png;base64,iVBORw0KGgoAAAANSUhEUgAAANQAAADuCAMAAAB24dnhAAAB1FBMVEX/////+gAAAAD/zwD/0QAusM//2QD/2wD/1gD/cwD/3gD/4wD/5gD/6AD/8gD/9QDW4ePg4OD//wD/bgD/+AD6YQYzYar/7wD/agD/ZQAgPpn/xAAAqcv/iADn5+f/jwD/ogD/eAD/y7TU5uv2kVv/5Nn/rwD/nQD/pAD/qwD/yQCvr6//wgDt7e3/tQD/mQDe6ef/uwD/gQD/qoFcbKyampp2dnb6VwY9VKAfQZsmSZ6EhIRZu9bIyMgAAArX19f/8u32tFhpaWkfO2em1+aRz+FaWlrA4u0ALJMiIiI/Pz//k1n/18b/gzn/583/v6Ps1wAbGxtrwdnIWgCkpKTtqopfX1//oXL/ikgRYLH/eiJNRwBPRo2EfQDFtQD/z7rCx90yLgAxMTHp0sjd3+znvQCKcABKSkoAIZCwlwDsw41Vd7Ruf7Lh07sRFyKCmsqnrs/lvq3/jif/yIL/sDpzYgDLpQAoIQD/uHwvFQAcDQA5MwCeRAB9KwCpiACEawCyPABoLAB/eQDVygAdHADayQCtogClnQDXVADNZUmFUneaV2y1jZitsssAGD0qUI3ReWSHd575QQYAEo3rsJaZU2sWKkpfdJ3qcDtweYsbNFvEiISBWFZRAAAgAElEQVR4nO2djX/bxnnHSQAWCZIALYA2AFMkpcgWXyyKpmxZflPMOpItv8UvtS1bWRLHduqkzYvTLcvWrd2aNmm7Ls3Wdl27/bO7FxxwbwAOsmQ7/ez5tI7N1/vy99xzz3N3OBQK+ezS+u19wG6vr1/K+c5X1oYbM/uIzey7Pf+y27MbNh8jYa5zL7tFu2D7BJv5zot1W4T67lPNSKC+61QbIcbtjY2NfTMR4e2X3a7nMiJNGMvX/yqkSoDat/Fym/VcNj8zg3zurwpqeAnY7XPnzv01QfH2/1DfFYui37GX3ZLnt33nzq1fgt2KQOXN/yavCbYX7cxlKACGgZCO8Co2uXb8cBD4ggXB/eOvTSZ71mZkly4lt5TPlWbUPvLItftXtwPfdU2pua4fmFe3rk12B4AzlAthHc6ty17AVx/SF7F25MaW6xMeF/x3jjf4IHwGvOjGbjvj/DrX4ttCELg0w70i4yOvbW0Bf0M8AMzvtDpLSwODM31paaHVWUbgQLL7W9d2D+m2mIYLjY6wUb/K0um1+0Ek0Fy32WxCArmBJ5qD3ggJ6vrmjcluIK1LkCRUBGrjUlrHQza5ERCJllsLehINx7bQmYPv8oOtd5+bSY4EjaVaV4151w4HPiZqjRYjIt7xKBeMsAbjkYv88PrxyfMgbSQigfZvsK9kstokO3I1wCKZ3TFpcNj6Mm8iGOhkoznkhs+BlSwToqJfOg9s4/bt9ImkEAm4HQgKMY+AI0GLufot4IZusFMs2dwDDZVzhu/IVdSVYGTQRaIp0XiyyA97EMvdERY/8QWn9BhjEqH1jY31YSoSVmmubxAkBqckGMfGCDY7h9TKD3WOR7rNPxRDzEPgmZTR6S5BikSKeEQcgY3iCqkGPdAv/et5R+R1RpeZfVAHVjxqNCKPJGSx1677CGnBoESKgSoV8D/RWM14uYxZ4ILB4UkuKFqVmdvr4oNUxbSROoc0ORzAiOf3Kb+jgJBVBePQJFiDHsijtm/kgaJEiWMaJ1UEFT8khr/jKHlwlwcYqTxVIk1NwBHAWD+kO1cH5IX31ZmodI+OcufyQr27jTzP7Bm4K5XKvc6o01migWpyo8EYuWIsYwzEWlVOCekcln6YlioK6rGAPNRr2PNaTcxULvX8VWSuUYt4LNEYMIqLwgrFGvlmcDg/FJOeMp0qeiIaprk+dRzL1CdIU8urB4iVLTkPTxZzSbGMJSCWf0QJihl55bAUVKjgzD72Q+4jppaOmMrlylKMhKgY85BJwSIuDisMGF3wNUrxgm48I9WMFKpwaX2dX0U8YqII0QplKldGDNOB1YpH4zAm5eKwYrEAlVLexNaFCU+klk3XcHdaCGUSmA6sdkIC27bRHzb6i4yMx+J80OiCL9rOpmKUYnoKtRKalr5uISY43iKZpip9jglQ9euERTCei8jFYkVUiyBt2s6EiiLCDDMnMU+Hv7RZsC2cQwwMLNNUZUAxkb+uovbXBWPAEtTielYTUk2yoFCkmJnZoNW4dFsa0ZOY/O4Au97UVKWJQVZXzQ6wuVX0z9VeMSZphP8XwTgsQSxEtbgMBvksqEug7LvNNHuDS9NThAqZwu4EMqJQp9Ve2YLK2NUOfsAr1huiMVzJWJwLgvQiU6tz6/Sc0aVzQiWSxTSLmWCWV2shpOUyiQh1p4LF8pwiMPQHNhZMhhX6IBYrL1Vs8+t8LaXA1I2ZqmiA+v0SDN410AwLyFOs4IF4DIAcvVpkjAaTY9FUkQtCKnUoESllTeNGwOlUKbmg9WYVtKys49+1AkicFqRaHdv20u9rRcFiLg4rmSqfVlxlP7ORUuReQ3GP0qlioQ5ke3YtnkupNEC7UfRAqWBVhAq5JGrhnsV3LEKVGS2IHWOkSh1zj/hxGoGZaouw7VXPtsJ5iVoFNMFoQLcLg/uyI4XCXDSWRCyBSlkrWqrUGZdJgMcnNOROwdqpWoHNrtmIqVyxYVRwisAR6xHV6mIiVCwXL1Yy1VVFKGauPG3QvQ/zvXDMhTJVqhZMJQCTDfLaUj1urGdAOs8FUbCWwhSrxYgloyKFo686I8NU98k96jpk8hcNPdKpZq0e8C0QxMG3ekxb7Qr80wGWisRiRWIlUpVdU5WKkSpx1gjp5C/QTN7ygVUdNGdKN+pcU+1GJk2KWIlUi6YZKM5c0Eolrajd8AUmS19dHTXsekWf4pnyGcZSpfInSlAbhCh5kyIKEn7fiOIeYLIOHPBt1KEIk+PYVTvb43ZCRQbhBd9UHIRxbStfR8S2jetciqnmLa2uGiBRreh2SOTNtuaCuVFVoSflpKJCYFc1WGzMzKTvjUATEuYYCIVyWMhkecD5YCauo5TBsY25gCwfDnDah/J0ZSxFqsGyGSjNMQ0jt5Mvqx0h2VEUzAHTwuocaHWxAsN30an4frxI7Qez4DHQwmrJKNXVdENiyahKHNXYN30lqZDNr5+Dm/o2RC406o4YJsvyV6vA+TwdxjmnTyEhrA7xQYsZwXJTicHCWPCVx+BClK4L67pX8agLPi9m8pZ+vwALJsOCTD3MBJfdyY6CViWkAp1uN6iojL3lBorLB3RRxc5QoFlLFM3jDmXVVztOvQFSIsjUxJMWv/0bYP/2m7lwHbtP/K6qq41aqlSgvjcnKkzscimTLaHI14ucr4qEWjBtWDkhpgpi+s3pQ9g2f3sYRQy/F1I5O9CKZEwkWNBx3ej77pYC0zxXgFD9Cg27ps50KK94oARaULRhXeEsg+eX/33zUGSn17ZR/jEmHmgYqtEiypjSpDJarqsQATdYKCrAT3wiFHE+OEdZbUHnK1YbJEj8J8Y5c+oMEiukIrWUpVtKUKpUY9e9ng21ngh13GWEws5nD4wG7CcgjXVKwPnc/4A6nTmIDGEhKndEBFKXSqAicZ2JgC3Tz5ZqXxLUNexHrPN5dhnqVISphNOCqfMpwHGQGPzH5gRS+YMosNs5pKrH3SpJKpAtTbKg+OX6CAoVHK04SiDns+0GiWdOOTDd459uUkyY6kdDSDVHXmaU1KAUHBCvoLr+3SwobldVNJ+Ek/Mx63yeXa9HUECo7WMA4tRBjuqbNqCipFKGYqlqtANS2RJw7kz/Y6SKgx8M55FQkfPZMdNUYPqvPds8dJrwPHj2oweI6lR7GrzbJQFQl8wqJUtVV5EqO7Glx964RyGhBrHzSYRyDw9PEaG+/fZ3nxYKzwDV6UOb3wwfgzSNzFGUyoq5u1NMjxWxVEEmVCHMkmZmqHwClbstnRMqZip6oNmPpzfDwPcnTXsE5wM+RVKdHh67b7qdkMXTvSQMBskZNOuQK1Oqrusq1CDr56DReTpah3JRjypHUQJCRU0Y+O7d4UehUBqwswUMBaVqtx8HZlAJvcqoqDANzMAP/H61WM+SSvcVkyXOrptC6GOFcjqu/3h4Aoe+/2GgzgD/a7ePu0QqxyhnMzXGgQvND7rVBhXW+coK57VmdgAU7RoX+sJwHjNB77veBlDQ+76FTNoj+Ma/QMZDm58O29PA80N+I3uochYxE8JabGRINXZVelWqUJJwDhrhu8fb7VMI6g0EpbULhTvatxDq0IkClMpvYqmm9GT/s1EWBbJ9N7Zg1kqXylg2VXoVJ1TAjVGCUMD7zMftJx+gLvU6hrp15YqmvRFCAakCt4WhLH0qialeEpmAWKZVT5WqB8JYXqgteTJBQwVg4G0/2URQGmUECklleiFU0vhbR5WJo7NMcAPqYiNNqrKvkgGyhkJfX8fpOfY+OB3LQLlX26FS3yZAPfbDrMLTE6qqOlrCcupzsUZBAHfpAxccNyxBqiitgJPrOf3vXRQmUoVq+u4f28MC6lNyKOB/2yRX1+X1Rx2FRcc2CZF7+PH+/ef/eBhRLdVT/K+pPAlIDJWvnVSoge9/BqBw9JNCFabBABxghXRDtlRVx1GRMPn37+6f3w9sfj6kspMHYH3ZDNR2+YQ2QVX8AuN9Hud9LTdog2iHof4khdrf/swNK+AKHdQdyyZMuHr2ccg7PI+QINVhd24UxFQy/wNZRa6hCg1S5iDKJsTYB1oCutQQQsF09o21K3Io3x2HncoohTlTvTLATJaBna+Pmfw/EiQE1bKqHT9YsBNnK/IOVdmxr1gD/RQIVfgGhr8H3xQKj0Km13H1gaD2t10TryY2QEuqDcdpeOXBFPoYpwY+3oZMKPD518/HTAiqXLdng2DJS0wAzXzxD8W+pXCzhGzkBf7ku1sQ6iFMaB88LBTOhlB/wmnSM/DccP+xqP7wwjVUnaxmVXXgfA5hcv+XQsJQBihHF/2QSlZWzeaKf+/G3hcXHTaaFqOg/M/QIh2q5T96cjRk+gRlSYc2H2Kou66LI4VTxTvDSGVVhZARk/nbzVMCVNX26lbfnEryv8Vc8Q+WvO6snuZ9EOoxgjqB0vQHDygm4H2bBQQ1f9f1ddKX0F6D8O1oj0IjZgLanjgmQsEEcIH2v6kdxz+0n2+Wr6REKPRiMPyGBdUnf/rkW/S304cOnUHP7d8Phl+xQHSQL4KRK2KCleXmQw7KqNuebaFkSToDA8ZfX3lT9ARNIjVJ7KvU5FDb0/jlJ7g5CijUBw9DqGnf7QpQFczkUEwP4LuOiVCp+d9Sjk6FupSrJ9fxjFIw/p1moGA1X4ihOhwU3nbBMD349JsHB89sPjuWDypPUIcLHS6dTohDLyw8CBSU6jTL9GmBQJ0POCjL4Jl+rWl/AV4MwssZDkqof7lOBeoPZajraK5ZZ+ea7USlCoU/ULNkcILsFHkCtQ5A1cIcqV4zwshej5hMEF7W4E9z8PQpBqqsW5JpzSmuUymu60ziUoqNE0yeTUM9QesDZ6ChyfQnPBTM0rGFY1XDqcc6qUKJI1VfOVNCc5jLehQnEqHicPrkD9SyxwcRUwwFV9+iTVl6DTCZKDcyXTQQnASvPZgAlTpV5qtWive5HEka0VmoQuHZByHW5omYiYICnamKXWbKgjE9zMv//AbJGH+nBMUvVilDBSRDTwt+EIoZI548O/EBsDPP6AdpqCJM/DwPLm07Fcxk/pnMA6DsioGC+zaSoaJOpZr+RUVvSvBDuR8/RgwLQ253Ew3lGF0d7Vdyigs43TN/c/DgJ4lQSwlQpVApJFXX3QlUJQmqqjDwDTmluqs9kMgt4Wrd3/4vMBD8jipYDsVQYCTgoaSrOiPFDXOvhUOvHsWJCIqmApVdTii4orBMJiB8/4/7/wAy4f+ejguWzY9iKF8GJYa/sesqXbqD8wmDCn5yqJYa1BY9+ALPgycc+P723fn5Yx9tHnzwpLCGoEDSeGbzm8j77rpmE2YUWVCqExU3XGbOJRFq4Gd+HICaNpmMwqnACfjHj2HdDqBOHfzRp59E1TKVUAAokMdnQ4HqI5goQKF8YsQuyEMom4Nq+pl5P/YjJk0qgSh8P6wHQX0Jc5A33ngDZVcwCR6GUC7crasApbb+G0J1M6GKXpCZomAoJksvGy33OoYiM1FkBfwEfhPkeuy7s4ZeToKaoqFclepjm92LVCVrODyUs+xmXAs5RFC+wSo1QlAo9kelGGT6oB29D5aWTUOvyXdgcSv1KlB401iTV0oC1c/qVMcwVJmFWnDN8+TCjGfhGvgpOmEswKRm2dAHjWwofdZVWP7F+8/lUOxA5ZT8jEsGcY93mcqjBPv2JHrJRx+EydUpmmmCNvVPqUAtKa0TKEMVrYxNQtD75uPVbAJlLNMB5smJTWCnHjLvBEPlAIxSwuaDFwDldNIvK4HB4LHrjjmo8jL7Wzx5+PAh906Uzer2nkJFpQfXqQZ+at2JvY+NE3BmDBRB6U2YBC7IZssNFaiF54ISI0XRE3NaymCYmL9OFgiI2TqIFBlDy2HXBUJZ4t4XCZQx97xQvP+13BSp9kuGXrT6q/vpu8CO+HBE0eUXFghQ5s6h5J1qKkiWahh635ibSyqhjdhpUm258PqLKuN9ewolSJW4mwFlO9umz2/gsXRDN9OkOhK4nTIUahehUOUxN6CgqslQ5cSojpg+8+NNf5ENoFQpu8tBj2oiofZKqSkGSvC/op20+X0YChWIi6JTujFwk0e44z4UyqhL9sjtLlSyVKVAnqUkC1VswM29kVSTN6FRX++ac4xQGZd/7AiqlAoFEkDpHD0uIK6LPQpaRYcDMNxb+Wav15uF1vveDyf428GPBA+EaCR0KREqf0gXoAQqG7w8Sq8Lx7DtJ0KJawOhVGPX/PHfdmcxErLu372JvhwlE1VlqMHOlKLCn0yqAcjq0Xa64X7WzoOPkW9zruhGuQMwut2lwcCw7dpgMO52Ada7gGkOtLZUzLyqz9hxRkHH9AT/Kzoj0Ovnh6QSnyd2ntpwz9vU4mx/UHOwFfGlfk5lsd/tgJLD0CvFxAsw+QtadpD70TE9yf+KVmD6W3j3w/6PP/7h97B93HL9fgJTcWlsFcXnnEZtqTOATNSVR8nB77mhUvwPLuqY/nFI9cO4i/R6/d5ssyq9zMMrN5JoHWs8VREvp0q+UlYVKtyQKUSKRKmcRRCyzMcf90C/743HS/CEIehPHvg9EhofWgOtqrEbaSp2nst/9ZFrKlxOEM0mKUMVnXHgLo8AUrdZV7kQlhhAwif3gE+OHy15gvdJ40SuiRcym0SFv0yqZgt4W78CgBris0kGkKqVUrkMfjbw0eRtDUAl9z7phdoASmWFCm3J7Bhip4qhhHZP9WYXSoAItcOz+WxKrpNXq0zhFatyCWDhugt+OKRKFIpVSl82lc5WOh7O0IYHnnBQMqmcpW6v4oBWWjX4zfCaRQUszyJMwKYAVSOEAkTp5wRQw5TqDC2ZS6eVwkE9iWppdmA7DehM8NugP9UsL4sKCFWizs8sVVG/ajDXx8ZQCd4H59KVtnLjVY9ypJRUKnqdvjmygOcBplLUQtBLsnY3A10rFNQUeof8+A35ATAhlNqqBz5Moy+LFFKpbMhUtCkm+LtnS2XT7gffUecvpU84UoSN6IoXkwYUFPQ/RioyAsc7uXvwgIaGB0/YELtIijXoTlWu1MAb0oTivY9A+WqH8pI1X4n/iQ7oDNChE3WvyvYQK/uoAxhYKvjUzFK1BqJf1tkvovcZo1zLox2DheKkiqhsC+9RjONzKJTKJaMAy0Inx1kWxZQYJiRQyvu4UUxfNuhOJUrFj1agT0lGnSzDeZKHRrb0Q3qYgE5DKW45IFd5JPifnKphWxbuyfAAjhzHbEQfQDNRY5TM+yKovlrmVyBn1PCdSqBqcFqRqxgsCikumZSZUoXi40RXfcMf2UUWHnZXkkglo8IlA/1YfQyvyFgelyTVkyITKxTfpRSTJGh46k9PlUpKxZhj98ID1H3fTDtrSIGJFSpOkpSu4sOGOxUNRUvFdqtEKseD26ni0xzSxGKZVITCUOOMWXnGyB7a8OQnUapsKsdy/WCus4y2gsCPC4ydMyWECXgNi8rZANhgUIe7GAWpeAdkNjAz5rnBggXS3KrV7/XRUSmBZGJTgUkUKj7/VHG/AbYbXKfipFKgckbL9WhLktPoQ7V8fjNtjMQxJQtFhwm428/NcQkLWqFfCqFEqWgqOVaJXT907BZQy5dNQmcwpQk1q3TcQWSHSVBn/U+dSjiwxql0QEozstjHpYczphwRyh5TO2eq7qBF9i5Zz+GkihyQoRLjhWwWydHhucZV8cTJJKYsoRZdtaqX2MSM/U8uFaGixJJ1LeYfjTnQCaKT5BikFCZOqBiq57o/zsGE99GiebI4VKRSJWBxV/c6S4HrYyoJUjqT6H0g9uU6KR4nFX6ZkyqNihzRynpcr86kf87YdH1cZBQZJvDuui0wcckEK1TTVz1uLbIoqWV6Fd+twtOOWSyKy+v2++Wp8tTSOLxoCo7JI6eBjvKJTtwF/3rn66+/vllvpB/7zAgFY5/ysVChXaXiXzxWsVLFWHUOi5A55S5asolO5mkUrW7QgU8PKuRN3q/IPtq3xchXTWIqB3m9j8wpNeVSiVRSLmBOudlsLsIj12LYUTAo1ovjKva8uod22wMD//ncljDJodRWBjjbNkWp5FSsD3JYdKAjoKNVr97o6mhZt2H9RLsyPd2Gtgao6hGTzPniHgWvnVfP+xipfE6qVCrm2O1GgsHniqM5R58dw1MnGr/4JTzwod2eBta+o2lfSZnEexQ0zXyDVGhmqlTxXQaSsASy+PFix1iaHcOg5/1Su4K/DlKd17R3PNlR/oLzGaM8CXpsKKt1Fymp0qhwfgFdra5gxVGvB6GKb2tPyfcBqOE9CMXoxDtfCKX7OS/HDm0SsFJlUhUb73z+1pe/cDK5AP1Sb7ZUt50vNS36PijVFe2dZJ1opr6b98L50PDyxyCSiu9W1H0uINLNz0lg/kVDdqw9AYKKVmd7Cw27CJjOU1Dto5p2kw18dH5Ee1/O65YpqVDF2jU4B6SoaLG+hDyPTj5FWI5tS3pZ9KC90O15iGkl/jrgfZe1Lz2BaVeFCpffSAAUqGixvK/egsfWDGEcO3qBoZJZv1n16taX+GKw0IaxUJlM+txOhWJ6Fd+tOCr7V9rl+AcHjXu7mAYFe9VNjWEqoNj3tie7MwvvfPCqvTzVIWs34rQincr7PHYk2DeuJGnlhdbwBKb2Pe2XniXTiRcKjFHK030SQ6eRzQlQDBXaY/EhulYyal8bUDW8RLOLv+KYIueT6MQz5ZtEEg3PAC4kU4VieV/TTcTB+Vf1RCaYwl45T38ReAdyvmqC8xm0UK7C8X5phg9sNTKoANZ7VCBDOY+m1e0EJuut8DAsigmMu2971SQmRqiR8sW9CXYEJUvRPdvoO5yxVO9oUagAvgQ88Kz2tQiFgj98KSMT+BVA2vdenUeSMulLftaFM5mGY8WYlSqiirFgU2+RfoXyuNffaliCeY133tO0o+x3DHHWZ8mYBOcbzO0sQWIMDVbLuhIVaW0o1Vf8Xae8OkS60Oa+Arz4ERh2IySZTpHzLec4riHRjlCDlYwqwrJqoMEXSTNhr3rb5pBugvH20Rr/DYDpgvbLmhrT6HmGqNhQCugyd3eUUKGpiw8JFaqOnr7HMqHk8I7w+SCar2jahxZB4n2P6VCL+WdbpDb8NXTAYMBTiViW/eFPMBWMf6CpX8VINkI6K966AbhqGzzjsTLJdYLRfBecDzZQQ4dQz6VRkZsIejexVkNc8n0Y+p9nQ8eTIUGd1kASfLMmyiTqZLR2nsjyUD+fCy9TpKg4FyRYMLTDThPWsV+BMF67+c7bSCXZhw+nzwPf026muV7M1M050ZwGpX0fUvlJVIxYHk5/2jir0N76/PN/gsXIhaPSe4YMYYzQ3rspup6ECe5s3h3nQ1Ah1YJIxYgFuay3cTELHXBtRXsdmLZyNOGTUTw5qWklAUnG1PTN5x52aSjt+2jldqwzVIJYCEsLc1v+xIMkKpAg/awaISUzgSIq1xpbNtRPEJRrSKg4LBDXLyh/NhrP1rQvahIkjgkGiedPJYgN0cTDPyKolp5MRbrWO9qtbI3IZ4cBpZrNBC/o3TWmwh2NohpRWolYmOsLjc+DMqFqFFICk698oxwVI6fB/TOVsAtUFJb1hTx6S42CEpFYJuUbNeWBunfVpUIg5YIcVvUH+aBA5vtelUXac6YI6uQEnQkPT/TgxWKwKh/mg1rTtPcrL5gpgtKG8W2oEqjwrEwOKDRQgeH3/VIyErpZ7C4zFc7HUPj8/qhfybEA1C3Fj0bjFKz8P69ESCLT7usUjlMhVHgbtAVdQkWwAJSW+aE0FehUb1VYJIpp0FG/7dkOoNDMCvbAFktFsHCK8b46FB59p29p70/JkUAesRdMHFThOr5f4mIiVqmSAwonSpcxlCFhWgZ5xO4zxVDhStJdROWO2Y5FYeWGaiMoCZKxAHXavTwituEtQhU+gO5BappdgxOLcJWE6SIFKDkTyMvNvWAqFO5xUPC0Eqq+ErB2BCXxPHhfOj/vVglVu0igohnISXiP9rEUKzfUkEDRREazBdK9f9gbpEJ4rpbGrJDhm9e5LV2kMsp5ocBI+D6vUnkEz/d6M/sTdmgR1BXqweN40y+6vS8fCHNCgXHqC51FMvrg4/0f7x1TDKVNU48euY/FWl7isfJAkZTi75kPWeyACLFb0xEJFkGxOd3dINyd3WQ7Q/mtvIHigvaDMvUJ8I7E/tZktzFYi6C4Ov3IdSyWP2oy3eEH6lBDUtBHUINZ4Hm5by+Q36KYLgyqN8L7WFI5LoD6F3WoyP9I7bkA+6p/f28GJ9ruRFBCY0GNhbHm+rsAZSwtA+19c297E7aVCOqp+ORkC6vltxbIPtCf7QzKGCOkPQ4QxKKKCpcfvE22QrXMDu5b7+Ob5igZgSqPu2hD/gtRCdmtZP9DNjlO7hG7vDAwjLxQcJK2479YpELhZASV1NrJDdMP5er2B2+9rvrJZI7sp/AXeZFIhcLR2P+Sp/Te3SKh0P05nVGlWlj5aq5//fge5g8yG8ZQaVPKR46H9/X9vmpFNQx71L9uqV2tu6v2KKZKf+Hd7W3fd+dky6AyQzn6U+3e5PmbmN/ioJ7d2iM3Dt//KZP8Jlo73Dg7nf3SPbDpGOpy9qvRjyAswos2DGddVDvgblsMpTaw3lORCjnfRTVR98LOUlQqrx8qSIWYztI7Tl+wtSmok9kvhw6bJQCJ5gp+ukdGBfW0sYqyexmtJTq9PCYm/snSWtEypCJMLytIYKOlUvp1L6S9jPjevd1q3s7sKQWltKi7lhJSXhEmuv7Q1KLwvUTfQkxHVXvnXtpFmkplWW06SSo05ravvKxMgrY7NJRSe1bkUg2JUC8z8BFjpFIaMuWVMhJqmFybvVBjepWSVndkUuE10VdEKDYAKqVLJ2WCTpMK/uUOUcQ4qTI9EM5XX+QfDBevHyn9Ki/COKmyPPCRdvSRQI6FuqM9evqK+B9dASNLrRhXQOortBzXUOcva9qyx4kAAAFOSURBVGsnXxWoNQ5Kui2WGAwTJ/mXIJ2mLwPfS02jXqgd5alSkoKL0PVA8y+vxK2Hl/OehzNua68QlNCtQHmVhIUjwdoF8JpbF5BdBHYPfgLccf/05VWHgglQmnZB/pOTobd9R/b6tHz3hRsf15FdFicuhivUSHR+bQ3J9HQNGH7obI5VhL03KZV25Sm7p/lsVnBUm5Z6YXZSSoXs7Ao2Mk+T2GuGOdaFX4ydTabiLClnHSrOCbxAG15QphKyJGRnXz2mQh6tnkoi46Mk2Jds8mghtbMsVvvOZbXC+WXYxWwcYldWzraH0M7iCPKqIhVkGZOarShfX/AybPgoP9GdVybfS7SVbAraXsnoINp0Nklsr9hom2LTigHjltp66ati0ytiOSI43qtTZSjbWko6CGzlO4iE7OjFBD+8t/ZKh/AsG66tcOHw3sr0iyD6P8z/B+/ENvePAAAAAElFTkSuQmC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data:image/png;base64,iVBORw0KGgoAAAANSUhEUgAAANQAAADuCAMAAAB24dnhAAAB1FBMVEX/////+gAAAAD/zwD/0QAusM//2QD/2wD/1gD/cwD/3gD/4wD/5gD/6AD/8gD/9QDW4ePg4OD//wD/bgD/+AD6YQYzYar/7wD/agD/ZQAgPpn/xAAAqcv/iADn5+f/jwD/ogD/eAD/y7TU5uv2kVv/5Nn/rwD/nQD/pAD/qwD/yQCvr6//wgDt7e3/tQD/mQDe6ef/uwD/gQD/qoFcbKyampp2dnb6VwY9VKAfQZsmSZ6EhIRZu9bIyMgAAArX19f/8u32tFhpaWkfO2em1+aRz+FaWlrA4u0ALJMiIiI/Pz//k1n/18b/gzn/583/v6Ps1wAbGxtrwdnIWgCkpKTtqopfX1//oXL/ikgRYLH/eiJNRwBPRo2EfQDFtQD/z7rCx90yLgAxMTHp0sjd3+znvQCKcABKSkoAIZCwlwDsw41Vd7Ruf7Lh07sRFyKCmsqnrs/lvq3/jif/yIL/sDpzYgDLpQAoIQD/uHwvFQAcDQA5MwCeRAB9KwCpiACEawCyPABoLAB/eQDVygAdHADayQCtogClnQDXVADNZUmFUneaV2y1jZitsssAGD0qUI3ReWSHd575QQYAEo3rsJaZU2sWKkpfdJ3qcDtweYsbNFvEiISBWFZRAAAgAElEQVR4nO2djX/bxnnHSQAWCZIALYA2AFMkpcgWXyyKpmxZflPMOpItv8UvtS1bWRLHduqkzYvTLcvWrd2aNmm7Ls3Wdl27/bO7FxxwbwAOsmQ7/ez5tI7N1/vy99xzz3N3OBQK+ezS+u19wG6vr1/K+c5X1oYbM/uIzey7Pf+y27MbNh8jYa5zL7tFu2D7BJv5zot1W4T67lPNSKC+61QbIcbtjY2NfTMR4e2X3a7nMiJNGMvX/yqkSoDat/Fym/VcNj8zg3zurwpqeAnY7XPnzv01QfH2/1DfFYui37GX3ZLnt33nzq1fgt2KQOXN/yavCbYX7cxlKACGgZCO8Co2uXb8cBD4ggXB/eOvTSZ71mZkly4lt5TPlWbUPvLItftXtwPfdU2pua4fmFe3rk12B4AzlAthHc6ty17AVx/SF7F25MaW6xMeF/x3jjf4IHwGvOjGbjvj/DrX4ttCELg0w70i4yOvbW0Bf0M8AMzvtDpLSwODM31paaHVWUbgQLL7W9d2D+m2mIYLjY6wUb/K0um1+0Ek0Fy32WxCArmBJ5qD3ggJ6vrmjcluIK1LkCRUBGrjUlrHQza5ERCJllsLehINx7bQmYPv8oOtd5+bSY4EjaVaV4151w4HPiZqjRYjIt7xKBeMsAbjkYv88PrxyfMgbSQigfZvsK9kstokO3I1wCKZ3TFpcNj6Mm8iGOhkoznkhs+BlSwToqJfOg9s4/bt9ImkEAm4HQgKMY+AI0GLufot4IZusFMs2dwDDZVzhu/IVdSVYGTQRaIp0XiyyA97EMvdERY/8QWn9BhjEqH1jY31YSoSVmmubxAkBqckGMfGCDY7h9TKD3WOR7rNPxRDzEPgmZTR6S5BikSKeEQcgY3iCqkGPdAv/et5R+R1RpeZfVAHVjxqNCKPJGSx1677CGnBoESKgSoV8D/RWM14uYxZ4ILB4UkuKFqVmdvr4oNUxbSROoc0ORzAiOf3Kb+jgJBVBePQJFiDHsijtm/kgaJEiWMaJ1UEFT8khr/jKHlwlwcYqTxVIk1NwBHAWD+kO1cH5IX31ZmodI+OcufyQr27jTzP7Bm4K5XKvc6o01migWpyo8EYuWIsYwzEWlVOCekcln6YlioK6rGAPNRr2PNaTcxULvX8VWSuUYt4LNEYMIqLwgrFGvlmcDg/FJOeMp0qeiIaprk+dRzL1CdIU8urB4iVLTkPTxZzSbGMJSCWf0QJihl55bAUVKjgzD72Q+4jppaOmMrlylKMhKgY85BJwSIuDisMGF3wNUrxgm48I9WMFKpwaX2dX0U8YqII0QplKldGDNOB1YpH4zAm5eKwYrEAlVLexNaFCU+klk3XcHdaCGUSmA6sdkIC27bRHzb6i4yMx+J80OiCL9rOpmKUYnoKtRKalr5uISY43iKZpip9jglQ9euERTCei8jFYkVUiyBt2s6EiiLCDDMnMU+Hv7RZsC2cQwwMLNNUZUAxkb+uovbXBWPAEtTielYTUk2yoFCkmJnZoNW4dFsa0ZOY/O4Au97UVKWJQVZXzQ6wuVX0z9VeMSZphP8XwTgsQSxEtbgMBvksqEug7LvNNHuDS9NThAqZwu4EMqJQp9Ve2YLK2NUOfsAr1huiMVzJWJwLgvQiU6tz6/Sc0aVzQiWSxTSLmWCWV2shpOUyiQh1p4LF8pwiMPQHNhZMhhX6IBYrL1Vs8+t8LaXA1I2ZqmiA+v0SDN410AwLyFOs4IF4DIAcvVpkjAaTY9FUkQtCKnUoESllTeNGwOlUKbmg9WYVtKys49+1AkicFqRaHdv20u9rRcFiLg4rmSqfVlxlP7ORUuReQ3GP0qlioQ5ke3YtnkupNEC7UfRAqWBVhAq5JGrhnsV3LEKVGS2IHWOkSh1zj/hxGoGZaouw7VXPtsJ5iVoFNMFoQLcLg/uyI4XCXDSWRCyBSlkrWqrUGZdJgMcnNOROwdqpWoHNrtmIqVyxYVRwisAR6xHV6mIiVCwXL1Yy1VVFKGauPG3QvQ/zvXDMhTJVqhZMJQCTDfLaUj1urGdAOs8FUbCWwhSrxYgloyKFo686I8NU98k96jpk8hcNPdKpZq0e8C0QxMG3ekxb7Qr80wGWisRiRWIlUpVdU5WKkSpx1gjp5C/QTN7ygVUdNGdKN+pcU+1GJk2KWIlUi6YZKM5c0Eolrajd8AUmS19dHTXsekWf4pnyGcZSpfInSlAbhCh5kyIKEn7fiOIeYLIOHPBt1KEIk+PYVTvb43ZCRQbhBd9UHIRxbStfR8S2jetciqnmLa2uGiBRreh2SOTNtuaCuVFVoSflpKJCYFc1WGzMzKTvjUATEuYYCIVyWMhkecD5YCauo5TBsY25gCwfDnDah/J0ZSxFqsGyGSjNMQ0jt5Mvqx0h2VEUzAHTwuocaHWxAsN30an4frxI7Qez4DHQwmrJKNXVdENiyahKHNXYN30lqZDNr5+Dm/o2RC406o4YJsvyV6vA+TwdxjmnTyEhrA7xQYsZwXJTicHCWPCVx+BClK4L67pX8agLPi9m8pZ+vwALJsOCTD3MBJfdyY6CViWkAp1uN6iojL3lBorLB3RRxc5QoFlLFM3jDmXVVztOvQFSIsjUxJMWv/0bYP/2m7lwHbtP/K6qq41aqlSgvjcnKkzscimTLaHI14ucr4qEWjBtWDkhpgpi+s3pQ9g2f3sYRQy/F1I5O9CKZEwkWNBx3ej77pYC0zxXgFD9Cg27ps50KK94oARaULRhXeEsg+eX/33zUGSn17ZR/jEmHmgYqtEiypjSpDJarqsQATdYKCrAT3wiFHE+OEdZbUHnK1YbJEj8J8Y5c+oMEiukIrWUpVtKUKpUY9e9ng21ngh13GWEws5nD4wG7CcgjXVKwPnc/4A6nTmIDGEhKndEBFKXSqAicZ2JgC3Tz5ZqXxLUNexHrPN5dhnqVISphNOCqfMpwHGQGPzH5gRS+YMosNs5pKrH3SpJKpAtTbKg+OX6CAoVHK04SiDns+0GiWdOOTDd459uUkyY6kdDSDVHXmaU1KAUHBCvoLr+3SwobldVNJ+Ek/Mx63yeXa9HUECo7WMA4tRBjuqbNqCipFKGYqlqtANS2RJw7kz/Y6SKgx8M55FQkfPZMdNUYPqvPds8dJrwPHj2oweI6lR7GrzbJQFQl8wqJUtVV5EqO7Glx964RyGhBrHzSYRyDw9PEaG+/fZ3nxYKzwDV6UOb3wwfgzSNzFGUyoq5u1NMjxWxVEEmVCHMkmZmqHwClbstnRMqZip6oNmPpzfDwPcnTXsE5wM+RVKdHh67b7qdkMXTvSQMBskZNOuQK1Oqrusq1CDr56DReTpah3JRjypHUQJCRU0Y+O7d4UehUBqwswUMBaVqtx8HZlAJvcqoqDANzMAP/H61WM+SSvcVkyXOrptC6GOFcjqu/3h4Aoe+/2GgzgD/a7ePu0QqxyhnMzXGgQvND7rVBhXW+coK57VmdgAU7RoX+sJwHjNB77veBlDQ+76FTNoj+Ma/QMZDm58O29PA80N+I3uochYxE8JabGRINXZVelWqUJJwDhrhu8fb7VMI6g0EpbULhTvatxDq0IkClMpvYqmm9GT/s1EWBbJ9N7Zg1kqXylg2VXoVJ1TAjVGCUMD7zMftJx+gLvU6hrp15YqmvRFCAakCt4WhLH0qialeEpmAWKZVT5WqB8JYXqgteTJBQwVg4G0/2URQGmUECklleiFU0vhbR5WJo7NMcAPqYiNNqrKvkgGyhkJfX8fpOfY+OB3LQLlX26FS3yZAPfbDrMLTE6qqOlrCcupzsUZBAHfpAxccNyxBqiitgJPrOf3vXRQmUoVq+u4f28MC6lNyKOB/2yRX1+X1Rx2FRcc2CZF7+PH+/ef/eBhRLdVT/K+pPAlIDJWvnVSoge9/BqBw9JNCFabBABxghXRDtlRVx1GRMPn37+6f3w9sfj6kspMHYH3ZDNR2+YQ2QVX8AuN9Hud9LTdog2iHof4khdrf/swNK+AKHdQdyyZMuHr2ccg7PI+QINVhd24UxFQy/wNZRa6hCg1S5iDKJsTYB1oCutQQQsF09o21K3Io3x2HncoohTlTvTLATJaBna+Pmfw/EiQE1bKqHT9YsBNnK/IOVdmxr1gD/RQIVfgGhr8H3xQKj0Km13H1gaD2t10TryY2QEuqDcdpeOXBFPoYpwY+3oZMKPD518/HTAiqXLdng2DJS0wAzXzxD8W+pXCzhGzkBf7ku1sQ6iFMaB88LBTOhlB/wmnSM/DccP+xqP7wwjVUnaxmVXXgfA5hcv+XQsJQBihHF/2QSlZWzeaKf+/G3hcXHTaaFqOg/M/QIh2q5T96cjRk+gRlSYc2H2Kou66LI4VTxTvDSGVVhZARk/nbzVMCVNX26lbfnEryv8Vc8Q+WvO6snuZ9EOoxgjqB0vQHDygm4H2bBQQ1f9f1ddKX0F6D8O1oj0IjZgLanjgmQsEEcIH2v6kdxz+0n2+Wr6REKPRiMPyGBdUnf/rkW/S304cOnUHP7d8Phl+xQHSQL4KRK2KCleXmQw7KqNuebaFkSToDA8ZfX3lT9ARNIjVJ7KvU5FDb0/jlJ7g5CijUBw9DqGnf7QpQFczkUEwP4LuOiVCp+d9Sjk6FupSrJ9fxjFIw/p1moGA1X4ihOhwU3nbBMD349JsHB89sPjuWDypPUIcLHS6dTohDLyw8CBSU6jTL9GmBQJ0POCjL4Jl+rWl/AV4MwssZDkqof7lOBeoPZajraK5ZZ+ea7USlCoU/ULNkcILsFHkCtQ5A1cIcqV4zwshej5hMEF7W4E9z8PQpBqqsW5JpzSmuUymu60ziUoqNE0yeTUM9QesDZ6ChyfQnPBTM0rGFY1XDqcc6qUKJI1VfOVNCc5jLehQnEqHicPrkD9SyxwcRUwwFV9+iTVl6DTCZKDcyXTQQnASvPZgAlTpV5qtWive5HEka0VmoQuHZByHW5omYiYICnamKXWbKgjE9zMv//AbJGH+nBMUvVilDBSRDTwt+EIoZI548O/EBsDPP6AdpqCJM/DwPLm07Fcxk/pnMA6DsioGC+zaSoaJOpZr+RUVvSvBDuR8/RgwLQ253Ew3lGF0d7Vdyigs43TN/c/DgJ4lQSwlQpVApJFXX3QlUJQmqqjDwDTmluqs9kMgt4Wrd3/4vMBD8jipYDsVQYCTgoaSrOiPFDXOvhUOvHsWJCIqmApVdTii4orBMJiB8/4/7/wAy4f+ejguWzY9iKF8GJYa/sesqXbqD8wmDCn5yqJYa1BY9+ALPgycc+P723fn5Yx9tHnzwpLCGoEDSeGbzm8j77rpmE2YUWVCqExU3XGbOJRFq4Gd+HICaNpmMwqnACfjHj2HdDqBOHfzRp59E1TKVUAAokMdnQ4HqI5goQKF8YsQuyEMom4Nq+pl5P/YjJk0qgSh8P6wHQX0Jc5A33ngDZVcwCR6GUC7crasApbb+G0J1M6GKXpCZomAoJksvGy33OoYiM1FkBfwEfhPkeuy7s4ZeToKaoqFclepjm92LVCVrODyUs+xmXAs5RFC+wSo1QlAo9kelGGT6oB29D5aWTUOvyXdgcSv1KlB401iTV0oC1c/qVMcwVJmFWnDN8+TCjGfhGvgpOmEswKRm2dAHjWwofdZVWP7F+8/lUOxA5ZT8jEsGcY93mcqjBPv2JHrJRx+EydUpmmmCNvVPqUAtKa0TKEMVrYxNQtD75uPVbAJlLNMB5smJTWCnHjLvBEPlAIxSwuaDFwDldNIvK4HB4LHrjjmo8jL7Wzx5+PAh906Uzer2nkJFpQfXqQZ+at2JvY+NE3BmDBRB6U2YBC7IZssNFaiF54ISI0XRE3NaymCYmL9OFgiI2TqIFBlDy2HXBUJZ4t4XCZQx97xQvP+13BSp9kuGXrT6q/vpu8CO+HBE0eUXFghQ5s6h5J1qKkiWahh635ibSyqhjdhpUm258PqLKuN9ewolSJW4mwFlO9umz2/gsXRDN9OkOhK4nTIUahehUOUxN6CgqslQ5cSojpg+8+NNf5ENoFQpu8tBj2oiofZKqSkGSvC/op20+X0YChWIi6JTujFwk0e44z4UyqhL9sjtLlSyVKVAnqUkC1VswM29kVSTN6FRX++ac4xQGZd/7AiqlAoFEkDpHD0uIK6LPQpaRYcDMNxb+Wav15uF1vveDyf428GPBA+EaCR0KREqf0gXoAQqG7w8Sq8Lx7DtJ0KJawOhVGPX/PHfdmcxErLu372JvhwlE1VlqMHOlKLCn0yqAcjq0Xa64X7WzoOPkW9zruhGuQMwut2lwcCw7dpgMO52Ada7gGkOtLZUzLyqz9hxRkHH9AT/Kzoj0Ovnh6QSnyd2ntpwz9vU4mx/UHOwFfGlfk5lsd/tgJLD0CvFxAsw+QtadpD70TE9yf+KVmD6W3j3w/6PP/7h97B93HL9fgJTcWlsFcXnnEZtqTOATNSVR8nB77mhUvwPLuqY/nFI9cO4i/R6/d5ssyq9zMMrN5JoHWs8VREvp0q+UlYVKtyQKUSKRKmcRRCyzMcf90C/743HS/CEIehPHvg9EhofWgOtqrEbaSp2nst/9ZFrKlxOEM0mKUMVnXHgLo8AUrdZV7kQlhhAwif3gE+OHy15gvdJ40SuiRcym0SFv0yqZgt4W78CgBris0kGkKqVUrkMfjbw0eRtDUAl9z7phdoASmWFCm3J7Bhip4qhhHZP9WYXSoAItcOz+WxKrpNXq0zhFatyCWDhugt+OKRKFIpVSl82lc5WOh7O0IYHnnBQMqmcpW6v4oBWWjX4zfCaRQUszyJMwKYAVSOEAkTp5wRQw5TqDC2ZS6eVwkE9iWppdmA7DehM8NugP9UsL4sKCFWizs8sVVG/ajDXx8ZQCd4H59KVtnLjVY9ypJRUKnqdvjmygOcBplLUQtBLsnY3A10rFNQUeof8+A35ATAhlNqqBz5Moy+LFFKpbMhUtCkm+LtnS2XT7gffUecvpU84UoSN6IoXkwYUFPQ/RioyAsc7uXvwgIaGB0/YELtIijXoTlWu1MAb0oTivY9A+WqH8pI1X4n/iQ7oDNChE3WvyvYQK/uoAxhYKvjUzFK1BqJf1tkvovcZo1zLox2DheKkiqhsC+9RjONzKJTKJaMAy0Inx1kWxZQYJiRQyvu4UUxfNuhOJUrFj1agT0lGnSzDeZKHRrb0Q3qYgE5DKW45IFd5JPifnKphWxbuyfAAjhzHbEQfQDNRY5TM+yKovlrmVyBn1PCdSqBqcFqRqxgsCikumZSZUoXi40RXfcMf2UUWHnZXkkglo8IlA/1YfQyvyFgelyTVkyITKxTfpRSTJGh46k9PlUpKxZhj98ID1H3fTDtrSIGJFSpOkpSu4sOGOxUNRUvFdqtEKseD26ni0xzSxGKZVITCUOOMWXnGyB7a8OQnUapsKsdy/WCus4y2gsCPC4ydMyWECXgNi8rZANhgUIe7GAWpeAdkNjAz5rnBggXS3KrV7/XRUSmBZGJTgUkUKj7/VHG/AbYbXKfipFKgckbL9WhLktPoQ7V8fjNtjMQxJQtFhwm428/NcQkLWqFfCqFEqWgqOVaJXT907BZQy5dNQmcwpQk1q3TcQWSHSVBn/U+dSjiwxql0QEozstjHpYczphwRyh5TO2eq7qBF9i5Zz+GkihyQoRLjhWwWydHhucZV8cTJJKYsoRZdtaqX2MSM/U8uFaGixJJ1LeYfjTnQCaKT5BikFCZOqBiq57o/zsGE99GiebI4VKRSJWBxV/c6S4HrYyoJUjqT6H0g9uU6KR4nFX6ZkyqNihzRynpcr86kf87YdH1cZBQZJvDuui0wcckEK1TTVz1uLbIoqWV6Fd+twtOOWSyKy+v2++Wp8tTSOLxoCo7JI6eBjvKJTtwF/3rn66+/vllvpB/7zAgFY5/ysVChXaXiXzxWsVLFWHUOi5A55S5asolO5mkUrW7QgU8PKuRN3q/IPtq3xchXTWIqB3m9j8wpNeVSiVRSLmBOudlsLsIj12LYUTAo1ovjKva8uod22wMD//ncljDJodRWBjjbNkWp5FSsD3JYdKAjoKNVr97o6mhZt2H9RLsyPd2Gtgao6hGTzPniHgWvnVfP+xipfE6qVCrm2O1GgsHniqM5R58dw1MnGr/4JTzwod2eBta+o2lfSZnEexQ0zXyDVGhmqlTxXQaSsASy+PFix1iaHcOg5/1Su4K/DlKd17R3PNlR/oLzGaM8CXpsKKt1Fymp0qhwfgFdra5gxVGvB6GKb2tPyfcBqOE9CMXoxDtfCKX7OS/HDm0SsFJlUhUb73z+1pe/cDK5AP1Sb7ZUt50vNS36PijVFe2dZJ1opr6b98L50PDyxyCSiu9W1H0uINLNz0lg/kVDdqw9AYKKVmd7Cw27CJjOU1Dto5p2kw18dH5Ee1/O65YpqVDF2jU4B6SoaLG+hDyPTj5FWI5tS3pZ9KC90O15iGkl/jrgfZe1Lz2BaVeFCpffSAAUqGixvK/egsfWDGEcO3qBoZJZv1n16taX+GKw0IaxUJlM+txOhWJ6Fd+tOCr7V9rl+AcHjXu7mAYFe9VNjWEqoNj3tie7MwvvfPCqvTzVIWs34rQincr7PHYk2DeuJGnlhdbwBKb2Pe2XniXTiRcKjFHK030SQ6eRzQlQDBXaY/EhulYyal8bUDW8RLOLv+KYIueT6MQz5ZtEEg3PAC4kU4VieV/TTcTB+Vf1RCaYwl45T38ReAdyvmqC8xm0UK7C8X5phg9sNTKoANZ7VCBDOY+m1e0EJuut8DAsigmMu2971SQmRqiR8sW9CXYEJUvRPdvoO5yxVO9oUagAvgQ88Kz2tQiFgj98KSMT+BVA2vdenUeSMulLftaFM5mGY8WYlSqiirFgU2+RfoXyuNffaliCeY133tO0o+x3DHHWZ8mYBOcbzO0sQWIMDVbLuhIVaW0o1Vf8Xae8OkS60Oa+Arz4ERh2IySZTpHzLec4riHRjlCDlYwqwrJqoMEXSTNhr3rb5pBugvH20Rr/DYDpgvbLmhrT6HmGqNhQCugyd3eUUKGpiw8JFaqOnr7HMqHk8I7w+SCar2jahxZB4n2P6VCL+WdbpDb8NXTAYMBTiViW/eFPMBWMf6CpX8VINkI6K966AbhqGzzjsTLJdYLRfBecDzZQQ4dQz6VRkZsIejexVkNc8n0Y+p9nQ8eTIUGd1kASfLMmyiTqZLR2nsjyUD+fCy9TpKg4FyRYMLTDThPWsV+BMF67+c7bSCXZhw+nzwPf026muV7M1M050ZwGpX0fUvlJVIxYHk5/2jir0N76/PN/gsXIhaPSe4YMYYzQ3rspup6ECe5s3h3nQ1Ah1YJIxYgFuay3cTELHXBtRXsdmLZyNOGTUTw5qWklAUnG1PTN5x52aSjt+2jldqwzVIJYCEsLc1v+xIMkKpAg/awaISUzgSIq1xpbNtRPEJRrSKg4LBDXLyh/NhrP1rQvahIkjgkGiedPJYgN0cTDPyKolp5MRbrWO9qtbI3IZ4cBpZrNBC/o3TWmwh2NohpRWolYmOsLjc+DMqFqFFICk698oxwVI6fB/TOVsAtUFJb1hTx6S42CEpFYJuUbNeWBunfVpUIg5YIcVvUH+aBA5vtelUXac6YI6uQEnQkPT/TgxWKwKh/mg1rTtPcrL5gpgtKG8W2oEqjwrEwOKDRQgeH3/VIyErpZ7C4zFc7HUPj8/qhfybEA1C3Fj0bjFKz8P69ESCLT7usUjlMhVHgbtAVdQkWwAJSW+aE0FehUb1VYJIpp0FG/7dkOoNDMCvbAFktFsHCK8b46FB59p29p70/JkUAesRdMHFThOr5f4mIiVqmSAwonSpcxlCFhWgZ5xO4zxVDhStJdROWO2Y5FYeWGaiMoCZKxAHXavTwituEtQhU+gO5BappdgxOLcJWE6SIFKDkTyMvNvWAqFO5xUPC0Eqq+ErB2BCXxPHhfOj/vVglVu0igohnISXiP9rEUKzfUkEDRREazBdK9f9gbpEJ4rpbGrJDhm9e5LV2kMsp5ocBI+D6vUnkEz/d6M/sTdmgR1BXqweN40y+6vS8fCHNCgXHqC51FMvrg4/0f7x1TDKVNU48euY/FWl7isfJAkZTi75kPWeyACLFb0xEJFkGxOd3dINyd3WQ7Q/mtvIHigvaDMvUJ8I7E/tZktzFYi6C4Ov3IdSyWP2oy3eEH6lBDUtBHUINZ4Hm5by+Q36KYLgyqN8L7WFI5LoD6F3WoyP9I7bkA+6p/f28GJ9ruRFBCY0GNhbHm+rsAZSwtA+19c297E7aVCOqp+ORkC6vltxbIPtCf7QzKGCOkPQ4QxKKKCpcfvE22QrXMDu5b7+Ob5igZgSqPu2hD/gtRCdmtZP9DNjlO7hG7vDAwjLxQcJK2479YpELhZASV1NrJDdMP5er2B2+9rvrJZI7sp/AXeZFIhcLR2P+Sp/Te3SKh0P05nVGlWlj5aq5//fge5g8yG8ZQaVPKR46H9/X9vmpFNQx71L9uqV2tu6v2KKZKf+Hd7W3fd+dky6AyQzn6U+3e5PmbmN/ioJ7d2iM3Dt//KZP8Jlo73Dg7nf3SPbDpGOpy9qvRjyAswos2DGddVDvgblsMpTaw3lORCjnfRTVR98LOUlQqrx8qSIWYztI7Tl+wtSmok9kvhw6bJQCJ5gp+ukdGBfW0sYqyexmtJTq9PCYm/snSWtEypCJMLytIYKOlUvp1L6S9jPjevd1q3s7sKQWltKi7lhJSXhEmuv7Q1KLwvUTfQkxHVXvnXtpFmkplWW06SSo05ravvKxMgrY7NJRSe1bkUg2JUC8z8BFjpFIaMuWVMhJqmFybvVBjepWSVndkUuE10VdEKDYAKqVLJ2WCTpMK/uUOUcQ4qTI9EM5XX+QfDBevHyn9Ki/COKmyPPCRdvSRQI6FuqM9evqK+B9dASNLrRhXQOortBzXUOcva9qyx4kAAAFOSURBVGsnXxWoNQ5Kui2WGAwTJ/mXIJ2mLwPfS02jXqgd5alSkoKL0PVA8y+vxK2Hl/OehzNua68QlNCtQHmVhIUjwdoF8JpbF5BdBHYPfgLccf/05VWHgglQmnZB/pOTobd9R/b6tHz3hRsf15FdFicuhivUSHR+bQ3J9HQNGH7obI5VhL03KZV25Sm7p/lsVnBUm5Z6YXZSSoXs7Ao2Mk+T2GuGOdaFX4ydTabiLClnHSrOCbxAG15QphKyJGRnXz2mQh6tnkoi46Mk2Jds8mghtbMsVvvOZbXC+WXYxWwcYldWzraH0M7iCPKqIhVkGZOarShfX/AybPgoP9GdVybfS7SVbAraXsnoINp0Nklsr9hom2LTigHjltp66ati0ytiOSI43qtTZSjbWko6CGzlO4iE7OjFBD+8t/ZKh/AsG66tcOHw3sr0iyD6P8z/B+/ENvePAAAAAElFTkSuQmCC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4" descr="data:image/png;base64,iVBORw0KGgoAAAANSUhEUgAAANQAAADuCAMAAAB24dnhAAAB1FBMVEX/////+gAAAAD/zwD/0QAusM//2QD/2wD/1gD/cwD/3gD/4wD/5gD/6AD/8gD/9QDW4ePg4OD//wD/bgD/+AD6YQYzYar/7wD/agD/ZQAgPpn/xAAAqcv/iADn5+f/jwD/ogD/eAD/y7TU5uv2kVv/5Nn/rwD/nQD/pAD/qwD/yQCvr6//wgDt7e3/tQD/mQDe6ef/uwD/gQD/qoFcbKyampp2dnb6VwY9VKAfQZsmSZ6EhIRZu9bIyMgAAArX19f/8u32tFhpaWkfO2em1+aRz+FaWlrA4u0ALJMiIiI/Pz//k1n/18b/gzn/583/v6Ps1wAbGxtrwdnIWgCkpKTtqopfX1//oXL/ikgRYLH/eiJNRwBPRo2EfQDFtQD/z7rCx90yLgAxMTHp0sjd3+znvQCKcABKSkoAIZCwlwDsw41Vd7Ruf7Lh07sRFyKCmsqnrs/lvq3/jif/yIL/sDpzYgDLpQAoIQD/uHwvFQAcDQA5MwCeRAB9KwCpiACEawCyPABoLAB/eQDVygAdHADayQCtogClnQDXVADNZUmFUneaV2y1jZitsssAGD0qUI3ReWSHd575QQYAEo3rsJaZU2sWKkpfdJ3qcDtweYsbNFvEiISBWFZRAAAgAElEQVR4nO2djX/bxnnHSQAWCZIALYA2AFMkpcgWXyyKpmxZflPMOpItv8UvtS1bWRLHduqkzYvTLcvWrd2aNmm7Ls3Wdl27/bO7FxxwbwAOsmQ7/ez5tI7N1/vy99xzz3N3OBQK+ezS+u19wG6vr1/K+c5X1oYbM/uIzey7Pf+y27MbNh8jYa5zL7tFu2D7BJv5zot1W4T67lPNSKC+61QbIcbtjY2NfTMR4e2X3a7nMiJNGMvX/yqkSoDat/Fym/VcNj8zg3zurwpqeAnY7XPnzv01QfH2/1DfFYui37GX3ZLnt33nzq1fgt2KQOXN/yavCbYX7cxlKACGgZCO8Co2uXb8cBD4ggXB/eOvTSZ71mZkly4lt5TPlWbUPvLItftXtwPfdU2pua4fmFe3rk12B4AzlAthHc6ty17AVx/SF7F25MaW6xMeF/x3jjf4IHwGvOjGbjvj/DrX4ttCELg0w70i4yOvbW0Bf0M8AMzvtDpLSwODM31paaHVWUbgQLL7W9d2D+m2mIYLjY6wUb/K0um1+0Ek0Fy32WxCArmBJ5qD3ggJ6vrmjcluIK1LkCRUBGrjUlrHQza5ERCJllsLehINx7bQmYPv8oOtd5+bSY4EjaVaV4151w4HPiZqjRYjIt7xKBeMsAbjkYv88PrxyfMgbSQigfZvsK9kstokO3I1wCKZ3TFpcNj6Mm8iGOhkoznkhs+BlSwToqJfOg9s4/bt9ImkEAm4HQgKMY+AI0GLufot4IZusFMs2dwDDZVzhu/IVdSVYGTQRaIp0XiyyA97EMvdERY/8QWn9BhjEqH1jY31YSoSVmmubxAkBqckGMfGCDY7h9TKD3WOR7rNPxRDzEPgmZTR6S5BikSKeEQcgY3iCqkGPdAv/et5R+R1RpeZfVAHVjxqNCKPJGSx1677CGnBoESKgSoV8D/RWM14uYxZ4ILB4UkuKFqVmdvr4oNUxbSROoc0ORzAiOf3Kb+jgJBVBePQJFiDHsijtm/kgaJEiWMaJ1UEFT8khr/jKHlwlwcYqTxVIk1NwBHAWD+kO1cH5IX31ZmodI+OcufyQr27jTzP7Bm4K5XKvc6o01migWpyo8EYuWIsYwzEWlVOCekcln6YlioK6rGAPNRr2PNaTcxULvX8VWSuUYt4LNEYMIqLwgrFGvlmcDg/FJOeMp0qeiIaprk+dRzL1CdIU8urB4iVLTkPTxZzSbGMJSCWf0QJihl55bAUVKjgzD72Q+4jppaOmMrlylKMhKgY85BJwSIuDisMGF3wNUrxgm48I9WMFKpwaX2dX0U8YqII0QplKldGDNOB1YpH4zAm5eKwYrEAlVLexNaFCU+klk3XcHdaCGUSmA6sdkIC27bRHzb6i4yMx+J80OiCL9rOpmKUYnoKtRKalr5uISY43iKZpip9jglQ9euERTCei8jFYkVUiyBt2s6EiiLCDDMnMU+Hv7RZsC2cQwwMLNNUZUAxkb+uovbXBWPAEtTielYTUk2yoFCkmJnZoNW4dFsa0ZOY/O4Au97UVKWJQVZXzQ6wuVX0z9VeMSZphP8XwTgsQSxEtbgMBvksqEug7LvNNHuDS9NThAqZwu4EMqJQp9Ve2YLK2NUOfsAr1huiMVzJWJwLgvQiU6tz6/Sc0aVzQiWSxTSLmWCWV2shpOUyiQh1p4LF8pwiMPQHNhZMhhX6IBYrL1Vs8+t8LaXA1I2ZqmiA+v0SDN410AwLyFOs4IF4DIAcvVpkjAaTY9FUkQtCKnUoESllTeNGwOlUKbmg9WYVtKys49+1AkicFqRaHdv20u9rRcFiLg4rmSqfVlxlP7ORUuReQ3GP0qlioQ5ke3YtnkupNEC7UfRAqWBVhAq5JGrhnsV3LEKVGS2IHWOkSh1zj/hxGoGZaouw7VXPtsJ5iVoFNMFoQLcLg/uyI4XCXDSWRCyBSlkrWqrUGZdJgMcnNOROwdqpWoHNrtmIqVyxYVRwisAR6xHV6mIiVCwXL1Yy1VVFKGauPG3QvQ/zvXDMhTJVqhZMJQCTDfLaUj1urGdAOs8FUbCWwhSrxYgloyKFo686I8NU98k96jpk8hcNPdKpZq0e8C0QxMG3ekxb7Qr80wGWisRiRWIlUpVdU5WKkSpx1gjp5C/QTN7ygVUdNGdKN+pcU+1GJk2KWIlUi6YZKM5c0Eolrajd8AUmS19dHTXsekWf4pnyGcZSpfInSlAbhCh5kyIKEn7fiOIeYLIOHPBt1KEIk+PYVTvb43ZCRQbhBd9UHIRxbStfR8S2jetciqnmLa2uGiBRreh2SOTNtuaCuVFVoSflpKJCYFc1WGzMzKTvjUATEuYYCIVyWMhkecD5YCauo5TBsY25gCwfDnDah/J0ZSxFqsGyGSjNMQ0jt5Mvqx0h2VEUzAHTwuocaHWxAsN30an4frxI7Qez4DHQwmrJKNXVdENiyahKHNXYN30lqZDNr5+Dm/o2RC406o4YJsvyV6vA+TwdxjmnTyEhrA7xQYsZwXJTicHCWPCVx+BClK4L67pX8agLPi9m8pZ+vwALJsOCTD3MBJfdyY6CViWkAp1uN6iojL3lBorLB3RRxc5QoFlLFM3jDmXVVztOvQFSIsjUxJMWv/0bYP/2m7lwHbtP/K6qq41aqlSgvjcnKkzscimTLaHI14ucr4qEWjBtWDkhpgpi+s3pQ9g2f3sYRQy/F1I5O9CKZEwkWNBx3ej77pYC0zxXgFD9Cg27ps50KK94oARaULRhXeEsg+eX/33zUGSn17ZR/jEmHmgYqtEiypjSpDJarqsQATdYKCrAT3wiFHE+OEdZbUHnK1YbJEj8J8Y5c+oMEiukIrWUpVtKUKpUY9e9ng21ngh13GWEws5nD4wG7CcgjXVKwPnc/4A6nTmIDGEhKndEBFKXSqAicZ2JgC3Tz5ZqXxLUNexHrPN5dhnqVISphNOCqfMpwHGQGPzH5gRS+YMosNs5pKrH3SpJKpAtTbKg+OX6CAoVHK04SiDns+0GiWdOOTDd459uUkyY6kdDSDVHXmaU1KAUHBCvoLr+3SwobldVNJ+Ek/Mx63yeXa9HUECo7WMA4tRBjuqbNqCipFKGYqlqtANS2RJw7kz/Y6SKgx8M55FQkfPZMdNUYPqvPds8dJrwPHj2oweI6lR7GrzbJQFQl8wqJUtVV5EqO7Glx964RyGhBrHzSYRyDw9PEaG+/fZ3nxYKzwDV6UOb3wwfgzSNzFGUyoq5u1NMjxWxVEEmVCHMkmZmqHwClbstnRMqZip6oNmPpzfDwPcnTXsE5wM+RVKdHh67b7qdkMXTvSQMBskZNOuQK1Oqrusq1CDr56DReTpah3JRjypHUQJCRU0Y+O7d4UehUBqwswUMBaVqtx8HZlAJvcqoqDANzMAP/H61WM+SSvcVkyXOrptC6GOFcjqu/3h4Aoe+/2GgzgD/a7ePu0QqxyhnMzXGgQvND7rVBhXW+coK57VmdgAU7RoX+sJwHjNB77veBlDQ+76FTNoj+Ma/QMZDm58O29PA80N+I3uochYxE8JabGRINXZVelWqUJJwDhrhu8fb7VMI6g0EpbULhTvatxDq0IkClMpvYqmm9GT/s1EWBbJ9N7Zg1kqXylg2VXoVJ1TAjVGCUMD7zMftJx+gLvU6hrp15YqmvRFCAakCt4WhLH0qialeEpmAWKZVT5WqB8JYXqgteTJBQwVg4G0/2URQGmUECklleiFU0vhbR5WJo7NMcAPqYiNNqrKvkgGyhkJfX8fpOfY+OB3LQLlX26FS3yZAPfbDrMLTE6qqOlrCcupzsUZBAHfpAxccNyxBqiitgJPrOf3vXRQmUoVq+u4f28MC6lNyKOB/2yRX1+X1Rx2FRcc2CZF7+PH+/ef/eBhRLdVT/K+pPAlIDJWvnVSoge9/BqBw9JNCFabBABxghXRDtlRVx1GRMPn37+6f3w9sfj6kspMHYH3ZDNR2+YQ2QVX8AuN9Hud9LTdog2iHof4khdrf/swNK+AKHdQdyyZMuHr2ccg7PI+QINVhd24UxFQy/wNZRa6hCg1S5iDKJsTYB1oCutQQQsF09o21K3Io3x2HncoohTlTvTLATJaBna+Pmfw/EiQE1bKqHT9YsBNnK/IOVdmxr1gD/RQIVfgGhr8H3xQKj0Km13H1gaD2t10TryY2QEuqDcdpeOXBFPoYpwY+3oZMKPD518/HTAiqXLdng2DJS0wAzXzxD8W+pXCzhGzkBf7ku1sQ6iFMaB88LBTOhlB/wmnSM/DccP+xqP7wwjVUnaxmVXXgfA5hcv+XQsJQBihHF/2QSlZWzeaKf+/G3hcXHTaaFqOg/M/QIh2q5T96cjRk+gRlSYc2H2Kou66LI4VTxTvDSGVVhZARk/nbzVMCVNX26lbfnEryv8Vc8Q+WvO6snuZ9EOoxgjqB0vQHDygm4H2bBQQ1f9f1ddKX0F6D8O1oj0IjZgLanjgmQsEEcIH2v6kdxz+0n2+Wr6REKPRiMPyGBdUnf/rkW/S304cOnUHP7d8Phl+xQHSQL4KRK2KCleXmQw7KqNuebaFkSToDA8ZfX3lT9ARNIjVJ7KvU5FDb0/jlJ7g5CijUBw9DqGnf7QpQFczkUEwP4LuOiVCp+d9Sjk6FupSrJ9fxjFIw/p1moGA1X4ihOhwU3nbBMD349JsHB89sPjuWDypPUIcLHS6dTohDLyw8CBSU6jTL9GmBQJ0POCjL4Jl+rWl/AV4MwssZDkqof7lOBeoPZajraK5ZZ+ea7USlCoU/ULNkcILsFHkCtQ5A1cIcqV4zwshej5hMEF7W4E9z8PQpBqqsW5JpzSmuUymu60ziUoqNE0yeTUM9QesDZ6ChyfQnPBTM0rGFY1XDqcc6qUKJI1VfOVNCc5jLehQnEqHicPrkD9SyxwcRUwwFV9+iTVl6DTCZKDcyXTQQnASvPZgAlTpV5qtWive5HEka0VmoQuHZByHW5omYiYICnamKXWbKgjE9zMv//AbJGH+nBMUvVilDBSRDTwt+EIoZI548O/EBsDPP6AdpqCJM/DwPLm07Fcxk/pnMA6DsioGC+zaSoaJOpZr+RUVvSvBDuR8/RgwLQ253Ew3lGF0d7Vdyigs43TN/c/DgJ4lQSwlQpVApJFXX3QlUJQmqqjDwDTmluqs9kMgt4Wrd3/4vMBD8jipYDsVQYCTgoaSrOiPFDXOvhUOvHsWJCIqmApVdTii4orBMJiB8/4/7/wAy4f+ejguWzY9iKF8GJYa/sesqXbqD8wmDCn5yqJYa1BY9+ALPgycc+P723fn5Yx9tHnzwpLCGoEDSeGbzm8j77rpmE2YUWVCqExU3XGbOJRFq4Gd+HICaNpmMwqnACfjHj2HdDqBOHfzRp59E1TKVUAAokMdnQ4HqI5goQKF8YsQuyEMom4Nq+pl5P/YjJk0qgSh8P6wHQX0Jc5A33ngDZVcwCR6GUC7crasApbb+G0J1M6GKXpCZomAoJksvGy33OoYiM1FkBfwEfhPkeuy7s4ZeToKaoqFclepjm92LVCVrODyUs+xmXAs5RFC+wSo1QlAo9kelGGT6oB29D5aWTUOvyXdgcSv1KlB401iTV0oC1c/qVMcwVJmFWnDN8+TCjGfhGvgpOmEswKRm2dAHjWwofdZVWP7F+8/lUOxA5ZT8jEsGcY93mcqjBPv2JHrJRx+EydUpmmmCNvVPqUAtKa0TKEMVrYxNQtD75uPVbAJlLNMB5smJTWCnHjLvBEPlAIxSwuaDFwDldNIvK4HB4LHrjjmo8jL7Wzx5+PAh906Uzer2nkJFpQfXqQZ+at2JvY+NE3BmDBRB6U2YBC7IZssNFaiF54ISI0XRE3NaymCYmL9OFgiI2TqIFBlDy2HXBUJZ4t4XCZQx97xQvP+13BSp9kuGXrT6q/vpu8CO+HBE0eUXFghQ5s6h5J1qKkiWahh635ibSyqhjdhpUm258PqLKuN9ewolSJW4mwFlO9umz2/gsXRDN9OkOhK4nTIUahehUOUxN6CgqslQ5cSojpg+8+NNf5ENoFQpu8tBj2oiofZKqSkGSvC/op20+X0YChWIi6JTujFwk0e44z4UyqhL9sjtLlSyVKVAnqUkC1VswM29kVSTN6FRX++ac4xQGZd/7AiqlAoFEkDpHD0uIK6LPQpaRYcDMNxb+Wav15uF1vveDyf428GPBA+EaCR0KREqf0gXoAQqG7w8Sq8Lx7DtJ0KJawOhVGPX/PHfdmcxErLu372JvhwlE1VlqMHOlKLCn0yqAcjq0Xa64X7WzoOPkW9zruhGuQMwut2lwcCw7dpgMO52Ada7gGkOtLZUzLyqz9hxRkHH9AT/Kzoj0Ovnh6QSnyd2ntpwz9vU4mx/UHOwFfGlfk5lsd/tgJLD0CvFxAsw+QtadpD70TE9yf+KVmD6W3j3w/6PP/7h97B93HL9fgJTcWlsFcXnnEZtqTOATNSVR8nB77mhUvwPLuqY/nFI9cO4i/R6/d5ssyq9zMMrN5JoHWs8VREvp0q+UlYVKtyQKUSKRKmcRRCyzMcf90C/743HS/CEIehPHvg9EhofWgOtqrEbaSp2nst/9ZFrKlxOEM0mKUMVnXHgLo8AUrdZV7kQlhhAwif3gE+OHy15gvdJ40SuiRcym0SFv0yqZgt4W78CgBris0kGkKqVUrkMfjbw0eRtDUAl9z7phdoASmWFCm3J7Bhip4qhhHZP9WYXSoAItcOz+WxKrpNXq0zhFatyCWDhugt+OKRKFIpVSl82lc5WOh7O0IYHnnBQMqmcpW6v4oBWWjX4zfCaRQUszyJMwKYAVSOEAkTp5wRQw5TqDC2ZS6eVwkE9iWppdmA7DehM8NugP9UsL4sKCFWizs8sVVG/ajDXx8ZQCd4H59KVtnLjVY9ypJRUKnqdvjmygOcBplLUQtBLsnY3A10rFNQUeof8+A35ATAhlNqqBz5Moy+LFFKpbMhUtCkm+LtnS2XT7gffUecvpU84UoSN6IoXkwYUFPQ/RioyAsc7uXvwgIaGB0/YELtIijXoTlWu1MAb0oTivY9A+WqH8pI1X4n/iQ7oDNChE3WvyvYQK/uoAxhYKvjUzFK1BqJf1tkvovcZo1zLox2DheKkiqhsC+9RjONzKJTKJaMAy0Inx1kWxZQYJiRQyvu4UUxfNuhOJUrFj1agT0lGnSzDeZKHRrb0Q3qYgE5DKW45IFd5JPifnKphWxbuyfAAjhzHbEQfQDNRY5TM+yKovlrmVyBn1PCdSqBqcFqRqxgsCikumZSZUoXi40RXfcMf2UUWHnZXkkglo8IlA/1YfQyvyFgelyTVkyITKxTfpRSTJGh46k9PlUpKxZhj98ID1H3fTDtrSIGJFSpOkpSu4sOGOxUNRUvFdqtEKseD26ni0xzSxGKZVITCUOOMWXnGyB7a8OQnUapsKsdy/WCus4y2gsCPC4ydMyWECXgNi8rZANhgUIe7GAWpeAdkNjAz5rnBggXS3KrV7/XRUSmBZGJTgUkUKj7/VHG/AbYbXKfipFKgckbL9WhLktPoQ7V8fjNtjMQxJQtFhwm428/NcQkLWqFfCqFEqWgqOVaJXT907BZQy5dNQmcwpQk1q3TcQWSHSVBn/U+dSjiwxql0QEozstjHpYczphwRyh5TO2eq7qBF9i5Zz+GkihyQoRLjhWwWydHhucZV8cTJJKYsoRZdtaqX2MSM/U8uFaGixJJ1LeYfjTnQCaKT5BikFCZOqBiq57o/zsGE99GiebI4VKRSJWBxV/c6S4HrYyoJUjqT6H0g9uU6KR4nFX6ZkyqNihzRynpcr86kf87YdH1cZBQZJvDuui0wcckEK1TTVz1uLbIoqWV6Fd+twtOOWSyKy+v2++Wp8tTSOLxoCo7JI6eBjvKJTtwF/3rn66+/vllvpB/7zAgFY5/ysVChXaXiXzxWsVLFWHUOi5A55S5asolO5mkUrW7QgU8PKuRN3q/IPtq3xchXTWIqB3m9j8wpNeVSiVRSLmBOudlsLsIj12LYUTAo1ovjKva8uod22wMD//ncljDJodRWBjjbNkWp5FSsD3JYdKAjoKNVr97o6mhZt2H9RLsyPd2Gtgao6hGTzPniHgWvnVfP+xipfE6qVCrm2O1GgsHniqM5R58dw1MnGr/4JTzwod2eBta+o2lfSZnEexQ0zXyDVGhmqlTxXQaSsASy+PFix1iaHcOg5/1Su4K/DlKd17R3PNlR/oLzGaM8CXpsKKt1Fymp0qhwfgFdra5gxVGvB6GKb2tPyfcBqOE9CMXoxDtfCKX7OS/HDm0SsFJlUhUb73z+1pe/cDK5AP1Sb7ZUt50vNS36PijVFe2dZJ1opr6b98L50PDyxyCSiu9W1H0uINLNz0lg/kVDdqw9AYKKVmd7Cw27CJjOU1Dto5p2kw18dH5Ee1/O65YpqVDF2jU4B6SoaLG+hDyPTj5FWI5tS3pZ9KC90O15iGkl/jrgfZe1Lz2BaVeFCpffSAAUqGixvK/egsfWDGEcO3qBoZJZv1n16taX+GKw0IaxUJlM+txOhWJ6Fd+tOCr7V9rl+AcHjXu7mAYFe9VNjWEqoNj3tie7MwvvfPCqvTzVIWs34rQincr7PHYk2DeuJGnlhdbwBKb2Pe2XniXTiRcKjFHK030SQ6eRzQlQDBXaY/EhulYyal8bUDW8RLOLv+KYIueT6MQz5ZtEEg3PAC4kU4VieV/TTcTB+Vf1RCaYwl45T38ReAdyvmqC8xm0UK7C8X5phg9sNTKoANZ7VCBDOY+m1e0EJuut8DAsigmMu2971SQmRqiR8sW9CXYEJUvRPdvoO5yxVO9oUagAvgQ88Kz2tQiFgj98KSMT+BVA2vdenUeSMulLftaFM5mGY8WYlSqiirFgU2+RfoXyuNffaliCeY133tO0o+x3DHHWZ8mYBOcbzO0sQWIMDVbLuhIVaW0o1Vf8Xae8OkS60Oa+Arz4ERh2IySZTpHzLec4riHRjlCDlYwqwrJqoMEXSTNhr3rb5pBugvH20Rr/DYDpgvbLmhrT6HmGqNhQCugyd3eUUKGpiw8JFaqOnr7HMqHk8I7w+SCar2jahxZB4n2P6VCL+WdbpDb8NXTAYMBTiViW/eFPMBWMf6CpX8VINkI6K966AbhqGzzjsTLJdYLRfBecDzZQQ4dQz6VRkZsIejexVkNc8n0Y+p9nQ8eTIUGd1kASfLMmyiTqZLR2nsjyUD+fCy9TpKg4FyRYMLTDThPWsV+BMF67+c7bSCXZhw+nzwPf026muV7M1M050ZwGpX0fUvlJVIxYHk5/2jir0N76/PN/gsXIhaPSe4YMYYzQ3rspup6ECe5s3h3nQ1Ah1YJIxYgFuay3cTELHXBtRXsdmLZyNOGTUTw5qWklAUnG1PTN5x52aSjt+2jldqwzVIJYCEsLc1v+xIMkKpAg/awaISUzgSIq1xpbNtRPEJRrSKg4LBDXLyh/NhrP1rQvahIkjgkGiedPJYgN0cTDPyKolp5MRbrWO9qtbI3IZ4cBpZrNBC/o3TWmwh2NohpRWolYmOsLjc+DMqFqFFICk698oxwVI6fB/TOVsAtUFJb1hTx6S42CEpFYJuUbNeWBunfVpUIg5YIcVvUH+aBA5vtelUXac6YI6uQEnQkPT/TgxWKwKh/mg1rTtPcrL5gpgtKG8W2oEqjwrEwOKDRQgeH3/VIyErpZ7C4zFc7HUPj8/qhfybEA1C3Fj0bjFKz8P69ESCLT7usUjlMhVHgbtAVdQkWwAJSW+aE0FehUb1VYJIpp0FG/7dkOoNDMCvbAFktFsHCK8b46FB59p29p70/JkUAesRdMHFThOr5f4mIiVqmSAwonSpcxlCFhWgZ5xO4zxVDhStJdROWO2Y5FYeWGaiMoCZKxAHXavTwituEtQhU+gO5BappdgxOLcJWE6SIFKDkTyMvNvWAqFO5xUPC0Eqq+ErB2BCXxPHhfOj/vVglVu0igohnISXiP9rEUKzfUkEDRREazBdK9f9gbpEJ4rpbGrJDhm9e5LV2kMsp5ocBI+D6vUnkEz/d6M/sTdmgR1BXqweN40y+6vS8fCHNCgXHqC51FMvrg4/0f7x1TDKVNU48euY/FWl7isfJAkZTi75kPWeyACLFb0xEJFkGxOd3dINyd3WQ7Q/mtvIHigvaDMvUJ8I7E/tZktzFYi6C4Ov3IdSyWP2oy3eEH6lBDUtBHUINZ4Hm5by+Q36KYLgyqN8L7WFI5LoD6F3WoyP9I7bkA+6p/f28GJ9ruRFBCY0GNhbHm+rsAZSwtA+19c297E7aVCOqp+ORkC6vltxbIPtCf7QzKGCOkPQ4QxKKKCpcfvE22QrXMDu5b7+Ob5igZgSqPu2hD/gtRCdmtZP9DNjlO7hG7vDAwjLxQcJK2479YpELhZASV1NrJDdMP5er2B2+9rvrJZI7sp/AXeZFIhcLR2P+Sp/Te3SKh0P05nVGlWlj5aq5//fge5g8yG8ZQaVPKR46H9/X9vmpFNQx71L9uqV2tu6v2KKZKf+Hd7W3fd+dky6AyQzn6U+3e5PmbmN/ioJ7d2iM3Dt//KZP8Jlo73Dg7nf3SPbDpGOpy9qvRjyAswos2DGddVDvgblsMpTaw3lORCjnfRTVR98LOUlQqrx8qSIWYztI7Tl+wtSmok9kvhw6bJQCJ5gp+ukdGBfW0sYqyexmtJTq9PCYm/snSWtEypCJMLytIYKOlUvp1L6S9jPjevd1q3s7sKQWltKi7lhJSXhEmuv7Q1KLwvUTfQkxHVXvnXtpFmkplWW06SSo05ravvKxMgrY7NJRSe1bkUg2JUC8z8BFjpFIaMuWVMhJqmFybvVBjepWSVndkUuE10VdEKDYAKqVLJ2WCTpMK/uUOUcQ4qTI9EM5XX+QfDBevHyn9Ki/COKmyPPCRdvSRQI6FuqM9evqK+B9dASNLrRhXQOortBzXUOcva9qyx4kAAAFOSURBVGsnXxWoNQ5Kui2WGAwTJ/mXIJ2mLwPfS02jXqgd5alSkoKL0PVA8y+vxK2Hl/OehzNua68QlNCtQHmVhIUjwdoF8JpbF5BdBHYPfgLccf/05VWHgglQmnZB/pOTobd9R/b6tHz3hRsf15FdFicuhivUSHR+bQ3J9HQNGH7obI5VhL03KZV25Sm7p/lsVnBUm5Z6YXZSSoXs7Ao2Mk+T2GuGOdaFX4ydTabiLClnHSrOCbxAG15QphKyJGRnXz2mQh6tnkoi46Mk2Jds8mghtbMsVvvOZbXC+WXYxWwcYldWzraH0M7iCPKqIhVkGZOarShfX/AybPgoP9GdVybfS7SVbAraXsnoINp0Nklsr9hom2LTigHjltp66ati0ytiOSI43qtTZSjbWko6CGzlO4iE7OjFBD+8t/ZKh/AsG66tcOHw3sr0iyD6P8z/B+/ENvePAAAAAElFTkSuQmCC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68960"/>
            <a:ext cx="3024336" cy="3395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2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008" y="188640"/>
            <a:ext cx="8229600" cy="6408712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ru-RU" sz="3000" dirty="0">
                <a:solidFill>
                  <a:srgbClr val="000000"/>
                </a:solidFill>
                <a:latin typeface="Verdana"/>
              </a:rPr>
              <a:t>Обычно </a:t>
            </a:r>
            <a:r>
              <a:rPr lang="ru-RU" sz="3000" b="1" dirty="0" smtClean="0">
                <a:solidFill>
                  <a:srgbClr val="000000"/>
                </a:solidFill>
                <a:latin typeface="Verdana"/>
              </a:rPr>
              <a:t>задачами </a:t>
            </a:r>
            <a:r>
              <a:rPr lang="ru-RU" sz="3000" b="1" dirty="0">
                <a:solidFill>
                  <a:srgbClr val="000000"/>
                </a:solidFill>
                <a:latin typeface="Verdana"/>
              </a:rPr>
              <a:t>творческой р</a:t>
            </a:r>
            <a:r>
              <a:rPr lang="ru-RU" sz="3000" b="1" dirty="0" smtClean="0">
                <a:solidFill>
                  <a:srgbClr val="000000"/>
                </a:solidFill>
                <a:latin typeface="Verdana"/>
              </a:rPr>
              <a:t>аботы</a:t>
            </a:r>
            <a:r>
              <a:rPr lang="ru-RU" sz="3000" dirty="0">
                <a:solidFill>
                  <a:srgbClr val="000000"/>
                </a:solidFill>
                <a:latin typeface="Verdana"/>
              </a:rPr>
              <a:t> </a:t>
            </a:r>
            <a:r>
              <a:rPr lang="ru-RU" sz="3000" dirty="0" smtClean="0">
                <a:solidFill>
                  <a:srgbClr val="000000"/>
                </a:solidFill>
                <a:latin typeface="Verdana"/>
              </a:rPr>
              <a:t>являются:</a:t>
            </a:r>
          </a:p>
          <a:p>
            <a:pPr marL="0" lvl="0" indent="0">
              <a:buNone/>
            </a:pPr>
            <a:r>
              <a:rPr lang="ru-RU" sz="3000" dirty="0" smtClean="0">
                <a:solidFill>
                  <a:srgbClr val="000000"/>
                </a:solidFill>
                <a:latin typeface="Verdana"/>
              </a:rPr>
              <a:t> </a:t>
            </a:r>
          </a:p>
          <a:p>
            <a:pPr marL="0" lvl="0" indent="0">
              <a:buNone/>
            </a:pPr>
            <a:r>
              <a:rPr lang="ru-RU" sz="3000" dirty="0" smtClean="0">
                <a:solidFill>
                  <a:srgbClr val="FF0000"/>
                </a:solidFill>
                <a:latin typeface="Verdana"/>
              </a:rPr>
              <a:t>научиться</a:t>
            </a:r>
            <a:r>
              <a:rPr lang="ru-RU" sz="3000" dirty="0">
                <a:solidFill>
                  <a:srgbClr val="FF0000"/>
                </a:solidFill>
                <a:latin typeface="Verdana"/>
              </a:rPr>
              <a:t>..., </a:t>
            </a:r>
            <a:endParaRPr lang="ru-RU" sz="3000" dirty="0" smtClean="0">
              <a:solidFill>
                <a:srgbClr val="FF0000"/>
              </a:solidFill>
              <a:latin typeface="Verdana"/>
            </a:endParaRPr>
          </a:p>
          <a:p>
            <a:pPr marL="0" lvl="0" indent="0">
              <a:buNone/>
            </a:pPr>
            <a:r>
              <a:rPr lang="ru-RU" sz="3000" dirty="0" smtClean="0">
                <a:solidFill>
                  <a:srgbClr val="000000"/>
                </a:solidFill>
                <a:latin typeface="Verdana"/>
              </a:rPr>
              <a:t>разработать</a:t>
            </a:r>
            <a:r>
              <a:rPr lang="ru-RU" sz="3000" dirty="0">
                <a:solidFill>
                  <a:srgbClr val="000000"/>
                </a:solidFill>
                <a:latin typeface="Verdana"/>
              </a:rPr>
              <a:t>..., </a:t>
            </a:r>
            <a:endParaRPr lang="ru-RU" sz="3000" dirty="0" smtClean="0">
              <a:solidFill>
                <a:srgbClr val="000000"/>
              </a:solidFill>
              <a:latin typeface="Verdana"/>
            </a:endParaRPr>
          </a:p>
          <a:p>
            <a:pPr marL="0" lvl="0" indent="0">
              <a:buNone/>
            </a:pPr>
            <a:r>
              <a:rPr lang="ru-RU" sz="3000" dirty="0" smtClean="0">
                <a:solidFill>
                  <a:srgbClr val="000000"/>
                </a:solidFill>
                <a:latin typeface="Verdana"/>
              </a:rPr>
              <a:t>усовершенствовать</a:t>
            </a:r>
            <a:r>
              <a:rPr lang="ru-RU" sz="3000" dirty="0">
                <a:solidFill>
                  <a:srgbClr val="000000"/>
                </a:solidFill>
                <a:latin typeface="Verdana"/>
              </a:rPr>
              <a:t>..., </a:t>
            </a:r>
            <a:endParaRPr lang="ru-RU" sz="3000" dirty="0" smtClean="0">
              <a:solidFill>
                <a:srgbClr val="000000"/>
              </a:solidFill>
              <a:latin typeface="Verdana"/>
            </a:endParaRPr>
          </a:p>
          <a:p>
            <a:pPr marL="0" lvl="0" indent="0">
              <a:buNone/>
            </a:pPr>
            <a:r>
              <a:rPr lang="ru-RU" sz="3000" dirty="0" smtClean="0">
                <a:solidFill>
                  <a:srgbClr val="000000"/>
                </a:solidFill>
                <a:latin typeface="Verdana"/>
              </a:rPr>
              <a:t>ознакомиться</a:t>
            </a:r>
            <a:r>
              <a:rPr lang="ru-RU" sz="3000" dirty="0">
                <a:solidFill>
                  <a:srgbClr val="000000"/>
                </a:solidFill>
                <a:latin typeface="Verdana"/>
              </a:rPr>
              <a:t>..., </a:t>
            </a:r>
            <a:endParaRPr lang="ru-RU" sz="3000" dirty="0" smtClean="0">
              <a:solidFill>
                <a:srgbClr val="000000"/>
              </a:solidFill>
              <a:latin typeface="Verdana"/>
            </a:endParaRPr>
          </a:p>
          <a:p>
            <a:pPr marL="0" lvl="0" indent="0">
              <a:buNone/>
            </a:pPr>
            <a:r>
              <a:rPr lang="ru-RU" sz="3000" dirty="0" smtClean="0">
                <a:solidFill>
                  <a:srgbClr val="000000"/>
                </a:solidFill>
                <a:latin typeface="Verdana"/>
              </a:rPr>
              <a:t>освоить</a:t>
            </a:r>
            <a:r>
              <a:rPr lang="ru-RU" sz="3000" dirty="0">
                <a:solidFill>
                  <a:srgbClr val="000000"/>
                </a:solidFill>
                <a:latin typeface="Verdana"/>
              </a:rPr>
              <a:t>..., </a:t>
            </a:r>
            <a:endParaRPr lang="ru-RU" sz="3000" dirty="0" smtClean="0">
              <a:solidFill>
                <a:srgbClr val="000000"/>
              </a:solidFill>
              <a:latin typeface="Verdana"/>
            </a:endParaRPr>
          </a:p>
          <a:p>
            <a:pPr marL="0" lvl="0" indent="0">
              <a:buNone/>
            </a:pPr>
            <a:r>
              <a:rPr lang="ru-RU" sz="3000" dirty="0" smtClean="0">
                <a:solidFill>
                  <a:srgbClr val="000000"/>
                </a:solidFill>
                <a:latin typeface="Verdana"/>
              </a:rPr>
              <a:t>определить</a:t>
            </a:r>
            <a:r>
              <a:rPr lang="ru-RU" sz="3000" dirty="0">
                <a:solidFill>
                  <a:srgbClr val="000000"/>
                </a:solidFill>
                <a:latin typeface="Verdana"/>
              </a:rPr>
              <a:t>..., </a:t>
            </a:r>
            <a:endParaRPr lang="ru-RU" sz="3000" dirty="0" smtClean="0">
              <a:solidFill>
                <a:srgbClr val="000000"/>
              </a:solidFill>
              <a:latin typeface="Verdana"/>
            </a:endParaRPr>
          </a:p>
          <a:p>
            <a:pPr marL="0" lvl="0" indent="0">
              <a:buNone/>
            </a:pPr>
            <a:r>
              <a:rPr lang="ru-RU" sz="3000" dirty="0" smtClean="0">
                <a:solidFill>
                  <a:srgbClr val="000000"/>
                </a:solidFill>
                <a:latin typeface="Verdana"/>
              </a:rPr>
              <a:t>выбрать</a:t>
            </a:r>
            <a:r>
              <a:rPr lang="ru-RU" sz="3000" dirty="0">
                <a:solidFill>
                  <a:srgbClr val="000000"/>
                </a:solidFill>
                <a:latin typeface="Verdana"/>
              </a:rPr>
              <a:t>..., </a:t>
            </a:r>
            <a:endParaRPr lang="ru-RU" sz="3000" dirty="0" smtClean="0">
              <a:solidFill>
                <a:srgbClr val="000000"/>
              </a:solidFill>
              <a:latin typeface="Verdana"/>
            </a:endParaRPr>
          </a:p>
          <a:p>
            <a:pPr marL="0" lvl="0" indent="0">
              <a:buNone/>
            </a:pPr>
            <a:r>
              <a:rPr lang="ru-RU" sz="3000" dirty="0" smtClean="0">
                <a:solidFill>
                  <a:srgbClr val="000000"/>
                </a:solidFill>
                <a:latin typeface="Verdana"/>
              </a:rPr>
              <a:t>подобрать</a:t>
            </a:r>
            <a:r>
              <a:rPr lang="ru-RU" sz="3000" dirty="0">
                <a:solidFill>
                  <a:srgbClr val="000000"/>
                </a:solidFill>
                <a:latin typeface="Verdana"/>
              </a:rPr>
              <a:t>..., </a:t>
            </a:r>
            <a:endParaRPr lang="ru-RU" sz="3000" dirty="0" smtClean="0">
              <a:solidFill>
                <a:srgbClr val="000000"/>
              </a:solidFill>
              <a:latin typeface="Verdana"/>
            </a:endParaRPr>
          </a:p>
          <a:p>
            <a:pPr marL="0" lvl="0" indent="0">
              <a:buNone/>
            </a:pPr>
            <a:r>
              <a:rPr lang="ru-RU" sz="3000" dirty="0" smtClean="0">
                <a:solidFill>
                  <a:srgbClr val="000000"/>
                </a:solidFill>
                <a:latin typeface="Verdana"/>
              </a:rPr>
              <a:t>провести</a:t>
            </a:r>
            <a:r>
              <a:rPr lang="ru-RU" sz="3000" dirty="0">
                <a:solidFill>
                  <a:srgbClr val="000000"/>
                </a:solidFill>
                <a:latin typeface="Verdana"/>
              </a:rPr>
              <a:t>..., </a:t>
            </a:r>
            <a:endParaRPr lang="ru-RU" sz="3000" dirty="0" smtClean="0">
              <a:solidFill>
                <a:srgbClr val="000000"/>
              </a:solidFill>
              <a:latin typeface="Verdana"/>
            </a:endParaRPr>
          </a:p>
          <a:p>
            <a:pPr marL="0" lvl="0" indent="0">
              <a:buNone/>
            </a:pPr>
            <a:r>
              <a:rPr lang="ru-RU" sz="3000" dirty="0" smtClean="0">
                <a:solidFill>
                  <a:srgbClr val="FF0000"/>
                </a:solidFill>
                <a:latin typeface="Verdana"/>
              </a:rPr>
              <a:t>изучить</a:t>
            </a:r>
            <a:r>
              <a:rPr lang="ru-RU" sz="3000" dirty="0">
                <a:solidFill>
                  <a:srgbClr val="FF0000"/>
                </a:solidFill>
                <a:latin typeface="Verdana"/>
              </a:rPr>
              <a:t>..., </a:t>
            </a:r>
            <a:endParaRPr lang="ru-RU" sz="3000" dirty="0" smtClean="0">
              <a:solidFill>
                <a:srgbClr val="FF0000"/>
              </a:solidFill>
              <a:latin typeface="Verdana"/>
            </a:endParaRPr>
          </a:p>
          <a:p>
            <a:pPr marL="0" lvl="0" indent="0">
              <a:buNone/>
            </a:pPr>
            <a:r>
              <a:rPr lang="ru-RU" sz="3000" dirty="0" smtClean="0">
                <a:solidFill>
                  <a:srgbClr val="000000"/>
                </a:solidFill>
                <a:latin typeface="Verdana"/>
              </a:rPr>
              <a:t>развить</a:t>
            </a:r>
            <a:r>
              <a:rPr lang="ru-RU" sz="3000" dirty="0">
                <a:solidFill>
                  <a:srgbClr val="000000"/>
                </a:solidFill>
                <a:latin typeface="Verdana"/>
              </a:rPr>
              <a:t>..., </a:t>
            </a:r>
            <a:endParaRPr lang="ru-RU" sz="3000" dirty="0" smtClean="0">
              <a:solidFill>
                <a:srgbClr val="000000"/>
              </a:solidFill>
              <a:latin typeface="Verdana"/>
            </a:endParaRPr>
          </a:p>
          <a:p>
            <a:pPr marL="0" lvl="0" indent="0">
              <a:buNone/>
            </a:pPr>
            <a:r>
              <a:rPr lang="ru-RU" sz="3000" dirty="0" smtClean="0">
                <a:solidFill>
                  <a:srgbClr val="FF0000"/>
                </a:solidFill>
                <a:latin typeface="Verdana"/>
              </a:rPr>
              <a:t>соблюдать</a:t>
            </a:r>
            <a:r>
              <a:rPr lang="ru-RU" sz="3000" dirty="0">
                <a:solidFill>
                  <a:srgbClr val="FF0000"/>
                </a:solidFill>
                <a:latin typeface="Verdana"/>
              </a:rPr>
              <a:t>..., </a:t>
            </a:r>
            <a:endParaRPr lang="ru-RU" sz="3000" dirty="0" smtClean="0">
              <a:solidFill>
                <a:srgbClr val="FF0000"/>
              </a:solidFill>
              <a:latin typeface="Verdana"/>
            </a:endParaRPr>
          </a:p>
          <a:p>
            <a:pPr marL="0" lvl="0" indent="0">
              <a:buNone/>
            </a:pPr>
            <a:r>
              <a:rPr lang="ru-RU" sz="3000" dirty="0" smtClean="0">
                <a:solidFill>
                  <a:srgbClr val="000000"/>
                </a:solidFill>
                <a:latin typeface="Verdana"/>
              </a:rPr>
              <a:t>проанализировать</a:t>
            </a:r>
            <a:r>
              <a:rPr lang="ru-RU" sz="3000" dirty="0">
                <a:solidFill>
                  <a:srgbClr val="000000"/>
                </a:solidFill>
                <a:latin typeface="Verdana"/>
              </a:rPr>
              <a:t>..., </a:t>
            </a:r>
            <a:endParaRPr lang="ru-RU" sz="3000" dirty="0" smtClean="0">
              <a:solidFill>
                <a:srgbClr val="000000"/>
              </a:solidFill>
              <a:latin typeface="Verdana"/>
            </a:endParaRPr>
          </a:p>
          <a:p>
            <a:pPr marL="0" lvl="0" indent="0">
              <a:buNone/>
            </a:pPr>
            <a:r>
              <a:rPr lang="ru-RU" sz="3000" dirty="0" smtClean="0">
                <a:solidFill>
                  <a:srgbClr val="FF0000"/>
                </a:solidFill>
                <a:latin typeface="Verdana"/>
              </a:rPr>
              <a:t>закрепить</a:t>
            </a:r>
            <a:r>
              <a:rPr lang="ru-RU" sz="3000" dirty="0">
                <a:solidFill>
                  <a:srgbClr val="000000"/>
                </a:solidFill>
                <a:latin typeface="Verdana"/>
              </a:rPr>
              <a:t>... и т.п</a:t>
            </a:r>
            <a:r>
              <a:rPr lang="ru-RU" sz="3000" dirty="0" smtClean="0">
                <a:solidFill>
                  <a:srgbClr val="000000"/>
                </a:solidFill>
                <a:latin typeface="Verdana"/>
              </a:rPr>
              <a:t>.</a:t>
            </a:r>
            <a:endParaRPr lang="ru-RU" sz="3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7410" name="Picture 2" descr="http://www.abcwww.ru/assets/images/articles/professionalnaya-razrabotka-saytov-professionalnoe-sozdanie-saytov-professionalnaya-podderzh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74831"/>
            <a:ext cx="441649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74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Творческий проект — самостоятельная итоговая работа. 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Качество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ее выполнения зависит от того, насколько хорошо вы сумели усвоить содержание различных разделов программы, насколько прочны ваши знания, умения и навыки, приобретенные на занятиях.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своего рода контрольная работа за год, экзамен по трудовому обучению.</a:t>
            </a:r>
          </a:p>
        </p:txBody>
      </p:sp>
      <p:pic>
        <p:nvPicPr>
          <p:cNvPr id="3074" name="Picture 2" descr="http://zerodesigner.ru/wp-content/uploads/2014/05/%D1%82%D0%B2%D0%BE%D1%80%D1%87%D0%B5%D1%81%D1%82%D0%B2%D0%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913" y="4746177"/>
            <a:ext cx="32385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87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>
                <a:solidFill>
                  <a:srgbClr val="543B1C"/>
                </a:solidFill>
                <a:latin typeface="Palatino Linotype"/>
              </a:rPr>
              <a:t>Примеры задач творческого проекта:</a:t>
            </a:r>
            <a:br>
              <a:rPr lang="ru-RU" dirty="0">
                <a:solidFill>
                  <a:srgbClr val="543B1C"/>
                </a:solidFill>
                <a:latin typeface="Palatino Linotype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FF0000"/>
                </a:solidFill>
                <a:latin typeface="Verdana"/>
              </a:rPr>
              <a:t>(замените слово "Изделие" на название Вашего изделия, слово "</a:t>
            </a:r>
            <a:r>
              <a:rPr lang="ru-RU" sz="2000" dirty="0" smtClean="0">
                <a:solidFill>
                  <a:srgbClr val="FF0000"/>
                </a:solidFill>
                <a:latin typeface="Verdana"/>
              </a:rPr>
              <a:t>Материалы</a:t>
            </a:r>
            <a:r>
              <a:rPr lang="ru-RU" sz="2000" dirty="0">
                <a:solidFill>
                  <a:srgbClr val="FF0000"/>
                </a:solidFill>
                <a:latin typeface="Verdana"/>
              </a:rPr>
              <a:t>" - на название Ваших материалов</a:t>
            </a:r>
            <a:r>
              <a:rPr lang="ru-RU" sz="2000" dirty="0" smtClean="0">
                <a:solidFill>
                  <a:srgbClr val="FF0000"/>
                </a:solidFill>
                <a:latin typeface="Verdana"/>
              </a:rPr>
              <a:t>)</a:t>
            </a:r>
          </a:p>
          <a:p>
            <a:pPr marL="0" indent="0">
              <a:buNone/>
            </a:pPr>
            <a:endParaRPr lang="ru-RU" sz="2000" dirty="0">
              <a:solidFill>
                <a:srgbClr val="FF0000"/>
              </a:solidFill>
              <a:latin typeface="Verdana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1F170A"/>
                </a:solidFill>
                <a:latin typeface="Verdana"/>
              </a:rPr>
              <a:t>*Изучить </a:t>
            </a:r>
            <a:r>
              <a:rPr lang="ru-RU" sz="2000" dirty="0">
                <a:solidFill>
                  <a:srgbClr val="1F170A"/>
                </a:solidFill>
                <a:latin typeface="Verdana"/>
              </a:rPr>
              <a:t>историю возникновения такого рода </a:t>
            </a:r>
            <a:r>
              <a:rPr lang="ru-RU" sz="2000" dirty="0" smtClean="0">
                <a:solidFill>
                  <a:srgbClr val="1F170A"/>
                </a:solidFill>
                <a:latin typeface="Verdana"/>
              </a:rPr>
              <a:t>изделий</a:t>
            </a:r>
          </a:p>
          <a:p>
            <a:pPr marL="0" indent="0">
              <a:buNone/>
            </a:pPr>
            <a:endParaRPr lang="ru-RU" sz="2000" dirty="0" smtClean="0">
              <a:solidFill>
                <a:srgbClr val="1F170A"/>
              </a:solidFill>
              <a:latin typeface="Verdana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1F170A"/>
                </a:solidFill>
                <a:latin typeface="Verdana"/>
              </a:rPr>
              <a:t>*Ознакомиться </a:t>
            </a:r>
            <a:r>
              <a:rPr lang="ru-RU" sz="2000" dirty="0">
                <a:solidFill>
                  <a:srgbClr val="1F170A"/>
                </a:solidFill>
                <a:latin typeface="Verdana"/>
              </a:rPr>
              <a:t>с современными технологиями изготовления </a:t>
            </a:r>
            <a:r>
              <a:rPr lang="ru-RU" sz="2000" dirty="0" smtClean="0">
                <a:solidFill>
                  <a:srgbClr val="1F170A"/>
                </a:solidFill>
                <a:latin typeface="Verdana"/>
              </a:rPr>
              <a:t>изделия</a:t>
            </a:r>
          </a:p>
          <a:p>
            <a:pPr marL="0" indent="0">
              <a:buNone/>
            </a:pPr>
            <a:endParaRPr lang="ru-RU" sz="2000" dirty="0" smtClean="0">
              <a:solidFill>
                <a:srgbClr val="1F170A"/>
              </a:solidFill>
              <a:latin typeface="Verdana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1F170A"/>
                </a:solidFill>
                <a:latin typeface="Verdana"/>
              </a:rPr>
              <a:t>*Разработать </a:t>
            </a:r>
            <a:r>
              <a:rPr lang="ru-RU" sz="2000" dirty="0">
                <a:solidFill>
                  <a:srgbClr val="1F170A"/>
                </a:solidFill>
                <a:latin typeface="Verdana"/>
              </a:rPr>
              <a:t>технологическую карту изготовления изделия (</a:t>
            </a:r>
            <a:r>
              <a:rPr lang="ru-RU" sz="2000" dirty="0" smtClean="0">
                <a:solidFill>
                  <a:srgbClr val="1F170A"/>
                </a:solidFill>
                <a:latin typeface="Verdana"/>
              </a:rPr>
              <a:t>детского </a:t>
            </a:r>
            <a:r>
              <a:rPr lang="ru-RU" sz="2000" dirty="0">
                <a:solidFill>
                  <a:srgbClr val="1F170A"/>
                </a:solidFill>
                <a:latin typeface="Verdana"/>
              </a:rPr>
              <a:t>развивающего коврика</a:t>
            </a:r>
            <a:r>
              <a:rPr lang="ru-RU" sz="2000" dirty="0" smtClean="0">
                <a:solidFill>
                  <a:srgbClr val="1F170A"/>
                </a:solidFill>
                <a:latin typeface="Verdana"/>
              </a:rPr>
              <a:t>)</a:t>
            </a:r>
          </a:p>
          <a:p>
            <a:pPr marL="0" indent="0">
              <a:buNone/>
            </a:pPr>
            <a:endParaRPr lang="ru-RU" sz="2000" dirty="0">
              <a:solidFill>
                <a:srgbClr val="1F170A"/>
              </a:solidFill>
              <a:latin typeface="Verdana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1F170A"/>
                </a:solidFill>
                <a:latin typeface="Verdana"/>
              </a:rPr>
              <a:t>*</a:t>
            </a:r>
            <a:r>
              <a:rPr lang="ru-RU" sz="2000" dirty="0">
                <a:solidFill>
                  <a:srgbClr val="1F170A"/>
                </a:solidFill>
                <a:latin typeface="Verdana"/>
              </a:rPr>
              <a:t>Соблюдать правила техники безопасности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33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725521"/>
                </a:solidFill>
                <a:latin typeface="Georgia"/>
                <a:hlinkClick r:id="rId2" tooltip="План творческого проекта"/>
              </a:rPr>
              <a:t>План творческого проекта</a:t>
            </a:r>
            <a:endParaRPr lang="ru-RU" b="1" dirty="0">
              <a:solidFill>
                <a:srgbClr val="5B322F"/>
              </a:solidFill>
              <a:latin typeface="Georgia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8434" name="Picture 2" descr="http://gladkov.ph/wp-content/uploads/2010/02/iStock_000007309956XSmal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76872"/>
            <a:ext cx="5472608" cy="363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37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68863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1. </a:t>
            </a:r>
            <a:r>
              <a:rPr lang="ru-RU" dirty="0">
                <a:solidFill>
                  <a:srgbClr val="9C801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Титульный лист творческого </a:t>
            </a:r>
            <a:r>
              <a:rPr lang="ru-RU" dirty="0" smtClean="0">
                <a:solidFill>
                  <a:srgbClr val="9C801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проекта</a:t>
            </a:r>
            <a:endParaRPr lang="ru-RU" dirty="0" smtClean="0">
              <a:solidFill>
                <a:srgbClr val="9C801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2. </a:t>
            </a:r>
            <a:r>
              <a:rPr lang="ru-RU" dirty="0">
                <a:solidFill>
                  <a:srgbClr val="9C801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Содержание творческого </a:t>
            </a:r>
            <a:r>
              <a:rPr lang="ru-RU" dirty="0" smtClean="0">
                <a:solidFill>
                  <a:srgbClr val="9C801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проекта</a:t>
            </a:r>
            <a:endParaRPr lang="ru-RU" dirty="0" smtClean="0">
              <a:solidFill>
                <a:srgbClr val="9C801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Введение: во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Введении творческого проекта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обосновывается актуальность выбранной темы, цель и содержание поставленных задач, формулируются планируемый результат и основные проблемы, рассматриваемые в проекте, сообщается, кому предназначен проект и в чем состоит его новизна.</a:t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 введении также дается характеристика основных источников информации. В этой главе проекта рассматривается предполагаемая методика и техника его выполнения.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9458" name="Picture 2" descr="http://i063.radikal.ru/1107/14/c3045d7567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836712"/>
            <a:ext cx="3024336" cy="170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07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Verdana"/>
              </a:rPr>
              <a:t>Структура Введения творческого проекта</a:t>
            </a:r>
            <a:r>
              <a:rPr lang="ru-RU" b="1" dirty="0" smtClean="0">
                <a:solidFill>
                  <a:srgbClr val="000000"/>
                </a:solidFill>
                <a:latin typeface="Verdana"/>
              </a:rPr>
              <a:t>:</a:t>
            </a:r>
          </a:p>
          <a:p>
            <a:pPr marL="0" indent="0" algn="just">
              <a:buNone/>
            </a:pPr>
            <a:endParaRPr lang="ru-RU" dirty="0">
              <a:solidFill>
                <a:srgbClr val="000000"/>
              </a:solidFill>
              <a:latin typeface="Verdana"/>
            </a:endParaRPr>
          </a:p>
          <a:p>
            <a:pPr algn="just">
              <a:buFont typeface="+mj-lt"/>
              <a:buAutoNum type="arabicPeriod"/>
            </a:pPr>
            <a:r>
              <a:rPr lang="ru-RU" dirty="0">
                <a:solidFill>
                  <a:srgbClr val="9C8011"/>
                </a:solidFill>
                <a:latin typeface="Verdana"/>
                <a:hlinkClick r:id="rId2"/>
              </a:rPr>
              <a:t>Обоснование выбора темы проекта</a:t>
            </a:r>
            <a:endParaRPr lang="ru-RU" dirty="0">
              <a:solidFill>
                <a:srgbClr val="1F170A"/>
              </a:solidFill>
              <a:latin typeface="Verdana"/>
            </a:endParaRPr>
          </a:p>
          <a:p>
            <a:pPr algn="just">
              <a:buFont typeface="+mj-lt"/>
              <a:buAutoNum type="arabicPeriod"/>
            </a:pPr>
            <a:r>
              <a:rPr lang="ru-RU" dirty="0">
                <a:solidFill>
                  <a:srgbClr val="9C8011"/>
                </a:solidFill>
                <a:latin typeface="Verdana"/>
                <a:hlinkClick r:id="rId3"/>
              </a:rPr>
              <a:t>Цель творческого проекта</a:t>
            </a:r>
            <a:endParaRPr lang="ru-RU" dirty="0">
              <a:solidFill>
                <a:srgbClr val="1F170A"/>
              </a:solidFill>
              <a:latin typeface="Verdana"/>
            </a:endParaRPr>
          </a:p>
          <a:p>
            <a:pPr algn="just">
              <a:buFont typeface="+mj-lt"/>
              <a:buAutoNum type="arabicPeriod"/>
            </a:pPr>
            <a:r>
              <a:rPr lang="ru-RU" dirty="0">
                <a:solidFill>
                  <a:srgbClr val="9C8011"/>
                </a:solidFill>
                <a:latin typeface="Verdana"/>
                <a:hlinkClick r:id="rId4"/>
              </a:rPr>
              <a:t>Задачи творческого проекта</a:t>
            </a:r>
            <a:endParaRPr lang="ru-RU" dirty="0">
              <a:solidFill>
                <a:srgbClr val="1F170A"/>
              </a:solidFill>
              <a:latin typeface="Verdana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482" name="Picture 2" descr="http://www.csu.ru/PublishingImages/glav-str/%D0%A4%D0%B0%D0%BA%D1%83%D0%BB%D1%8C%D1%82%D0%B5%D1%82%20%D0%95%D0%B2%D1%80%D0%B0%D0%B7%D0%B8%D0%B8%20%D0%B8%20%D0%92%D0%BE%D1%81%D1%82%D0%BE%D0%BA%D0%B0/%D1%81%D1%82%D1%80%D1%83%D0%BA%D1%82%D1%83%D1%80%D0%B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33056"/>
            <a:ext cx="388843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16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  <a:latin typeface="Palatino Linotype"/>
              </a:rPr>
              <a:t>4. Историческая справка по проблеме </a:t>
            </a:r>
            <a:r>
              <a:rPr lang="ru-RU" b="1" dirty="0" smtClean="0">
                <a:solidFill>
                  <a:srgbClr val="FF0000"/>
                </a:solidFill>
                <a:latin typeface="Palatino Linotype"/>
              </a:rPr>
              <a:t>проекта</a:t>
            </a:r>
          </a:p>
          <a:p>
            <a:pPr marL="0" indent="0" algn="just">
              <a:buNone/>
            </a:pPr>
            <a:endParaRPr lang="ru-RU" b="1" dirty="0">
              <a:solidFill>
                <a:srgbClr val="FF0000"/>
              </a:solidFill>
              <a:latin typeface="Palatino Linotype"/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  <a:latin typeface="Palatino Linotype"/>
              </a:rPr>
              <a:t>5. Технологическая </a:t>
            </a:r>
            <a:r>
              <a:rPr lang="ru-RU" b="1" dirty="0" smtClean="0">
                <a:solidFill>
                  <a:srgbClr val="FF0000"/>
                </a:solidFill>
                <a:latin typeface="Palatino Linotype"/>
              </a:rPr>
              <a:t>часть: </a:t>
            </a:r>
            <a:endParaRPr lang="ru-RU" b="1" dirty="0">
              <a:solidFill>
                <a:srgbClr val="FF0000"/>
              </a:solidFill>
              <a:latin typeface="Palatino Linotype"/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0000"/>
                </a:solidFill>
                <a:latin typeface="Verdana"/>
              </a:rPr>
              <a:t>*Выбор </a:t>
            </a:r>
            <a:r>
              <a:rPr lang="ru-RU" b="1" dirty="0">
                <a:solidFill>
                  <a:srgbClr val="000000"/>
                </a:solidFill>
                <a:latin typeface="Verdana"/>
              </a:rPr>
              <a:t>идей и вариантов, их обоснование и анализ</a:t>
            </a:r>
            <a:r>
              <a:rPr lang="ru-RU" b="1" dirty="0" smtClean="0">
                <a:solidFill>
                  <a:srgbClr val="000000"/>
                </a:solidFill>
                <a:latin typeface="Verdana"/>
              </a:rPr>
              <a:t>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0000"/>
                </a:solidFill>
                <a:latin typeface="Verdana"/>
              </a:rPr>
              <a:t/>
            </a:r>
            <a:br>
              <a:rPr lang="ru-RU" b="1" dirty="0">
                <a:solidFill>
                  <a:srgbClr val="000000"/>
                </a:solidFill>
                <a:latin typeface="Verdana"/>
              </a:rPr>
            </a:br>
            <a:r>
              <a:rPr lang="ru-RU" b="1" dirty="0" smtClean="0">
                <a:solidFill>
                  <a:srgbClr val="000000"/>
                </a:solidFill>
                <a:latin typeface="Verdana"/>
              </a:rPr>
              <a:t>*Выбор </a:t>
            </a:r>
            <a:r>
              <a:rPr lang="ru-RU" b="1" dirty="0">
                <a:solidFill>
                  <a:srgbClr val="000000"/>
                </a:solidFill>
                <a:latin typeface="Verdana"/>
              </a:rPr>
              <a:t>материала для объекта, дизайн-анализ</a:t>
            </a:r>
            <a:r>
              <a:rPr lang="ru-RU" b="1" dirty="0" smtClean="0">
                <a:solidFill>
                  <a:srgbClr val="000000"/>
                </a:solidFill>
                <a:latin typeface="Verdana"/>
              </a:rPr>
              <a:t>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0000"/>
                </a:solidFill>
                <a:latin typeface="Verdana"/>
              </a:rPr>
              <a:t/>
            </a:r>
            <a:br>
              <a:rPr lang="ru-RU" b="1" dirty="0">
                <a:solidFill>
                  <a:srgbClr val="000000"/>
                </a:solidFill>
                <a:latin typeface="Verdana"/>
              </a:rPr>
            </a:br>
            <a:r>
              <a:rPr lang="ru-RU" b="1" dirty="0" smtClean="0">
                <a:solidFill>
                  <a:srgbClr val="000000"/>
                </a:solidFill>
                <a:latin typeface="Verdana"/>
              </a:rPr>
              <a:t>*Подбор </a:t>
            </a:r>
            <a:r>
              <a:rPr lang="ru-RU" b="1" dirty="0">
                <a:solidFill>
                  <a:srgbClr val="000000"/>
                </a:solidFill>
                <a:latin typeface="Verdana"/>
              </a:rPr>
              <a:t>инструментов, оборудования и организация рабочего места</a:t>
            </a:r>
            <a:r>
              <a:rPr lang="ru-RU" b="1" dirty="0" smtClean="0">
                <a:solidFill>
                  <a:srgbClr val="000000"/>
                </a:solidFill>
                <a:latin typeface="Verdana"/>
              </a:rPr>
              <a:t>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0000"/>
                </a:solidFill>
                <a:latin typeface="Verdana"/>
              </a:rPr>
              <a:t/>
            </a:r>
            <a:br>
              <a:rPr lang="ru-RU" b="1" dirty="0">
                <a:solidFill>
                  <a:srgbClr val="000000"/>
                </a:solidFill>
                <a:latin typeface="Verdana"/>
              </a:rPr>
            </a:br>
            <a:r>
              <a:rPr lang="ru-RU" b="1" dirty="0" smtClean="0">
                <a:solidFill>
                  <a:srgbClr val="000000"/>
                </a:solidFill>
                <a:latin typeface="Verdana"/>
              </a:rPr>
              <a:t>*Техника </a:t>
            </a:r>
            <a:r>
              <a:rPr lang="ru-RU" b="1" dirty="0">
                <a:solidFill>
                  <a:srgbClr val="000000"/>
                </a:solidFill>
                <a:latin typeface="Verdana"/>
              </a:rPr>
              <a:t>безопасности при выполнении работ</a:t>
            </a:r>
            <a:r>
              <a:rPr lang="ru-RU" b="1" dirty="0" smtClean="0">
                <a:solidFill>
                  <a:srgbClr val="000000"/>
                </a:solidFill>
                <a:latin typeface="Verdana"/>
              </a:rPr>
              <a:t>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0000"/>
                </a:solidFill>
                <a:latin typeface="Verdana"/>
              </a:rPr>
              <a:t/>
            </a:r>
            <a:br>
              <a:rPr lang="ru-RU" b="1" dirty="0">
                <a:solidFill>
                  <a:srgbClr val="000000"/>
                </a:solidFill>
                <a:latin typeface="Verdana"/>
              </a:rPr>
            </a:br>
            <a:r>
              <a:rPr lang="ru-RU" b="1" dirty="0" smtClean="0">
                <a:solidFill>
                  <a:srgbClr val="000000"/>
                </a:solidFill>
                <a:latin typeface="Verdana"/>
              </a:rPr>
              <a:t>*Конструкция </a:t>
            </a:r>
            <a:r>
              <a:rPr lang="ru-RU" b="1" dirty="0">
                <a:solidFill>
                  <a:srgbClr val="000000"/>
                </a:solidFill>
                <a:latin typeface="Verdana"/>
              </a:rPr>
              <a:t>изделия, эскиз (описание этапов конструирования объекта</a:t>
            </a:r>
            <a:r>
              <a:rPr lang="ru-RU" b="1" dirty="0" smtClean="0">
                <a:solidFill>
                  <a:srgbClr val="000000"/>
                </a:solidFill>
                <a:latin typeface="Verdana"/>
              </a:rPr>
              <a:t>).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0000"/>
                </a:solidFill>
                <a:latin typeface="Verdana"/>
              </a:rPr>
              <a:t/>
            </a:r>
            <a:br>
              <a:rPr lang="ru-RU" b="1" dirty="0">
                <a:solidFill>
                  <a:srgbClr val="000000"/>
                </a:solidFill>
                <a:latin typeface="Verdana"/>
              </a:rPr>
            </a:br>
            <a:r>
              <a:rPr lang="ru-RU" b="1" dirty="0" smtClean="0">
                <a:solidFill>
                  <a:srgbClr val="000000"/>
                </a:solidFill>
                <a:latin typeface="Verdana"/>
              </a:rPr>
              <a:t>*Технология </a:t>
            </a:r>
            <a:r>
              <a:rPr lang="ru-RU" b="1" dirty="0">
                <a:solidFill>
                  <a:srgbClr val="000000"/>
                </a:solidFill>
                <a:latin typeface="Verdana"/>
              </a:rPr>
              <a:t>изготовления изделия, графические материалы</a:t>
            </a:r>
            <a:r>
              <a:rPr lang="ru-RU" b="1" dirty="0" smtClean="0">
                <a:solidFill>
                  <a:srgbClr val="000000"/>
                </a:solidFill>
                <a:latin typeface="Verdana"/>
              </a:rPr>
              <a:t>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0000"/>
                </a:solidFill>
                <a:latin typeface="Verdana"/>
              </a:rPr>
              <a:t/>
            </a:r>
            <a:br>
              <a:rPr lang="ru-RU" b="1" dirty="0">
                <a:solidFill>
                  <a:srgbClr val="000000"/>
                </a:solidFill>
                <a:latin typeface="Verdana"/>
              </a:rPr>
            </a:br>
            <a:r>
              <a:rPr lang="ru-RU" b="1" dirty="0" smtClean="0">
                <a:solidFill>
                  <a:srgbClr val="000000"/>
                </a:solidFill>
                <a:latin typeface="Verdana"/>
              </a:rPr>
              <a:t>*</a:t>
            </a:r>
            <a:r>
              <a:rPr lang="ru-RU" b="1" dirty="0" err="1" smtClean="0">
                <a:solidFill>
                  <a:srgbClr val="000000"/>
                </a:solidFill>
                <a:latin typeface="Verdana"/>
              </a:rPr>
              <a:t>Инструкционно</a:t>
            </a:r>
            <a:r>
              <a:rPr lang="ru-RU" b="1" dirty="0" smtClean="0">
                <a:solidFill>
                  <a:srgbClr val="000000"/>
                </a:solidFill>
                <a:latin typeface="Verdana"/>
              </a:rPr>
              <a:t>-технологическая </a:t>
            </a:r>
            <a:r>
              <a:rPr lang="ru-RU" b="1" dirty="0">
                <a:solidFill>
                  <a:srgbClr val="000000"/>
                </a:solidFill>
                <a:latin typeface="Verdana"/>
              </a:rPr>
              <a:t>карта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749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452596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Экономическое обоснование проекта,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расчеты:</a:t>
            </a:r>
          </a:p>
          <a:p>
            <a:pPr marL="0" indent="0" algn="just">
              <a:buNone/>
            </a:pPr>
            <a:endParaRPr lang="ru-RU" b="1" dirty="0">
              <a:solidFill>
                <a:srgbClr val="543B1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экономической части представляется полный расчет затрат на изготовление проектируемого изделия. Результатом экономического расчета должно быть обоснование экономичности проектируемого изделия и наличия рынка сбыта.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1506" name="Picture 2" descr="http://www.ia-centr.ru/work/files/8763/icon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437112"/>
            <a:ext cx="2016224" cy="22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02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lmagic.info/images/%D1%8D%D0%BA%D0%BE%D0%BB%D0%BE%D0%B3%D0%B8%D1%8F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9551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Экологическое обоснование проекта (экологическая чистота изделия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marL="0" indent="0" algn="just">
              <a:buNone/>
            </a:pPr>
            <a:endParaRPr lang="ru-RU" b="1" dirty="0">
              <a:solidFill>
                <a:srgbClr val="543B1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Особое внимание необходимо уделить экологической оценке проекта: обоснованию того, что изготовление и эксплуатация проектируемого изделия не повлекут за собой изменений в окружающей среде, нарушений в жизнедеятельности человека. Экологическая оценка проекта включает в себя экологическую оценку конструкции и технологии изготовления, оценку возможностей изготовления изделия из материалов - отходов производства, оценку возможности использования отходов, возникающих при выполнении проекта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25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rgbClr val="543B1C"/>
                </a:solidFill>
                <a:latin typeface="Palatino Linotype"/>
              </a:rPr>
              <a:t>8. Новые знания и умения, полученные при выполнении </a:t>
            </a:r>
            <a:r>
              <a:rPr lang="ru-RU" dirty="0" smtClean="0">
                <a:solidFill>
                  <a:srgbClr val="543B1C"/>
                </a:solidFill>
                <a:latin typeface="Palatino Linotype"/>
              </a:rPr>
              <a:t>проекта</a:t>
            </a:r>
          </a:p>
          <a:p>
            <a:pPr marL="0" indent="0" algn="just">
              <a:buNone/>
            </a:pPr>
            <a:endParaRPr lang="ru-RU" dirty="0" smtClean="0">
              <a:solidFill>
                <a:srgbClr val="543B1C"/>
              </a:solidFill>
              <a:latin typeface="Palatino Linotype"/>
            </a:endParaRPr>
          </a:p>
          <a:p>
            <a:pPr marL="0" indent="0" algn="just">
              <a:buNone/>
            </a:pPr>
            <a:endParaRPr lang="ru-RU" dirty="0">
              <a:solidFill>
                <a:srgbClr val="543B1C"/>
              </a:solidFill>
              <a:latin typeface="Palatino Linotype"/>
            </a:endParaRPr>
          </a:p>
          <a:p>
            <a:pPr marL="0" indent="0" algn="just">
              <a:buNone/>
            </a:pPr>
            <a:endParaRPr lang="ru-RU" dirty="0" smtClean="0">
              <a:solidFill>
                <a:srgbClr val="543B1C"/>
              </a:solidFill>
              <a:latin typeface="Palatino Linotype"/>
            </a:endParaRPr>
          </a:p>
          <a:p>
            <a:pPr marL="0" indent="0" algn="just">
              <a:buNone/>
            </a:pPr>
            <a:endParaRPr lang="ru-RU" dirty="0">
              <a:solidFill>
                <a:srgbClr val="543B1C"/>
              </a:solidFill>
              <a:latin typeface="Palatino Linotype"/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543B1C"/>
                </a:solidFill>
                <a:latin typeface="Palatino Linotype"/>
              </a:rPr>
              <a:t>9. Оценка изделия. Реклама изделия.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3554" name="Picture 2" descr="http://www.chel-att.ru/ifls/small-image/121009-160625-54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16832"/>
            <a:ext cx="21907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www.aridons.khv.ru/photos/various/volunteering-5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25144"/>
            <a:ext cx="3024336" cy="204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10. 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tooltip="Заключение творческого проекта"/>
              </a:rPr>
              <a:t>Заключение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краткие выводы по результатам выполненного проекта, оценку полноты решения поставленных задач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нем последовательно излагаются полученные результаты, определяется их соотношение с общей целью и конкретными задачами, сформулированными во введении, дается самооценка воспитаннику о проделанной им работы. В некоторых случаях возникает необходимость указать пути продолжения исследования темы, а также конкретные задачи, которые предстоит при этом решать.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vospari.com/ru/wp-content/uploads/sites/20/2014/03/%D0%B7%D0%B0%D0%BA%D0%BB%D1%8E%D1%87%D0%B5%D0%BD%D0%B8%D0%B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301208"/>
            <a:ext cx="3181119" cy="145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37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Используемая 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</a:p>
          <a:p>
            <a:pPr marL="0" indent="0" algn="just">
              <a:buNone/>
            </a:pPr>
            <a:endParaRPr lang="ru-RU" sz="2600" dirty="0">
              <a:solidFill>
                <a:srgbClr val="543B1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После заключения принято </a:t>
            </a: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помещать </a:t>
            </a:r>
            <a:r>
              <a:rPr lang="ru-RU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список литературы, использованной при выполнении проекта. Каждый включенный в него источник должен иметь отражение в пояснительной записке. Все заимствования должны обязательно иметь подстрочные ссылки, откуда взяты приведенные материалы. Не следует включать в данный список работы, которые фактически не были использованы.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5602" name="Picture 2" descr="http://keyfacts.ru/wp-content/uploads/2012/06/dum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653136"/>
            <a:ext cx="3158902" cy="203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://xn--80aff1fya.xn--p1ai/News/book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8640"/>
            <a:ext cx="1696750" cy="169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62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</a:rPr>
              <a:t>Творческий проект</a:t>
            </a:r>
            <a:r>
              <a:rPr lang="ru-RU" dirty="0">
                <a:latin typeface="Times New Roman"/>
                <a:ea typeface="Times New Roman"/>
              </a:rPr>
              <a:t> — это самостоятельное учебно-творческое задание, выполня­емое под руководством педагога и предусматривающее создание общественного по­лезного продукта (изделия), </a:t>
            </a:r>
            <a:r>
              <a:rPr lang="ru-RU" dirty="0" smtClean="0">
                <a:latin typeface="Times New Roman"/>
                <a:ea typeface="Times New Roman"/>
              </a:rPr>
              <a:t>обладающего новизной</a:t>
            </a:r>
            <a:r>
              <a:rPr lang="ru-RU" dirty="0">
                <a:latin typeface="Times New Roman"/>
                <a:ea typeface="Times New Roman"/>
              </a:rPr>
              <a:t>.</a:t>
            </a:r>
            <a:endParaRPr lang="ru-RU" dirty="0"/>
          </a:p>
        </p:txBody>
      </p:sp>
      <p:pic>
        <p:nvPicPr>
          <p:cNvPr id="2050" name="Picture 2" descr="https://pp.vk.me/c402316/v402316299/70e4/yCgx4dCfHg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68960"/>
            <a:ext cx="3923928" cy="365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26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800" dirty="0">
                <a:solidFill>
                  <a:srgbClr val="FF0000"/>
                </a:solidFill>
                <a:latin typeface="Palatino Linotype"/>
              </a:rPr>
              <a:t>12. Приложения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rgbClr val="000000"/>
                </a:solidFill>
                <a:latin typeface="Verdana"/>
              </a:rPr>
              <a:t>(эскизы, схемы, технологическая документация</a:t>
            </a:r>
            <a:r>
              <a:rPr lang="ru-RU" sz="2800" dirty="0" smtClean="0">
                <a:solidFill>
                  <a:srgbClr val="000000"/>
                </a:solidFill>
                <a:latin typeface="Verdana"/>
              </a:rPr>
              <a:t>).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Вспомогательные или дополнительные материалы, которые загромождают основную часть работы, помещают в приложениях. 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содержанию и форме приложения очень разнообразны. Они могут представлять собой текст, таблицы, карты, графики, рисунки. Каждое приложение должно начинаться с нового листа (страницы) с указанием в правом верхнем углу слова «Приложение» и иметь тематический заголовок. 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6626" name="Picture 2" descr="http://thebestsecretary.ru/wp-content/uploads/renjith-krishna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592503"/>
            <a:ext cx="152400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36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>
              <a:spcBef>
                <a:spcPts val="2735"/>
              </a:spcBef>
              <a:spcAft>
                <a:spcPts val="0"/>
              </a:spcAft>
              <a:buNone/>
            </a:pPr>
            <a:r>
              <a:rPr lang="ru-RU" b="1" i="1" dirty="0">
                <a:latin typeface="Times New Roman"/>
                <a:ea typeface="Times New Roman"/>
              </a:rPr>
              <a:t>Качество выполнения проекта </a:t>
            </a:r>
            <a:r>
              <a:rPr lang="ru-RU" dirty="0">
                <a:latin typeface="Times New Roman"/>
                <a:ea typeface="Times New Roman"/>
              </a:rPr>
              <a:t>зависит от того</a:t>
            </a:r>
            <a:r>
              <a:rPr lang="ru-RU" dirty="0" smtClean="0">
                <a:latin typeface="Times New Roman"/>
                <a:ea typeface="Times New Roman"/>
              </a:rPr>
              <a:t>:</a:t>
            </a:r>
          </a:p>
          <a:p>
            <a:pPr marL="0" lvl="0" indent="0">
              <a:spcBef>
                <a:spcPts val="250"/>
              </a:spcBef>
              <a:buNone/>
              <a:tabLst>
                <a:tab pos="411480" algn="l"/>
              </a:tabLst>
            </a:pPr>
            <a:r>
              <a:rPr lang="ru-RU" dirty="0" smtClean="0">
                <a:latin typeface="Times New Roman"/>
                <a:ea typeface="Times New Roman"/>
              </a:rPr>
              <a:t>- насколько </a:t>
            </a:r>
            <a:r>
              <a:rPr lang="ru-RU" dirty="0">
                <a:latin typeface="Times New Roman"/>
                <a:ea typeface="Times New Roman"/>
              </a:rPr>
              <a:t>хорошо вы смогли разобраться в пройденных темах</a:t>
            </a:r>
            <a:r>
              <a:rPr lang="ru-RU" dirty="0" smtClean="0">
                <a:latin typeface="Times New Roman"/>
                <a:ea typeface="Times New Roman"/>
              </a:rPr>
              <a:t>;</a:t>
            </a:r>
          </a:p>
          <a:p>
            <a:pPr lvl="0">
              <a:spcBef>
                <a:spcPts val="250"/>
              </a:spcBef>
              <a:buFont typeface="Arial"/>
              <a:buChar char="*"/>
              <a:tabLst>
                <a:tab pos="411480" algn="l"/>
              </a:tabLst>
            </a:pPr>
            <a:endParaRPr lang="ru-RU" sz="2400" dirty="0">
              <a:latin typeface="Times New Roman"/>
              <a:ea typeface="Times New Roman"/>
            </a:endParaRPr>
          </a:p>
          <a:p>
            <a:pPr marL="0" lvl="0" indent="0" algn="just">
              <a:lnSpc>
                <a:spcPts val="1370"/>
              </a:lnSpc>
              <a:spcBef>
                <a:spcPts val="70"/>
              </a:spcBef>
              <a:buNone/>
              <a:tabLst>
                <a:tab pos="411480" algn="l"/>
              </a:tabLst>
            </a:pPr>
            <a:r>
              <a:rPr lang="ru-RU" dirty="0" smtClean="0">
                <a:latin typeface="Times New Roman"/>
                <a:ea typeface="Times New Roman"/>
              </a:rPr>
              <a:t>- насколько </a:t>
            </a:r>
            <a:r>
              <a:rPr lang="ru-RU" dirty="0">
                <a:latin typeface="Times New Roman"/>
                <a:ea typeface="Times New Roman"/>
              </a:rPr>
              <a:t>прочны ваши знания, умения </a:t>
            </a:r>
            <a:r>
              <a:rPr lang="ru-RU" dirty="0" smtClean="0">
                <a:latin typeface="Times New Roman"/>
                <a:ea typeface="Times New Roman"/>
              </a:rPr>
              <a:t>и</a:t>
            </a:r>
          </a:p>
          <a:p>
            <a:pPr lvl="0" algn="just">
              <a:lnSpc>
                <a:spcPts val="1370"/>
              </a:lnSpc>
              <a:spcBef>
                <a:spcPts val="70"/>
              </a:spcBef>
              <a:buFont typeface="Arial"/>
              <a:buChar char="*"/>
              <a:tabLst>
                <a:tab pos="411480" algn="l"/>
              </a:tabLst>
            </a:pPr>
            <a:endParaRPr lang="ru-RU" dirty="0">
              <a:latin typeface="Times New Roman"/>
              <a:ea typeface="Times New Roman"/>
            </a:endParaRPr>
          </a:p>
          <a:p>
            <a:pPr marL="0" lvl="0" indent="0" algn="just">
              <a:lnSpc>
                <a:spcPts val="1370"/>
              </a:lnSpc>
              <a:spcBef>
                <a:spcPts val="70"/>
              </a:spcBef>
              <a:buNone/>
              <a:tabLst>
                <a:tab pos="411480" algn="l"/>
              </a:tabLst>
            </a:pPr>
            <a:r>
              <a:rPr lang="ru-RU" dirty="0" smtClean="0">
                <a:latin typeface="Times New Roman"/>
                <a:ea typeface="Times New Roman"/>
              </a:rPr>
              <a:t>навыки</a:t>
            </a:r>
            <a:r>
              <a:rPr lang="ru-RU" dirty="0">
                <a:latin typeface="Times New Roman"/>
                <a:ea typeface="Times New Roman"/>
              </a:rPr>
              <a:t>, приобретенные на </a:t>
            </a:r>
            <a:r>
              <a:rPr lang="ru-RU" dirty="0" smtClean="0">
                <a:latin typeface="Times New Roman"/>
                <a:ea typeface="Times New Roman"/>
              </a:rPr>
              <a:t>уроках</a:t>
            </a:r>
          </a:p>
          <a:p>
            <a:pPr marL="0" lvl="0" indent="0" algn="just">
              <a:lnSpc>
                <a:spcPts val="1370"/>
              </a:lnSpc>
              <a:spcBef>
                <a:spcPts val="70"/>
              </a:spcBef>
              <a:buNone/>
              <a:tabLst>
                <a:tab pos="411480" algn="l"/>
              </a:tabLst>
            </a:pPr>
            <a:endParaRPr lang="ru-RU" dirty="0">
              <a:latin typeface="Times New Roman"/>
              <a:ea typeface="Times New Roman"/>
            </a:endParaRPr>
          </a:p>
          <a:p>
            <a:pPr marL="0" lvl="0" indent="0" algn="just">
              <a:lnSpc>
                <a:spcPts val="1370"/>
              </a:lnSpc>
              <a:spcBef>
                <a:spcPts val="70"/>
              </a:spcBef>
              <a:buNone/>
              <a:tabLst>
                <a:tab pos="411480" algn="l"/>
              </a:tabLst>
            </a:pPr>
            <a:r>
              <a:rPr lang="ru-RU" dirty="0" smtClean="0">
                <a:latin typeface="Times New Roman"/>
                <a:ea typeface="Times New Roman"/>
              </a:rPr>
              <a:t> технологии;</a:t>
            </a:r>
          </a:p>
          <a:p>
            <a:pPr marL="0" lvl="0" indent="0" algn="just">
              <a:lnSpc>
                <a:spcPts val="1370"/>
              </a:lnSpc>
              <a:spcBef>
                <a:spcPts val="70"/>
              </a:spcBef>
              <a:buNone/>
              <a:tabLst>
                <a:tab pos="411480" algn="l"/>
              </a:tabLst>
            </a:pPr>
            <a:endParaRPr lang="ru-RU" dirty="0">
              <a:latin typeface="Times New Roman"/>
              <a:ea typeface="Times New Roman"/>
            </a:endParaRPr>
          </a:p>
          <a:p>
            <a:pPr marL="0" lvl="0" indent="0" algn="just">
              <a:lnSpc>
                <a:spcPts val="1370"/>
              </a:lnSpc>
              <a:spcBef>
                <a:spcPts val="70"/>
              </a:spcBef>
              <a:buNone/>
              <a:tabLst>
                <a:tab pos="411480" algn="l"/>
              </a:tabLst>
            </a:pPr>
            <a:endParaRPr lang="ru-RU" dirty="0" smtClean="0">
              <a:latin typeface="Times New Roman"/>
              <a:ea typeface="Times New Roman"/>
            </a:endParaRPr>
          </a:p>
          <a:p>
            <a:pPr marL="0" lvl="0" indent="0">
              <a:spcBef>
                <a:spcPts val="180"/>
              </a:spcBef>
              <a:buNone/>
              <a:tabLst>
                <a:tab pos="411480" algn="l"/>
              </a:tabLst>
            </a:pPr>
            <a:r>
              <a:rPr lang="ru-RU" dirty="0" smtClean="0">
                <a:latin typeface="Times New Roman"/>
                <a:ea typeface="Times New Roman"/>
              </a:rPr>
              <a:t>- насколько </a:t>
            </a:r>
            <a:r>
              <a:rPr lang="ru-RU" dirty="0">
                <a:latin typeface="Times New Roman"/>
                <a:ea typeface="Times New Roman"/>
              </a:rPr>
              <a:t>широк круг ваших интересов;</a:t>
            </a:r>
            <a:endParaRPr lang="ru-RU" sz="2400" dirty="0">
              <a:latin typeface="Times New Roman"/>
              <a:ea typeface="Times New Roman"/>
            </a:endParaRPr>
          </a:p>
          <a:p>
            <a:pPr marL="0" lvl="0" indent="0">
              <a:spcBef>
                <a:spcPts val="180"/>
              </a:spcBef>
              <a:buNone/>
              <a:tabLst>
                <a:tab pos="411480" algn="l"/>
              </a:tabLst>
            </a:pPr>
            <a:r>
              <a:rPr lang="ru-RU" dirty="0" smtClean="0">
                <a:latin typeface="Times New Roman"/>
                <a:ea typeface="Times New Roman"/>
              </a:rPr>
              <a:t>- насколько </a:t>
            </a:r>
            <a:r>
              <a:rPr lang="ru-RU" dirty="0">
                <a:latin typeface="Times New Roman"/>
                <a:ea typeface="Times New Roman"/>
              </a:rPr>
              <a:t>вы </a:t>
            </a:r>
            <a:r>
              <a:rPr lang="ru-RU" dirty="0" err="1">
                <a:latin typeface="Times New Roman"/>
                <a:ea typeface="Times New Roman"/>
              </a:rPr>
              <a:t>самоорганизованы</a:t>
            </a:r>
            <a:r>
              <a:rPr lang="ru-RU" dirty="0">
                <a:latin typeface="Times New Roman"/>
                <a:ea typeface="Times New Roman"/>
              </a:rPr>
              <a:t>.</a:t>
            </a:r>
            <a:endParaRPr lang="ru-RU" sz="2400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http://podabajurom.ru/wp-content/uploads/2013/09/tvorchest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941168"/>
            <a:ext cx="2131537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2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indent="0" algn="just">
              <a:lnSpc>
                <a:spcPts val="1370"/>
              </a:lnSpc>
              <a:spcBef>
                <a:spcPts val="1550"/>
              </a:spcBef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Times New Roman"/>
              </a:rPr>
              <a:t>Самоорганизация </a:t>
            </a:r>
            <a:r>
              <a:rPr lang="ru-RU" dirty="0">
                <a:latin typeface="Times New Roman"/>
                <a:ea typeface="Times New Roman"/>
              </a:rPr>
              <a:t>— это умение </a:t>
            </a:r>
            <a:r>
              <a:rPr lang="ru-RU" dirty="0" smtClean="0">
                <a:latin typeface="Times New Roman"/>
                <a:ea typeface="Times New Roman"/>
              </a:rPr>
              <a:t>активно</a:t>
            </a:r>
          </a:p>
          <a:p>
            <a:pPr indent="0" algn="just">
              <a:lnSpc>
                <a:spcPts val="1370"/>
              </a:lnSpc>
              <a:spcBef>
                <a:spcPts val="155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планировать свою работу, </a:t>
            </a:r>
            <a:r>
              <a:rPr lang="ru-RU" dirty="0" smtClean="0">
                <a:latin typeface="Times New Roman"/>
                <a:ea typeface="Times New Roman"/>
              </a:rPr>
              <a:t>умение</a:t>
            </a:r>
          </a:p>
          <a:p>
            <a:pPr indent="0" algn="just">
              <a:lnSpc>
                <a:spcPts val="1370"/>
              </a:lnSpc>
              <a:spcBef>
                <a:spcPts val="155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 принимать </a:t>
            </a:r>
            <a:r>
              <a:rPr lang="ru-RU" dirty="0">
                <a:latin typeface="Times New Roman"/>
                <a:ea typeface="Times New Roman"/>
              </a:rPr>
              <a:t>решение и отвечать за него</a:t>
            </a:r>
            <a:r>
              <a:rPr lang="ru-RU" dirty="0" smtClean="0">
                <a:latin typeface="Times New Roman"/>
                <a:ea typeface="Times New Roman"/>
              </a:rPr>
              <a:t>,</a:t>
            </a:r>
          </a:p>
          <a:p>
            <a:pPr indent="0" algn="just">
              <a:lnSpc>
                <a:spcPts val="1370"/>
              </a:lnSpc>
              <a:spcBef>
                <a:spcPts val="155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умение критически оценивать </a:t>
            </a:r>
            <a:r>
              <a:rPr lang="ru-RU" dirty="0" smtClean="0">
                <a:latin typeface="Times New Roman"/>
                <a:ea typeface="Times New Roman"/>
              </a:rPr>
              <a:t>свои</a:t>
            </a:r>
          </a:p>
          <a:p>
            <a:pPr indent="0" algn="just">
              <a:lnSpc>
                <a:spcPts val="1370"/>
              </a:lnSpc>
              <a:spcBef>
                <a:spcPts val="155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действия и иметь чувство долга.</a:t>
            </a:r>
            <a:endParaRPr lang="ru-RU" sz="2400" dirty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2400" dirty="0">
                <a:latin typeface="Times New Roman"/>
                <a:ea typeface="Times New Roman"/>
              </a:rPr>
              <a:t/>
            </a:r>
            <a:br>
              <a:rPr lang="ru-RU" sz="2400" dirty="0"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5122" name="Picture 2" descr="http://kaliningradlib.ru/system/files/imagecache/picture_800/fe130161280b9825f4ba2d360fd2a93e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77072"/>
            <a:ext cx="3855171" cy="256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cs406129.vk.me/v406129176/1a93/olPXLKq1KW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92896"/>
            <a:ext cx="3456384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home-secret.ru/wp-content/uploads/2012/11/home1534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6912"/>
            <a:ext cx="1454676" cy="197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37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25521"/>
                </a:solidFill>
                <a:latin typeface="Georgia"/>
                <a:hlinkClick r:id="rId2" tooltip="Этапы творческого проекта"/>
              </a:rPr>
              <a:t>Этапы творческого проекта</a:t>
            </a:r>
            <a:r>
              <a:rPr lang="ru-RU" b="1" dirty="0">
                <a:solidFill>
                  <a:srgbClr val="5B322F"/>
                </a:solidFill>
                <a:latin typeface="Georgia"/>
              </a:rPr>
              <a:t/>
            </a:r>
            <a:br>
              <a:rPr lang="ru-RU" b="1" dirty="0">
                <a:solidFill>
                  <a:srgbClr val="5B322F"/>
                </a:solidFill>
                <a:latin typeface="Georgia"/>
              </a:rPr>
            </a:br>
            <a:endParaRPr lang="ru-RU" dirty="0"/>
          </a:p>
        </p:txBody>
      </p:sp>
      <p:pic>
        <p:nvPicPr>
          <p:cNvPr id="3" name="Picture 4" descr="http://tworismelo.com/wp-content/uploads/2013/05/dlya-chego-neobxodimo-tvorchestvo_4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0728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47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 творческого проекта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Определи проблему и тему творческого проекта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 Определи цели и задачи, сформи­руй обоснование (мотив) выбора именно этой темы творческой работы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3. Выбери оптимальный вариант решения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4. Составь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работы для реализации творческого проекта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5. Определи возможные материальные за­траты в ходе изготовления проекта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biz.yanao.ru/i/gu/startbusin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727" y="2996952"/>
            <a:ext cx="1465242" cy="211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04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 планирования (Конструкторский этап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Собери и обработай необходимую для реализации проекта информацию по литературным и другим источникам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Изучи технологию изготовления задуманного объекта, проведи расчеты, замеры, реши необходимые задачи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Разработай соответствующую конструкторско-технологическую до­кументацию (карту), подготовь необходимые качественные материалы, безопасное оборудова­ние и инструменты, свое рабочее место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Определи способ представления результатов, т.е. в какой форме будет отчет (текстовое описание результатов, диаграммы, презентация, фотографии изделия или объекта, аудио- или видео-запись наблюдений или этапов создания изделия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Установи критерии оценки конечного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результата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процесса работы (как будешь оценивать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Распредели задачи и обязанности между учащимися команды (если это групповой или коллективный проект).</a:t>
            </a:r>
          </a:p>
        </p:txBody>
      </p:sp>
      <p:pic>
        <p:nvPicPr>
          <p:cNvPr id="8194" name="Picture 2" descr="http://www.kanzashi.dn.ua/images/podgotovka-k-svad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337625"/>
            <a:ext cx="1970584" cy="147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71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435280" cy="543346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 процесса работы (Технологический этап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процесс изготовления, создания объекта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Проведи то, что запланировал: интервью, опрос, наблюдения, эксперименты, саму работу по изготовлению изделия, выполнению технологических операций, созданию рисунка, танца, песни и т.п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Соблюдай правила техники безопасности при работе с оборудованием и инструментами.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www.bannerka.ua/net/1/p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20352"/>
            <a:ext cx="877647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69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510</Words>
  <Application>Microsoft Office PowerPoint</Application>
  <PresentationFormat>Экран (4:3)</PresentationFormat>
  <Paragraphs>147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Основы творческого проекта по технологии  Автор: Горюнова Н.Ю. МБУ школа №1 имени Виктора Носова г.о.Тольятти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творческого проекта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Схема составления цели творческого проекта:</vt:lpstr>
      <vt:lpstr>Презентация PowerPoint</vt:lpstr>
      <vt:lpstr>ПРИМЕР</vt:lpstr>
      <vt:lpstr>Презентация PowerPoint</vt:lpstr>
      <vt:lpstr> </vt:lpstr>
      <vt:lpstr>Презентация PowerPoint</vt:lpstr>
      <vt:lpstr>Презентация PowerPoint</vt:lpstr>
      <vt:lpstr>Примеры задач творческого проекта: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 по технологии</dc:title>
  <dc:creator>Admin</dc:creator>
  <cp:lastModifiedBy>zav00</cp:lastModifiedBy>
  <cp:revision>13</cp:revision>
  <dcterms:created xsi:type="dcterms:W3CDTF">2015-04-01T12:31:34Z</dcterms:created>
  <dcterms:modified xsi:type="dcterms:W3CDTF">2015-10-02T06:06:11Z</dcterms:modified>
</cp:coreProperties>
</file>