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7" r:id="rId2"/>
    <p:sldId id="274" r:id="rId3"/>
    <p:sldId id="265" r:id="rId4"/>
    <p:sldId id="280" r:id="rId5"/>
    <p:sldId id="278" r:id="rId6"/>
    <p:sldId id="273" r:id="rId7"/>
    <p:sldId id="279" r:id="rId8"/>
    <p:sldId id="284" r:id="rId9"/>
    <p:sldId id="272" r:id="rId10"/>
    <p:sldId id="282" r:id="rId11"/>
    <p:sldId id="268" r:id="rId12"/>
    <p:sldId id="283" r:id="rId13"/>
    <p:sldId id="285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00"/>
    <a:srgbClr val="D2A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3" d="100"/>
          <a:sy n="83" d="100"/>
        </p:scale>
        <p:origin x="-242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D4CE3-B8D7-46F5-AC28-B253BDAC230C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23787-E8C6-4FDB-94E6-73229B1384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22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23787-E8C6-4FDB-94E6-73229B1384A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11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75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78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08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63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27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87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922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55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94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65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2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7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0.png"/><Relationship Id="rId21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microsoft.com/office/2007/relationships/hdphoto" Target="../media/hdphoto3.wdp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ocuments\мо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436"/>
            <a:ext cx="9144000" cy="705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2796" y="1793384"/>
            <a:ext cx="775255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Урок на тему «Обработка горловины подкройной обтачкой».</a:t>
            </a:r>
          </a:p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8 класс </a:t>
            </a:r>
          </a:p>
          <a:p>
            <a:endParaRPr lang="ru-RU" sz="2800" dirty="0"/>
          </a:p>
          <a:p>
            <a:pPr algn="ctr"/>
            <a:r>
              <a:rPr lang="ru-RU" sz="2400" dirty="0" smtClean="0"/>
              <a:t>Учитель трудового обучения :</a:t>
            </a:r>
          </a:p>
          <a:p>
            <a:pPr algn="ctr"/>
            <a:r>
              <a:rPr lang="ru-RU" sz="2400" dirty="0" smtClean="0"/>
              <a:t>Климова Светлана Петровна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112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ocuments\26793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489734"/>
            <a:ext cx="6912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Работа с </a:t>
            </a:r>
            <a:r>
              <a:rPr lang="ru-RU" sz="4800" b="1" dirty="0" smtClean="0">
                <a:solidFill>
                  <a:srgbClr val="FF0000"/>
                </a:solidFill>
              </a:rPr>
              <a:t>технологической картой</a:t>
            </a:r>
          </a:p>
          <a:p>
            <a:pPr algn="ctr"/>
            <a:r>
              <a:rPr lang="ru-RU" sz="3200" b="1" i="1" u="sng" dirty="0" smtClean="0">
                <a:solidFill>
                  <a:prstClr val="black"/>
                </a:solidFill>
              </a:rPr>
              <a:t>Задание :</a:t>
            </a:r>
            <a:endParaRPr lang="ru-RU" sz="3200" b="1" i="1" u="sng" dirty="0">
              <a:solidFill>
                <a:prstClr val="black"/>
              </a:solidFill>
            </a:endParaRPr>
          </a:p>
          <a:p>
            <a:r>
              <a:rPr lang="ru-RU" sz="3200" b="1" i="1" dirty="0" smtClean="0">
                <a:solidFill>
                  <a:prstClr val="black"/>
                </a:solidFill>
              </a:rPr>
              <a:t>1.Найти в технологической карте  практическое задание  №6, которое мы будем выполнять.</a:t>
            </a:r>
          </a:p>
          <a:p>
            <a:endParaRPr lang="ru-RU" sz="3200" b="1" i="1" dirty="0" smtClean="0">
              <a:solidFill>
                <a:prstClr val="black"/>
              </a:solidFill>
            </a:endParaRPr>
          </a:p>
          <a:p>
            <a:r>
              <a:rPr lang="ru-RU" sz="3200" b="1" i="1" dirty="0" smtClean="0">
                <a:solidFill>
                  <a:prstClr val="black"/>
                </a:solidFill>
              </a:rPr>
              <a:t>2. На какую сторону вам надо наложить  обтачку?</a:t>
            </a:r>
            <a:endParaRPr lang="ru-RU" sz="32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4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Практическое задание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749" y="980728"/>
            <a:ext cx="8280920" cy="54332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</a:rPr>
              <a:t>Выполнить задания №6 и №7 инструкции 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Проверить качество своей работы:</a:t>
            </a: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	</a:t>
            </a:r>
            <a:r>
              <a:rPr lang="ru-RU" b="1" i="1" dirty="0" smtClean="0">
                <a:solidFill>
                  <a:srgbClr val="C00000"/>
                </a:solidFill>
              </a:rPr>
              <a:t>а) середины деталей и середины обтачек совпадают;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	</a:t>
            </a:r>
            <a:r>
              <a:rPr lang="ru-RU" b="1" i="1" dirty="0" smtClean="0">
                <a:solidFill>
                  <a:srgbClr val="C00000"/>
                </a:solidFill>
              </a:rPr>
              <a:t>б) машинная строчка ровная, ширина везде 7 мм;</a:t>
            </a:r>
            <a:endParaRPr lang="ru-RU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	в) надсечки на закруглениях не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з</a:t>
            </a:r>
            <a:r>
              <a:rPr lang="ru-RU" b="1" i="1" dirty="0" smtClean="0">
                <a:solidFill>
                  <a:srgbClr val="C00000"/>
                </a:solidFill>
              </a:rPr>
              <a:t>адевают машинную строчку.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869160"/>
            <a:ext cx="1237357" cy="154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213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Гимнастика для глаз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3429697"/>
              </p:ext>
            </p:extLst>
          </p:nvPr>
        </p:nvGraphicFramePr>
        <p:xfrm>
          <a:off x="611560" y="1628800"/>
          <a:ext cx="6480720" cy="362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  <a:gridCol w="1296144"/>
                <a:gridCol w="1296144"/>
              </a:tblGrid>
              <a:tr h="604866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04866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04866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04866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04866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04866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97906"/>
            <a:ext cx="554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668" y="4169265"/>
            <a:ext cx="554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9418" y="2278313"/>
            <a:ext cx="554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1864" y="2313745"/>
            <a:ext cx="457200" cy="4257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842" y="4725144"/>
            <a:ext cx="4810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3317" y="2299710"/>
            <a:ext cx="4810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4F81BD"/>
              </a:clrFrom>
              <a:clrTo>
                <a:srgbClr val="4F81BD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210" y="1673967"/>
            <a:ext cx="481013" cy="4508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1043608" y="2872271"/>
            <a:ext cx="587078" cy="5448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087" y="4169265"/>
            <a:ext cx="4810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9024" y="2850423"/>
            <a:ext cx="6096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5941" y="2241767"/>
            <a:ext cx="6096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3877" y="4062902"/>
            <a:ext cx="6096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393" y="2864164"/>
            <a:ext cx="6096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818" y="4147833"/>
            <a:ext cx="5238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210" y="3557008"/>
            <a:ext cx="5540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6792" y="3557008"/>
            <a:ext cx="4810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2641" y="1612848"/>
            <a:ext cx="61595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6792" y="4664025"/>
            <a:ext cx="61595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446" y="1746670"/>
            <a:ext cx="5540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5720" y="2922107"/>
            <a:ext cx="4810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4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171" y="4142276"/>
            <a:ext cx="481013" cy="450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4179" y="4750909"/>
            <a:ext cx="4810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74907" y="551723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9598" y="5553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0063" y="5536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7888" y="551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4956" y="5517232"/>
            <a:ext cx="50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8584" y="4663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38584" y="4077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8584" y="34796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8584" y="2850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51072" y="2276872"/>
            <a:ext cx="40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38584" y="1673967"/>
            <a:ext cx="36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9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4F81BD"/>
              </a:clrFrom>
              <a:clrTo>
                <a:srgbClr val="4F81BD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668" y="3532401"/>
            <a:ext cx="481013" cy="4508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9418" y="4152787"/>
            <a:ext cx="4810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2316" y="1711049"/>
            <a:ext cx="4762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7578" y="3507795"/>
            <a:ext cx="4810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2498" y="2861346"/>
            <a:ext cx="6096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Равнобедренный треугольник 22"/>
          <p:cNvSpPr/>
          <p:nvPr/>
        </p:nvSpPr>
        <p:spPr>
          <a:xfrm>
            <a:off x="3624180" y="1633244"/>
            <a:ext cx="444501" cy="410056"/>
          </a:xfrm>
          <a:prstGeom prst="triangle">
            <a:avLst>
              <a:gd name="adj" fmla="val 48233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3399"/>
              </a:solidFill>
            </a:endParaRPr>
          </a:p>
        </p:txBody>
      </p:sp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8149" y="4750909"/>
            <a:ext cx="4635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814974" y="4792275"/>
            <a:ext cx="707405" cy="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3481" y="2371051"/>
            <a:ext cx="7318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82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Правила безопасной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7704856" cy="464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tx2"/>
                </a:solidFill>
              </a:rPr>
              <a:t>Закончите предложения</a:t>
            </a:r>
            <a:r>
              <a:rPr lang="ru-RU" sz="3600" b="1" i="1" dirty="0" smtClean="0">
                <a:solidFill>
                  <a:schemeClr val="tx2"/>
                </a:solidFill>
              </a:rPr>
              <a:t>:</a:t>
            </a:r>
          </a:p>
          <a:p>
            <a:endParaRPr lang="ru-RU" sz="3600" b="1" i="1" dirty="0">
              <a:solidFill>
                <a:schemeClr val="tx2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Во время работы иголки и булавки   хранить…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endParaRPr lang="ru-RU" sz="3200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Нельзя </a:t>
            </a:r>
            <a:r>
              <a:rPr lang="ru-RU" sz="3200" b="1" dirty="0">
                <a:solidFill>
                  <a:srgbClr val="C00000"/>
                </a:solidFill>
              </a:rPr>
              <a:t>держать ножницы…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endParaRPr lang="ru-RU" sz="3200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ри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заправке нити в ушко машинной иглы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20654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\Documents\скачанные файлы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91" y="-52616"/>
            <a:ext cx="9149891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309896"/>
            <a:ext cx="6768752" cy="353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  <a:t>Красный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–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  <a:t>отлично.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Times New Roman"/>
                <a:ea typeface="Calibri"/>
              </a:rPr>
              <a:t>Синий - </a:t>
            </a:r>
            <a:r>
              <a:rPr lang="ru-RU" sz="3600" b="1" dirty="0">
                <a:solidFill>
                  <a:schemeClr val="tx2"/>
                </a:solidFill>
                <a:latin typeface="Times New Roman"/>
                <a:ea typeface="Calibri"/>
              </a:rPr>
              <a:t>надо постараться, не </a:t>
            </a:r>
            <a:r>
              <a:rPr lang="ru-RU" sz="3600" b="1" dirty="0" smtClean="0">
                <a:solidFill>
                  <a:schemeClr val="tx2"/>
                </a:solidFill>
                <a:latin typeface="Times New Roman"/>
                <a:ea typeface="Calibri"/>
              </a:rPr>
              <a:t>	все </a:t>
            </a:r>
            <a:r>
              <a:rPr lang="ru-RU" sz="3600" b="1" dirty="0">
                <a:solidFill>
                  <a:schemeClr val="tx2"/>
                </a:solidFill>
                <a:latin typeface="Times New Roman"/>
                <a:ea typeface="Calibri"/>
              </a:rPr>
              <a:t>получилось.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C000"/>
                </a:solidFill>
                <a:latin typeface="Times New Roman"/>
                <a:ea typeface="Calibri"/>
              </a:rPr>
              <a:t> 	</a:t>
            </a:r>
            <a:r>
              <a:rPr lang="ru-RU" sz="3600" b="1" u="sng" dirty="0" smtClean="0">
                <a:solidFill>
                  <a:srgbClr val="FFC000"/>
                </a:solidFill>
                <a:latin typeface="Times New Roman"/>
                <a:ea typeface="Calibri"/>
              </a:rPr>
              <a:t>Жёлтый - </a:t>
            </a:r>
            <a:r>
              <a:rPr lang="ru-RU" sz="3600" b="1" u="sng" dirty="0">
                <a:solidFill>
                  <a:srgbClr val="FFC000"/>
                </a:solidFill>
                <a:latin typeface="Times New Roman"/>
                <a:ea typeface="Calibri"/>
              </a:rPr>
              <a:t>требуется 	</a:t>
            </a:r>
            <a:r>
              <a:rPr lang="ru-RU" sz="3600" b="1" u="sng" dirty="0" smtClean="0">
                <a:solidFill>
                  <a:srgbClr val="FFC000"/>
                </a:solidFill>
                <a:latin typeface="Times New Roman"/>
                <a:ea typeface="Calibri"/>
              </a:rPr>
              <a:t>доработать.</a:t>
            </a:r>
            <a:endParaRPr lang="ru-RU" sz="3600" u="sng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1981" y="188640"/>
            <a:ext cx="3812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Оцените ваш труд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6336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\Documents\48529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36" y="67436"/>
            <a:ext cx="9144000" cy="67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552" y="646562"/>
            <a:ext cx="6912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Придумано кем-то просто и мудро</a:t>
            </a:r>
            <a:br>
              <a:rPr lang="ru-RU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При встрече здороваться: «</a:t>
            </a:r>
            <a:r>
              <a:rPr lang="ru-RU" sz="3600" b="1" dirty="0">
                <a:solidFill>
                  <a:srgbClr val="C00000"/>
                </a:solidFill>
              </a:rPr>
              <a:t>Доброе утро!»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Доброе утро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солнцу и птицам!</a:t>
            </a:r>
            <a:br>
              <a:rPr lang="ru-RU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Доброе утро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улыбчивым лицам!</a:t>
            </a:r>
            <a:br>
              <a:rPr lang="ru-RU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И каждый становится </a:t>
            </a:r>
            <a:r>
              <a:rPr lang="ru-RU" sz="3600" b="1" dirty="0">
                <a:solidFill>
                  <a:srgbClr val="C00000"/>
                </a:solidFill>
              </a:rPr>
              <a:t>добрым,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доверчивым...</a:t>
            </a:r>
            <a:br>
              <a:rPr lang="ru-RU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Пусть </a:t>
            </a:r>
            <a:r>
              <a:rPr lang="ru-RU" sz="3600" b="1" dirty="0">
                <a:solidFill>
                  <a:srgbClr val="C00000"/>
                </a:solidFill>
              </a:rPr>
              <a:t>доброе утро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 длится до вечера!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8936" y="157453"/>
            <a:ext cx="4856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Н. Красильникова «Доброе утро!».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2491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Задание :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«Весёлая минутка»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3356992"/>
            <a:ext cx="77768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РВФАСОНМОБТАЧКАВРЛКВИ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ru-RU" sz="3200" dirty="0" smtClean="0">
                <a:latin typeface="Times New Roman"/>
                <a:ea typeface="Times New Roman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60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>
              <a:spcAft>
                <a:spcPts val="60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60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>
              <a:spcAft>
                <a:spcPts val="600"/>
              </a:spcAft>
            </a:pP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7" y="1628800"/>
            <a:ext cx="7848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Какие профессиональные слова спрятались в наборе букв?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425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6360170"/>
              </p:ext>
            </p:extLst>
          </p:nvPr>
        </p:nvGraphicFramePr>
        <p:xfrm>
          <a:off x="467545" y="1394851"/>
          <a:ext cx="5616623" cy="313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936104"/>
                <a:gridCol w="864096"/>
                <a:gridCol w="1008112"/>
                <a:gridCol w="1008112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Б</a:t>
                      </a:r>
                      <a:endParaRPr lang="ru-RU" sz="3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З</a:t>
                      </a:r>
                      <a:endParaRPr lang="ru-RU" sz="3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7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Й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8956530"/>
              </p:ext>
            </p:extLst>
          </p:nvPr>
        </p:nvGraphicFramePr>
        <p:xfrm>
          <a:off x="1331640" y="842038"/>
          <a:ext cx="936104" cy="552813"/>
        </p:xfrm>
        <a:graphic>
          <a:graphicData uri="http://schemas.openxmlformats.org/drawingml/2006/table">
            <a:tbl>
              <a:tblPr/>
              <a:tblGrid>
                <a:gridCol w="936104"/>
              </a:tblGrid>
              <a:tr h="5528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3431611"/>
              </p:ext>
            </p:extLst>
          </p:nvPr>
        </p:nvGraphicFramePr>
        <p:xfrm>
          <a:off x="1331640" y="188640"/>
          <a:ext cx="936104" cy="648072"/>
        </p:xfrm>
        <a:graphic>
          <a:graphicData uri="http://schemas.openxmlformats.org/drawingml/2006/table">
            <a:tbl>
              <a:tblPr/>
              <a:tblGrid>
                <a:gridCol w="93610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5740177"/>
              </p:ext>
            </p:extLst>
          </p:nvPr>
        </p:nvGraphicFramePr>
        <p:xfrm>
          <a:off x="5148064" y="769312"/>
          <a:ext cx="936104" cy="630147"/>
        </p:xfrm>
        <a:graphic>
          <a:graphicData uri="http://schemas.openxmlformats.org/drawingml/2006/table">
            <a:tbl>
              <a:tblPr/>
              <a:tblGrid>
                <a:gridCol w="936104"/>
              </a:tblGrid>
              <a:tr h="6301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flipH="1">
            <a:off x="467544" y="139485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1394851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13948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03056" y="840853"/>
            <a:ext cx="29237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prstClr val="black"/>
                </a:solidFill>
              </a:rPr>
              <a:t>ПО ВЕРТИКАЛИ</a:t>
            </a:r>
            <a:r>
              <a:rPr lang="ru-RU" b="1" u="sng" dirty="0" smtClean="0">
                <a:solidFill>
                  <a:prstClr val="black"/>
                </a:solidFill>
              </a:rPr>
              <a:t>:</a:t>
            </a:r>
          </a:p>
          <a:p>
            <a:pPr lvl="0"/>
            <a:endParaRPr lang="ru-RU" b="1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b="1" dirty="0">
                <a:solidFill>
                  <a:prstClr val="black"/>
                </a:solidFill>
              </a:rPr>
              <a:t>ХЛОПЧАТОБУМАЖНАЯ </a:t>
            </a:r>
            <a:r>
              <a:rPr lang="ru-RU" b="1" dirty="0" smtClean="0">
                <a:solidFill>
                  <a:prstClr val="black"/>
                </a:solidFill>
              </a:rPr>
              <a:t>ТКАНЬ</a:t>
            </a:r>
          </a:p>
          <a:p>
            <a:pPr marL="342900" lvl="0" indent="-342900">
              <a:buFontTx/>
              <a:buAutoNum type="arabicPeriod"/>
            </a:pPr>
            <a:endParaRPr lang="ru-RU" b="1" dirty="0" smtClean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b="1" dirty="0" smtClean="0">
                <a:solidFill>
                  <a:prstClr val="black"/>
                </a:solidFill>
              </a:rPr>
              <a:t>ТКАНЬ НАТУРАЛЬНОГО ШЁЛКА</a:t>
            </a:r>
          </a:p>
          <a:p>
            <a:pPr marL="342900" lvl="0" indent="-342900">
              <a:buFontTx/>
              <a:buAutoNum type="arabicPeriod"/>
            </a:pPr>
            <a:endParaRPr lang="ru-RU" b="1" dirty="0" smtClean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b="1" dirty="0" smtClean="0">
                <a:solidFill>
                  <a:prstClr val="black"/>
                </a:solidFill>
              </a:rPr>
              <a:t>ЭЛЕКТРОПРИБОР ДЛЯ ВЛАЖНО-ТЕПЛОВОЙ ОБРАБОТКИ</a:t>
            </a:r>
          </a:p>
          <a:p>
            <a:pPr marL="342900" lvl="0" indent="-342900">
              <a:buFontTx/>
              <a:buAutoNum type="arabicPeriod"/>
            </a:pPr>
            <a:endParaRPr lang="ru-RU" b="1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dirty="0"/>
              <a:t>ФАСОН ВЫРЕЗА </a:t>
            </a:r>
            <a:r>
              <a:rPr lang="ru-RU" b="1" dirty="0" smtClean="0"/>
              <a:t>ГОРЛОВИНЫ</a:t>
            </a:r>
          </a:p>
          <a:p>
            <a:pPr marL="342900" indent="-342900">
              <a:buFontTx/>
              <a:buAutoNum type="arabicPeriod"/>
            </a:pPr>
            <a:endParaRPr lang="ru-RU" b="1" dirty="0"/>
          </a:p>
          <a:p>
            <a:pPr marL="342900" lvl="0" indent="-342900">
              <a:buFontTx/>
              <a:buAutoNum type="arabicPeriod"/>
            </a:pPr>
            <a:r>
              <a:rPr lang="ru-RU" b="1" dirty="0" smtClean="0">
                <a:solidFill>
                  <a:prstClr val="black"/>
                </a:solidFill>
              </a:rPr>
              <a:t>ВНЕШНИЙ ОБЛИК ШВЕЙНОГО ИЗДЕЛИЯ</a:t>
            </a:r>
          </a:p>
          <a:p>
            <a:pPr marL="342900" lvl="0" indent="-342900">
              <a:buFontTx/>
              <a:buAutoNum type="arabicPeriod"/>
            </a:pPr>
            <a:endParaRPr lang="ru-RU" b="1" dirty="0" smtClean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0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ocuments\скачанные файлы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91" y="4412"/>
            <a:ext cx="9149892" cy="68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0118" y="764704"/>
            <a:ext cx="561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Дорогие друзья!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Приближается День нашего рождения.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Приглашаем </a:t>
            </a:r>
            <a:r>
              <a:rPr lang="ru-RU" sz="3200" b="1" dirty="0">
                <a:solidFill>
                  <a:srgbClr val="002060"/>
                </a:solidFill>
              </a:rPr>
              <a:t>вас на вечеринку </a:t>
            </a:r>
            <a:r>
              <a:rPr lang="ru-RU" sz="3200" b="1" dirty="0" smtClean="0">
                <a:solidFill>
                  <a:srgbClr val="002060"/>
                </a:solidFill>
              </a:rPr>
              <a:t>6.11 в </a:t>
            </a:r>
            <a:r>
              <a:rPr lang="ru-RU" sz="3200" b="1" dirty="0">
                <a:solidFill>
                  <a:srgbClr val="002060"/>
                </a:solidFill>
              </a:rPr>
              <a:t>кафе </a:t>
            </a:r>
            <a:r>
              <a:rPr lang="ru-RU" sz="3200" b="1" dirty="0" smtClean="0">
                <a:solidFill>
                  <a:srgbClr val="002060"/>
                </a:solidFill>
              </a:rPr>
              <a:t> «Минутка» к </a:t>
            </a:r>
            <a:r>
              <a:rPr lang="ru-RU" sz="3200" b="1" dirty="0">
                <a:solidFill>
                  <a:srgbClr val="002060"/>
                </a:solidFill>
              </a:rPr>
              <a:t>18 часам.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Дресс – код: </a:t>
            </a:r>
            <a:r>
              <a:rPr lang="ru-RU" sz="3200" b="1" dirty="0" smtClean="0">
                <a:solidFill>
                  <a:srgbClr val="002060"/>
                </a:solidFill>
              </a:rPr>
              <a:t>блузка или платье с овальным вырезом горловины.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4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ocuments\41932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9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548680"/>
            <a:ext cx="61926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«Дресс – код» - это форма одежды, требуемая при посещении определённых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9425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Pictures\ControlCenter4\Scan\CCI26092015_0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01008" y="1340769"/>
            <a:ext cx="14689632" cy="697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882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4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ocuments\26793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489734"/>
            <a:ext cx="5382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srgbClr val="FF0000"/>
                </a:solidFill>
              </a:rPr>
              <a:t>Работа с учебником</a:t>
            </a:r>
          </a:p>
          <a:p>
            <a:pPr lvl="0"/>
            <a:r>
              <a:rPr lang="ru-RU" sz="4000" i="1" u="sng" dirty="0">
                <a:solidFill>
                  <a:prstClr val="black"/>
                </a:solidFill>
              </a:rPr>
              <a:t>Задание :</a:t>
            </a:r>
          </a:p>
          <a:p>
            <a:pPr lvl="0"/>
            <a:r>
              <a:rPr lang="ru-RU" sz="3200" b="1" i="1" dirty="0" smtClean="0">
                <a:solidFill>
                  <a:prstClr val="black"/>
                </a:solidFill>
              </a:rPr>
              <a:t>1.Прочесть  </a:t>
            </a:r>
            <a:r>
              <a:rPr lang="ru-RU" sz="3200" b="1" i="1" dirty="0">
                <a:solidFill>
                  <a:prstClr val="black"/>
                </a:solidFill>
              </a:rPr>
              <a:t>в учебнике текст на </a:t>
            </a:r>
            <a:r>
              <a:rPr lang="ru-RU" sz="3200" b="1" i="1" dirty="0" smtClean="0">
                <a:solidFill>
                  <a:prstClr val="black"/>
                </a:solidFill>
              </a:rPr>
              <a:t>стр.83 «Обработка среза горловины подкройной обтачкой».</a:t>
            </a:r>
          </a:p>
          <a:p>
            <a:pPr lvl="0"/>
            <a:r>
              <a:rPr lang="ru-RU" sz="3200" b="1" i="1" dirty="0" smtClean="0">
                <a:solidFill>
                  <a:prstClr val="black"/>
                </a:solidFill>
              </a:rPr>
              <a:t>2.Назвать виды выполненной работы.</a:t>
            </a:r>
            <a:endParaRPr lang="ru-RU" sz="32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0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253</Words>
  <Application>Microsoft Office PowerPoint</Application>
  <PresentationFormat>Экран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Задание : «Весёлая минутка»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Практическое задание</vt:lpstr>
      <vt:lpstr>Гимнастика для глаз</vt:lpstr>
      <vt:lpstr>Правила безопасной работы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Tatiana</cp:lastModifiedBy>
  <cp:revision>71</cp:revision>
  <dcterms:created xsi:type="dcterms:W3CDTF">2015-05-05T07:28:27Z</dcterms:created>
  <dcterms:modified xsi:type="dcterms:W3CDTF">2015-10-04T09:14:23Z</dcterms:modified>
</cp:coreProperties>
</file>