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66" r:id="rId3"/>
    <p:sldId id="267" r:id="rId4"/>
    <p:sldId id="258" r:id="rId5"/>
    <p:sldId id="265" r:id="rId6"/>
    <p:sldId id="264" r:id="rId7"/>
    <p:sldId id="259" r:id="rId8"/>
    <p:sldId id="260" r:id="rId9"/>
    <p:sldId id="261" r:id="rId10"/>
    <p:sldId id="262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C2EE40-B307-47D5-8789-C7507D2CA391}" type="datetimeFigureOut">
              <a:rPr lang="ru-RU" smtClean="0"/>
              <a:pPr/>
              <a:t>14.03.2014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028687-5057-4416-A699-97DEEE2B86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28687-5057-4416-A699-97DEEE2B8613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DC133-1553-4435-9677-BC8D1E729B61}" type="datetimeFigureOut">
              <a:rPr lang="ru-RU" smtClean="0"/>
              <a:pPr/>
              <a:t>14.03.2014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8E4D-967E-44EE-B538-E41A548E58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DC133-1553-4435-9677-BC8D1E729B61}" type="datetimeFigureOut">
              <a:rPr lang="ru-RU" smtClean="0"/>
              <a:pPr/>
              <a:t>14.03.2014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8E4D-967E-44EE-B538-E41A548E58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DC133-1553-4435-9677-BC8D1E729B61}" type="datetimeFigureOut">
              <a:rPr lang="ru-RU" smtClean="0"/>
              <a:pPr/>
              <a:t>14.03.2014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8E4D-967E-44EE-B538-E41A548E58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DC133-1553-4435-9677-BC8D1E729B61}" type="datetimeFigureOut">
              <a:rPr lang="ru-RU" smtClean="0"/>
              <a:pPr/>
              <a:t>14.03.2014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8E4D-967E-44EE-B538-E41A548E58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DC133-1553-4435-9677-BC8D1E729B61}" type="datetimeFigureOut">
              <a:rPr lang="ru-RU" smtClean="0"/>
              <a:pPr/>
              <a:t>14.03.2014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8E4D-967E-44EE-B538-E41A548E58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DC133-1553-4435-9677-BC8D1E729B61}" type="datetimeFigureOut">
              <a:rPr lang="ru-RU" smtClean="0"/>
              <a:pPr/>
              <a:t>14.03.2014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8E4D-967E-44EE-B538-E41A548E58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DC133-1553-4435-9677-BC8D1E729B61}" type="datetimeFigureOut">
              <a:rPr lang="ru-RU" smtClean="0"/>
              <a:pPr/>
              <a:t>14.03.2014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8E4D-967E-44EE-B538-E41A548E58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DC133-1553-4435-9677-BC8D1E729B61}" type="datetimeFigureOut">
              <a:rPr lang="ru-RU" smtClean="0"/>
              <a:pPr/>
              <a:t>14.03.2014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8E4D-967E-44EE-B538-E41A548E58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DC133-1553-4435-9677-BC8D1E729B61}" type="datetimeFigureOut">
              <a:rPr lang="ru-RU" smtClean="0"/>
              <a:pPr/>
              <a:t>14.03.2014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8E4D-967E-44EE-B538-E41A548E58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DC133-1553-4435-9677-BC8D1E729B61}" type="datetimeFigureOut">
              <a:rPr lang="ru-RU" smtClean="0"/>
              <a:pPr/>
              <a:t>14.03.2014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8E4D-967E-44EE-B538-E41A548E58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DC133-1553-4435-9677-BC8D1E729B61}" type="datetimeFigureOut">
              <a:rPr lang="ru-RU" smtClean="0"/>
              <a:pPr/>
              <a:t>14.03.2014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18E4D-967E-44EE-B538-E41A548E58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DC133-1553-4435-9677-BC8D1E729B61}" type="datetimeFigureOut">
              <a:rPr lang="ru-RU" smtClean="0"/>
              <a:pPr/>
              <a:t>14.03.2014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18E4D-967E-44EE-B538-E41A548E58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340768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/>
              <a:t>1) 2,2 * 2 =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916832"/>
            <a:ext cx="21602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2) 1,7 + 1,4 =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1340768"/>
            <a:ext cx="359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1916832"/>
            <a:ext cx="338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/>
              <a:t>Г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1340768"/>
            <a:ext cx="6399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/>
              <a:t>4,4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59832" y="548680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Устный счет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2420888"/>
            <a:ext cx="21547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/>
              <a:t>3) 1,5 + 2,6 =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2996952"/>
            <a:ext cx="2329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/>
              <a:t> 4) 0,22 * 10 =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3573016"/>
            <a:ext cx="22365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/>
              <a:t> 5) 0,7 + 2,6  =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71733" y="4149080"/>
            <a:ext cx="23358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/>
              <a:t> 6) 0,28 * </a:t>
            </a:r>
            <a:r>
              <a:rPr lang="ru-RU" sz="2800" b="1" dirty="0" smtClean="0"/>
              <a:t>10 </a:t>
            </a:r>
            <a:r>
              <a:rPr lang="ru-RU" sz="2800" b="1" dirty="0"/>
              <a:t>=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55576" y="4725144"/>
            <a:ext cx="1882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/>
              <a:t>7) 5 – 2,6 =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27584" y="5301208"/>
            <a:ext cx="21547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/>
              <a:t>8) 7,8 – 4,1 =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987824" y="1916832"/>
            <a:ext cx="6399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3,1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987824" y="2420888"/>
            <a:ext cx="6399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4,1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987824" y="2996952"/>
            <a:ext cx="6399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2,2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059832" y="3573016"/>
            <a:ext cx="6399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3,3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059832" y="4149080"/>
            <a:ext cx="6399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2,8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059832" y="4725144"/>
            <a:ext cx="6399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2,4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131840" y="5301208"/>
            <a:ext cx="6399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3,7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716016" y="2420888"/>
            <a:ext cx="426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О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716016" y="2996952"/>
            <a:ext cx="383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Б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716016" y="3573016"/>
            <a:ext cx="4026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А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716016" y="4077072"/>
            <a:ext cx="3754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Р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716016" y="4653136"/>
            <a:ext cx="3593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Е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644008" y="5229200"/>
            <a:ext cx="4988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М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1"/>
      <p:bldP spid="16" grpId="0"/>
      <p:bldP spid="17" grpId="0"/>
      <p:bldP spid="18" grpId="0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55576" y="620688"/>
          <a:ext cx="7848872" cy="5184322"/>
        </p:xfrm>
        <a:graphic>
          <a:graphicData uri="http://schemas.openxmlformats.org/drawingml/2006/table">
            <a:tbl>
              <a:tblPr/>
              <a:tblGrid>
                <a:gridCol w="3924026"/>
                <a:gridCol w="3924846"/>
              </a:tblGrid>
              <a:tr h="2898322">
                <a:tc>
                  <a:txBody>
                    <a:bodyPr/>
                    <a:lstStyle/>
                    <a:p>
                      <a:pPr marL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Вариант </a:t>
                      </a: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I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A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57150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на запятую;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кончится деление целой части</a:t>
                      </a: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571500" algn="l"/>
                        </a:tabLs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2)  2,3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Вариант </a:t>
                      </a: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II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A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1)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на запятую;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lphaLcParenR"/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десятичной дроби.</a:t>
                      </a:r>
                    </a:p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2) 1,75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42138">
                <a:tc>
                  <a:txBody>
                    <a:bodyPr/>
                    <a:lstStyle/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B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0,806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0,28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B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0,205</a:t>
                      </a:r>
                    </a:p>
                    <a:p>
                      <a:pPr marL="342900" lvl="0" indent="-3429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  <a:tabLst>
                          <a:tab pos="457200" algn="l"/>
                        </a:tabLs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0,375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28092">
                <a:tc>
                  <a:txBody>
                    <a:bodyPr/>
                    <a:lstStyle/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C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0,058 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C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      0,048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683568" y="5897597"/>
            <a:ext cx="68042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  правильных ответа – оценка «3»,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   правильных ответа – оценка «4»,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  правильных ответов – оценка«5».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332657"/>
            <a:ext cx="64977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Ответы для самостоятельной работы (самоконтроль):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67544" y="652624"/>
            <a:ext cx="756084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6692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Домашнее задание: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6692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>
                <a:tab pos="20669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повторить правила  п.34-35;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>
                <a:tab pos="206692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669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№ 1377, 1379 (а, б, в, г);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66925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6692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3) По желанию: придумать задачу на деление десятичной дроби на натуральное число, где используется информация о каком-нибудь интересном фрукте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620688"/>
            <a:ext cx="6336704" cy="5938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548680"/>
            <a:ext cx="6388001" cy="5828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620689"/>
            <a:ext cx="27318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1)	48,6 : 6 =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268761"/>
            <a:ext cx="27318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2)	12,9 : 3 =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1844825"/>
            <a:ext cx="2523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3)	5,5 : 5 =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2492897"/>
            <a:ext cx="2523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4)	0,4 : 2 =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3140969"/>
            <a:ext cx="31486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5)	22,22 : 11 =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3789041"/>
            <a:ext cx="31486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6)	36,24 : 12 =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23928" y="620689"/>
            <a:ext cx="7040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8,1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23928" y="1268761"/>
            <a:ext cx="7040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4,3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23928" y="1844825"/>
            <a:ext cx="7040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1,1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923928" y="2492897"/>
            <a:ext cx="7040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0,2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923928" y="3140969"/>
            <a:ext cx="9124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2,02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923928" y="3789041"/>
            <a:ext cx="9124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3,02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580112" y="692697"/>
            <a:ext cx="452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580112" y="1340768"/>
            <a:ext cx="3850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580112" y="1916833"/>
            <a:ext cx="452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580112" y="2564905"/>
            <a:ext cx="4203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580112" y="3140968"/>
            <a:ext cx="4427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Л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580112" y="3789040"/>
            <a:ext cx="4331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988840"/>
            <a:ext cx="78488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Тема: 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Деление десятичных дробей на натуральные числа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700808"/>
            <a:ext cx="1901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1)   7 : 2 = 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2348880"/>
            <a:ext cx="24432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2)  261,6 : 8 =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2924944"/>
            <a:ext cx="25362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3)  17,78 : 7 = 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3501008"/>
            <a:ext cx="23278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4)  4,8 : 32 = 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4077072"/>
            <a:ext cx="22349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5)  2,3 : 40 =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692696"/>
            <a:ext cx="81558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Решите примеры и сделайте проверку умножением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1412776"/>
            <a:ext cx="30963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srgbClr val="002060"/>
                </a:solidFill>
              </a:rPr>
              <a:t>8</a:t>
            </a:r>
            <a:r>
              <a:rPr lang="en-US" sz="3200" b="1" dirty="0">
                <a:solidFill>
                  <a:srgbClr val="002060"/>
                </a:solidFill>
              </a:rPr>
              <a:t>y</a:t>
            </a:r>
            <a:r>
              <a:rPr lang="ru-RU" sz="3200" b="1" dirty="0">
                <a:solidFill>
                  <a:srgbClr val="002060"/>
                </a:solidFill>
              </a:rPr>
              <a:t> + 14,1 = 94,9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19672" y="476672"/>
            <a:ext cx="61157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Решите уравнение и узнаете высоту дерева </a:t>
            </a:r>
          </a:p>
          <a:p>
            <a:r>
              <a:rPr lang="ru-RU" sz="2400" b="1" dirty="0" smtClean="0"/>
              <a:t>бергамот в метрах.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2060848"/>
            <a:ext cx="15568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2060"/>
                </a:solidFill>
              </a:rPr>
              <a:t>y</a:t>
            </a:r>
            <a:r>
              <a:rPr lang="ru-RU" sz="3600" b="1" dirty="0" smtClean="0">
                <a:solidFill>
                  <a:srgbClr val="002060"/>
                </a:solidFill>
              </a:rPr>
              <a:t>=</a:t>
            </a:r>
            <a:r>
              <a:rPr lang="en-US" sz="3600" b="1" dirty="0" smtClean="0">
                <a:solidFill>
                  <a:srgbClr val="002060"/>
                </a:solidFill>
              </a:rPr>
              <a:t> 10,1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835696" y="2996952"/>
            <a:ext cx="56356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Округлите результат до целых и узнаете </a:t>
            </a:r>
          </a:p>
          <a:p>
            <a:r>
              <a:rPr lang="ru-RU" sz="2400" b="1" dirty="0" smtClean="0"/>
              <a:t>длину колючек в сантиметрах</a:t>
            </a:r>
            <a:endParaRPr lang="ru-RU" sz="2400" b="1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23728" y="4437112"/>
          <a:ext cx="4752528" cy="1463040"/>
        </p:xfrm>
        <a:graphic>
          <a:graphicData uri="http://schemas.openxmlformats.org/drawingml/2006/table">
            <a:tbl>
              <a:tblPr/>
              <a:tblGrid>
                <a:gridCol w="2376264"/>
                <a:gridCol w="2376264"/>
              </a:tblGrid>
              <a:tr h="6120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Высота дерева Бергамот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Длина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колючек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10,1 м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en-US" sz="2400" b="1" dirty="0">
                          <a:latin typeface="Times New Roman"/>
                          <a:ea typeface="Times New Roman"/>
                        </a:rPr>
                        <a:t>0  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см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67544" y="417148"/>
            <a:ext cx="759633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Задача: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Садовод должен был собрать за 2 часа 25,2 килограмма бергамота. В первый час он собрал 3/7 фруктов. Сколько килограммов бергамота должен собрать садовод за второй час?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83568" y="2060848"/>
            <a:ext cx="76683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Решение: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способ: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  25,2 : 7 = 3,6 * 3 = 10,8 (кг) – собрал в 1-й час;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 25,2 – 10,8 = 14,4 (кг) – собрал за второй час.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611560" y="3985320"/>
            <a:ext cx="59401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II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способ: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1- 3/7 = 4/7 – часть фруктов, собранная за 2-й час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arenR" startAt="2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25,2: 7 * 4 = 3,6 * 4 = 14,4 (кг) собрал за второй час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arenR" startAt="2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Ответ: 14,4 кг.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548680"/>
            <a:ext cx="51391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u="sng" dirty="0"/>
              <a:t>Задача из учебника № 1344</a:t>
            </a:r>
            <a:endParaRPr lang="ru-RU" sz="3200" u="sng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899592" y="1412776"/>
            <a:ext cx="712879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Решение: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36,9: 9 * 7 =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28,7(т)-отправили на консервный завод.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2) 36,9 - 28,7= 8,2(т)- продано населению.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Ответ: 8,2 тонны.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441</Words>
  <Application>Microsoft Office PowerPoint</Application>
  <PresentationFormat>Экран (4:3)</PresentationFormat>
  <Paragraphs>118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Настя</cp:lastModifiedBy>
  <cp:revision>14</cp:revision>
  <dcterms:created xsi:type="dcterms:W3CDTF">2014-03-12T08:05:01Z</dcterms:created>
  <dcterms:modified xsi:type="dcterms:W3CDTF">2014-03-14T07:20:23Z</dcterms:modified>
</cp:coreProperties>
</file>