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2" r:id="rId2"/>
    <p:sldId id="312" r:id="rId3"/>
    <p:sldId id="321" r:id="rId4"/>
    <p:sldId id="342" r:id="rId5"/>
    <p:sldId id="320" r:id="rId6"/>
    <p:sldId id="319" r:id="rId7"/>
    <p:sldId id="309" r:id="rId8"/>
    <p:sldId id="327" r:id="rId9"/>
    <p:sldId id="325" r:id="rId10"/>
    <p:sldId id="343" r:id="rId11"/>
    <p:sldId id="324" r:id="rId12"/>
    <p:sldId id="314" r:id="rId13"/>
    <p:sldId id="313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000000"/>
    <a:srgbClr val="0080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1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CA003-E95C-4F3B-A01C-AA34FF7D06D6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3830-9A88-4EAB-AD8B-E0FEE4A898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011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8666A8-4810-4E16-94B1-CC7899907AB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571612"/>
            <a:ext cx="7791448" cy="228601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rgbClr val="FF0000"/>
                </a:solidFill>
                <a:latin typeface="Cambria" pitchFamily="18" charset="0"/>
              </a:rPr>
              <a:t>Посвящение в первоклассники</a:t>
            </a:r>
            <a:endParaRPr lang="ru-RU" sz="60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48" y="2143116"/>
            <a:ext cx="902294" cy="5932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01126">
            <a:off x="6353612" y="4496232"/>
            <a:ext cx="757238" cy="75723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066" y="642918"/>
            <a:ext cx="871538" cy="89058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1914"/>
            <a:ext cx="871538" cy="89058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40" y="4214818"/>
            <a:ext cx="902294" cy="59328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43240" y="428604"/>
            <a:ext cx="757238" cy="7572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1844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5"/>
          <p:cNvSpPr>
            <a:spLocks noChangeArrowheads="1"/>
          </p:cNvSpPr>
          <p:nvPr/>
        </p:nvSpPr>
        <p:spPr bwMode="auto">
          <a:xfrm>
            <a:off x="642910" y="1000108"/>
            <a:ext cx="7358062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sz="3200" dirty="0">
                <a:solidFill>
                  <a:srgbClr val="7030A0"/>
                </a:solidFill>
                <a:latin typeface="Cambria" pitchFamily="18" charset="0"/>
              </a:rPr>
              <a:t>По зеленому белым  пишут то и дело.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sz="3200" dirty="0">
                <a:solidFill>
                  <a:srgbClr val="7030A0"/>
                </a:solidFill>
                <a:latin typeface="Cambria" pitchFamily="18" charset="0"/>
              </a:rPr>
              <a:t>Потрут тряпицей — чиста страница.</a:t>
            </a:r>
          </a:p>
        </p:txBody>
      </p:sp>
      <p:pic>
        <p:nvPicPr>
          <p:cNvPr id="3074" name="Picture 2" descr="http://freemarket.kiev.ua/images_message/2047/111218/583262/850558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7B706E"/>
              </a:clrFrom>
              <a:clrTo>
                <a:srgbClr val="7B706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500306"/>
            <a:ext cx="6176957" cy="2501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09" y="1285860"/>
            <a:ext cx="7801003" cy="367349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effectLst/>
                <a:latin typeface="Cambria" pitchFamily="18" charset="0"/>
              </a:rPr>
              <a:t>Стоит дом, сотни ребят в нем.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effectLst/>
                <a:latin typeface="Cambria" pitchFamily="18" charset="0"/>
              </a:rPr>
              <a:t>Кто постоянно его посещает —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effectLst/>
                <a:latin typeface="Cambria" pitchFamily="18" charset="0"/>
              </a:rPr>
              <a:t>С годами знания приобретает.</a:t>
            </a:r>
            <a:endParaRPr lang="ru-RU" dirty="0">
              <a:solidFill>
                <a:srgbClr val="7030A0"/>
              </a:solidFill>
              <a:latin typeface="Cambria" pitchFamily="18" charset="0"/>
            </a:endParaRPr>
          </a:p>
        </p:txBody>
      </p:sp>
      <p:pic>
        <p:nvPicPr>
          <p:cNvPr id="6" name="Picture 2" descr="C:\Documents and Settings\Admin\Рабочий стол\1 сентября\картинки к 1 сентября\622863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786058"/>
            <a:ext cx="4638182" cy="3419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522295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71472" y="928670"/>
            <a:ext cx="5715040" cy="3214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                     </a:t>
            </a:r>
            <a:r>
              <a:rPr lang="ru-RU" sz="5400" b="1" i="1" dirty="0" smtClean="0">
                <a:solidFill>
                  <a:srgbClr val="FF0000"/>
                </a:solidFill>
                <a:latin typeface="Cambria" pitchFamily="18" charset="0"/>
              </a:rPr>
              <a:t>Клятва                   первоклассника</a:t>
            </a:r>
            <a:endParaRPr lang="ru-RU" sz="60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" name="Picture 4" descr="C:\Users\sony\Desktop\Новая папка (2)\69703375_0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665312"/>
            <a:ext cx="4108431" cy="6192688"/>
          </a:xfrm>
          <a:prstGeom prst="rect">
            <a:avLst/>
          </a:prstGeom>
          <a:noFill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314825"/>
            <a:ext cx="485775" cy="25431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866" y="4299605"/>
            <a:ext cx="485775" cy="25431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705" y="4314825"/>
            <a:ext cx="485775" cy="25431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128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773430"/>
            <a:ext cx="1524000" cy="941070"/>
          </a:xfrm>
        </p:spPr>
      </p:pic>
      <p:pic>
        <p:nvPicPr>
          <p:cNvPr id="8" name="Объект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425065"/>
            <a:ext cx="1524000" cy="941070"/>
          </a:xfrm>
          <a:prstGeom prst="rect">
            <a:avLst/>
          </a:prstGeom>
        </p:spPr>
      </p:pic>
      <p:pic>
        <p:nvPicPr>
          <p:cNvPr id="9" name="Объект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31776"/>
            <a:ext cx="890752" cy="55003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64" y="2895600"/>
            <a:ext cx="1513869" cy="18247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286" y="81849"/>
            <a:ext cx="1676714" cy="16208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06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858280" cy="2055694"/>
          </a:xfrm>
        </p:spPr>
        <p:txBody>
          <a:bodyPr>
            <a:noAutofit/>
          </a:bodyPr>
          <a:lstStyle/>
          <a:p>
            <a:pPr algn="ctr"/>
            <a:r>
              <a:rPr lang="ru-RU" sz="6600" i="1" dirty="0" smtClean="0">
                <a:solidFill>
                  <a:srgbClr val="7030A0"/>
                </a:solidFill>
                <a:latin typeface="Cambria" pitchFamily="18" charset="0"/>
              </a:rPr>
              <a:t/>
            </a:r>
            <a:br>
              <a:rPr lang="ru-RU" sz="6600" i="1" dirty="0" smtClean="0">
                <a:solidFill>
                  <a:srgbClr val="7030A0"/>
                </a:solidFill>
                <a:latin typeface="Cambria" pitchFamily="18" charset="0"/>
              </a:rPr>
            </a:br>
            <a:r>
              <a:rPr lang="ru-RU" sz="8800" dirty="0" smtClean="0">
                <a:solidFill>
                  <a:srgbClr val="FF0000"/>
                </a:solidFill>
                <a:latin typeface="Cambria" pitchFamily="18" charset="0"/>
              </a:rPr>
              <a:t>Собери портфель</a:t>
            </a:r>
            <a:r>
              <a:rPr lang="ru-RU" sz="8800" dirty="0" smtClean="0">
                <a:solidFill>
                  <a:srgbClr val="FFFF00"/>
                </a:solidFill>
                <a:latin typeface="Cambria" pitchFamily="18" charset="0"/>
              </a:rPr>
              <a:t/>
            </a:r>
            <a:br>
              <a:rPr lang="ru-RU" sz="8800" dirty="0" smtClean="0">
                <a:solidFill>
                  <a:srgbClr val="FFFF00"/>
                </a:solidFill>
                <a:latin typeface="Cambria" pitchFamily="18" charset="0"/>
              </a:rPr>
            </a:br>
            <a:endParaRPr lang="ru-RU" sz="8800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98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knazeva.ru/userfiles/image/foto1/1sentabr015.jpg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180000">
            <a:off x="631825" y="1439863"/>
            <a:ext cx="2236788" cy="2581275"/>
          </a:xfrm>
        </p:spPr>
      </p:pic>
      <p:pic>
        <p:nvPicPr>
          <p:cNvPr id="5" name="i-main-pic" descr="&amp;Kcy;&amp;acy;&amp;rcy;&amp;tcy;&amp;icy;&amp;ncy;&amp;kcy;&amp;acy; 8 &amp;icy;&amp;zcy; 20450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571625"/>
            <a:ext cx="1928813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-main-pic" descr="&amp;Kcy;&amp;acy;&amp;rcy;&amp;tcy;&amp;icy;&amp;ncy;&amp;kcy;&amp;acy; 60 &amp;icy;&amp;zcy; 21232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1285860"/>
            <a:ext cx="26765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-main-pic" descr="&amp;Kcy;&amp;acy;&amp;rcy;&amp;tcy;&amp;icy;&amp;ncy;&amp;kcy;&amp;acy; 1 &amp;icy;&amp;zcy; 20815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1500174"/>
            <a:ext cx="200025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http://s56.radikal.ru/i151/0911/bc/3be8cc98932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E5E3E4"/>
              </a:clrFrom>
              <a:clrTo>
                <a:srgbClr val="E5E3E4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1857364"/>
            <a:ext cx="2928938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-main-pic" descr="&amp;Kcy;&amp;acy;&amp;rcy;&amp;tcy;&amp;icy;&amp;ncy;&amp;kcy;&amp;acy; 10 &amp;icy;&amp;zcy; 21016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000">
            <a:off x="4572000" y="4143375"/>
            <a:ext cx="278606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-main-pic" descr="&amp;Kcy;&amp;acy;&amp;rcy;&amp;tcy;&amp;icy;&amp;ncy;&amp;kcy;&amp;acy; 4 &amp;icy;&amp;zcy; 15747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000">
            <a:off x="3575256" y="4195791"/>
            <a:ext cx="2922587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8382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4000" i="1" dirty="0" smtClean="0">
                <a:effectLst/>
                <a:latin typeface="Cambria" pitchFamily="18" charset="0"/>
              </a:rPr>
              <a:t/>
            </a:r>
            <a:br>
              <a:rPr lang="ru-RU" sz="4000" i="1" dirty="0" smtClean="0">
                <a:effectLst/>
                <a:latin typeface="Cambria" pitchFamily="18" charset="0"/>
              </a:rPr>
            </a:br>
            <a:endParaRPr lang="ru-RU" sz="4000" i="1" dirty="0">
              <a:effectLst/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016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4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FF0000"/>
                </a:solidFill>
                <a:latin typeface="Cambria" pitchFamily="18" charset="0"/>
              </a:rPr>
              <a:t>Загадки</a:t>
            </a:r>
            <a:r>
              <a:rPr lang="ru-RU" sz="88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endParaRPr lang="ru-RU" sz="8800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928670"/>
            <a:ext cx="7929586" cy="4000528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sz="2800" dirty="0" smtClean="0">
                <a:solidFill>
                  <a:srgbClr val="7030A0"/>
                </a:solidFill>
                <a:latin typeface="Cambria" pitchFamily="18" charset="0"/>
              </a:rPr>
              <a:t>ДО ЧЕГО ЖЕ СКУЧНО, БРАТЦЫ,</a:t>
            </a:r>
          </a:p>
          <a:p>
            <a:pPr>
              <a:buFont typeface="Arial" charset="0"/>
              <a:buNone/>
            </a:pPr>
            <a:r>
              <a:rPr lang="ru-RU" sz="2800" dirty="0" smtClean="0">
                <a:solidFill>
                  <a:srgbClr val="7030A0"/>
                </a:solidFill>
                <a:latin typeface="Cambria" pitchFamily="18" charset="0"/>
              </a:rPr>
              <a:t>НА ЧУЖОЙ СПИНЕ КАТАТЬСЯ!</a:t>
            </a:r>
          </a:p>
          <a:p>
            <a:pPr>
              <a:buFont typeface="Arial" charset="0"/>
              <a:buNone/>
            </a:pPr>
            <a:r>
              <a:rPr lang="ru-RU" sz="2800" dirty="0" smtClean="0">
                <a:solidFill>
                  <a:srgbClr val="7030A0"/>
                </a:solidFill>
                <a:latin typeface="Cambria" pitchFamily="18" charset="0"/>
              </a:rPr>
              <a:t>ДАЛ БЫ КТО МНЕ ПАРУ НОГ,</a:t>
            </a:r>
          </a:p>
          <a:p>
            <a:pPr>
              <a:buFont typeface="Arial" charset="0"/>
              <a:buNone/>
            </a:pPr>
            <a:r>
              <a:rPr lang="ru-RU" sz="2800" dirty="0" smtClean="0">
                <a:solidFill>
                  <a:srgbClr val="7030A0"/>
                </a:solidFill>
                <a:latin typeface="Cambria" pitchFamily="18" charset="0"/>
              </a:rPr>
              <a:t>ЧТОБЫ САМ Я БЕГАТЬ МОГ.</a:t>
            </a:r>
          </a:p>
          <a:p>
            <a:pPr>
              <a:buFont typeface="Arial" charset="0"/>
              <a:buNone/>
            </a:pPr>
            <a:r>
              <a:rPr lang="ru-RU" sz="2800" dirty="0" smtClean="0">
                <a:solidFill>
                  <a:srgbClr val="7030A0"/>
                </a:solidFill>
                <a:latin typeface="Cambria" pitchFamily="18" charset="0"/>
              </a:rPr>
              <a:t>Я Б ТАКОЙ ИСПОЛНИЛ ТАНЕЦ!</a:t>
            </a:r>
          </a:p>
          <a:p>
            <a:pPr>
              <a:buFont typeface="Arial" charset="0"/>
              <a:buNone/>
            </a:pPr>
            <a:r>
              <a:rPr lang="ru-RU" sz="2800" dirty="0" smtClean="0">
                <a:solidFill>
                  <a:srgbClr val="7030A0"/>
                </a:solidFill>
                <a:latin typeface="Cambria" pitchFamily="18" charset="0"/>
              </a:rPr>
              <a:t>ДА НЕЛЬЗЯ, Я-ШКОЛЬНЫЙ…</a:t>
            </a:r>
          </a:p>
        </p:txBody>
      </p:sp>
      <p:pic>
        <p:nvPicPr>
          <p:cNvPr id="4" name="Рисунок 3" descr="http://knazeva.ru/userfiles/image/foto1/1sentabr01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0000">
            <a:off x="6090434" y="3636298"/>
            <a:ext cx="24003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3618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071547"/>
            <a:ext cx="7286644" cy="321471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sz="2800" dirty="0" smtClean="0">
                <a:solidFill>
                  <a:srgbClr val="7030A0"/>
                </a:solidFill>
                <a:latin typeface="Cambria" pitchFamily="18" charset="0"/>
              </a:rPr>
              <a:t>Я-ПРЕДМЕТ ДЛЯ ШКОЛЫ ВАЖНЫЙ!</a:t>
            </a:r>
          </a:p>
          <a:p>
            <a:pPr>
              <a:buFont typeface="Arial" charset="0"/>
              <a:buNone/>
            </a:pPr>
            <a:r>
              <a:rPr lang="ru-RU" sz="2800" dirty="0" smtClean="0">
                <a:solidFill>
                  <a:srgbClr val="7030A0"/>
                </a:solidFill>
                <a:latin typeface="Cambria" pitchFamily="18" charset="0"/>
              </a:rPr>
              <a:t>ЧТОБЫ СДЕЛАТЬ КУБ БУМАЖНЫЙ,</a:t>
            </a:r>
          </a:p>
          <a:p>
            <a:pPr>
              <a:buFont typeface="Arial" charset="0"/>
              <a:buNone/>
            </a:pPr>
            <a:r>
              <a:rPr lang="ru-RU" sz="2800" dirty="0" smtClean="0">
                <a:solidFill>
                  <a:srgbClr val="7030A0"/>
                </a:solidFill>
                <a:latin typeface="Cambria" pitchFamily="18" charset="0"/>
              </a:rPr>
              <a:t>САМОЛЁТ, КАРТОННЫЙ ДОМ,</a:t>
            </a:r>
          </a:p>
          <a:p>
            <a:pPr>
              <a:buFont typeface="Arial" charset="0"/>
              <a:buNone/>
            </a:pPr>
            <a:r>
              <a:rPr lang="ru-RU" sz="2800" dirty="0" smtClean="0">
                <a:solidFill>
                  <a:srgbClr val="7030A0"/>
                </a:solidFill>
                <a:latin typeface="Cambria" pitchFamily="18" charset="0"/>
              </a:rPr>
              <a:t>АППЛИКАЦИЮ В АЛЬБОМ,</a:t>
            </a:r>
          </a:p>
          <a:p>
            <a:pPr>
              <a:buFont typeface="Arial" charset="0"/>
              <a:buNone/>
            </a:pPr>
            <a:r>
              <a:rPr lang="ru-RU" sz="2800" dirty="0" smtClean="0">
                <a:solidFill>
                  <a:srgbClr val="7030A0"/>
                </a:solidFill>
                <a:latin typeface="Cambria" pitchFamily="18" charset="0"/>
              </a:rPr>
              <a:t>ТЫ МЕНЯ НЕ ПОЖАЛЕЙ!</a:t>
            </a:r>
          </a:p>
          <a:p>
            <a:pPr>
              <a:buFont typeface="Arial" charset="0"/>
              <a:buNone/>
            </a:pPr>
            <a:r>
              <a:rPr lang="ru-RU" sz="2800" dirty="0" smtClean="0">
                <a:solidFill>
                  <a:srgbClr val="7030A0"/>
                </a:solidFill>
                <a:latin typeface="Cambria" pitchFamily="18" charset="0"/>
              </a:rPr>
              <a:t>Я-ЛИПУЧИЙ, ВЯЗКИЙ…</a:t>
            </a:r>
          </a:p>
        </p:txBody>
      </p:sp>
      <p:pic>
        <p:nvPicPr>
          <p:cNvPr id="4" name="i-main-pic" descr="&amp;Kcy;&amp;acy;&amp;rcy;&amp;tcy;&amp;icy;&amp;ncy;&amp;kcy;&amp;acy; 2 &amp;icy;&amp;zcy; 16945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0000">
            <a:off x="7176634" y="2490976"/>
            <a:ext cx="1200150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9879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71546"/>
            <a:ext cx="8134376" cy="5008579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7030A0"/>
                </a:solidFill>
                <a:latin typeface="Cambria" pitchFamily="18" charset="0"/>
              </a:rPr>
              <a:t>ШЁЛ УРОК, А ОН МОЛЧАЛ-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7030A0"/>
                </a:solidFill>
                <a:latin typeface="Cambria" pitchFamily="18" charset="0"/>
              </a:rPr>
              <a:t>ПЕРЕМЕНУ, ВИДНО, ЖДАЛ.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7030A0"/>
                </a:solidFill>
                <a:latin typeface="Cambria" pitchFamily="18" charset="0"/>
              </a:rPr>
              <a:t>ТОЛЬКО КОНЧИЛСЯ УРОК,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7030A0"/>
                </a:solidFill>
                <a:latin typeface="Cambria" pitchFamily="18" charset="0"/>
              </a:rPr>
              <a:t>ГРОМКО ЗАЗВЕНЕЛ….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6" y="3000372"/>
            <a:ext cx="3143240" cy="31432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5983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000108"/>
            <a:ext cx="6858025" cy="328614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Cambria" pitchFamily="18" charset="0"/>
              </a:rPr>
              <a:t>Новый дом несут в руке,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Cambria" pitchFamily="18" charset="0"/>
              </a:rPr>
              <a:t>Дверцы дома на замке.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Cambria" pitchFamily="18" charset="0"/>
              </a:rPr>
              <a:t>Тут жильцы бумажные,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Cambria" pitchFamily="18" charset="0"/>
              </a:rPr>
              <a:t>Все ужасно важные.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3214686"/>
            <a:ext cx="3286148" cy="3286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489626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7801002" cy="381636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effectLst/>
                <a:latin typeface="Cambria" pitchFamily="18" charset="0"/>
              </a:rPr>
              <a:t>Палочка волшебная есть у меня, друзья.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effectLst/>
                <a:latin typeface="Cambria" pitchFamily="18" charset="0"/>
              </a:rPr>
              <a:t>Палочкою этой могу построить 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effectLst/>
                <a:latin typeface="Cambria" pitchFamily="18" charset="0"/>
              </a:rPr>
              <a:t>Башню, дом, и самолет,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effectLst/>
                <a:latin typeface="Cambria" pitchFamily="18" charset="0"/>
              </a:rPr>
              <a:t>И огромный пароход!</a:t>
            </a:r>
          </a:p>
          <a:p>
            <a:pPr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1857364"/>
            <a:ext cx="22860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Прямоугольник 4"/>
          <p:cNvSpPr>
            <a:spLocks noChangeArrowheads="1"/>
          </p:cNvSpPr>
          <p:nvPr/>
        </p:nvSpPr>
        <p:spPr bwMode="auto">
          <a:xfrm>
            <a:off x="3000375" y="3571875"/>
            <a:ext cx="5929313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solidFill>
                  <a:srgbClr val="7030A0"/>
                </a:solidFill>
                <a:latin typeface="Cambria" pitchFamily="18" charset="0"/>
              </a:rPr>
              <a:t>Если ей работу дашь —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solidFill>
                  <a:srgbClr val="7030A0"/>
                </a:solidFill>
                <a:latin typeface="Cambria" pitchFamily="18" charset="0"/>
              </a:rPr>
              <a:t>Зря трудился карандаш.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4643446"/>
            <a:ext cx="22860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14313" y="6400800"/>
            <a:ext cx="8929687" cy="4572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591159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569</TotalTime>
  <Words>176</Words>
  <Application>Microsoft Office PowerPoint</Application>
  <PresentationFormat>Экран (4:3)</PresentationFormat>
  <Paragraphs>38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Посвящение в первоклассники</vt:lpstr>
      <vt:lpstr> Собери портфель </vt:lpstr>
      <vt:lpstr>  </vt:lpstr>
      <vt:lpstr>Загадки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Наташа</cp:lastModifiedBy>
  <cp:revision>73</cp:revision>
  <dcterms:modified xsi:type="dcterms:W3CDTF">2015-12-13T12:35:56Z</dcterms:modified>
</cp:coreProperties>
</file>