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4" r:id="rId4"/>
    <p:sldId id="263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EABB"/>
    <a:srgbClr val="94ECC2"/>
    <a:srgbClr val="81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3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6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0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2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9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9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6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1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2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0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9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5F55-E3CB-4889-89E0-9A2C5D39427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9FD5-9F4F-48B9-B3BC-03C6843FD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2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24936" cy="3240360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Т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ема урока:</a:t>
            </a:r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            </a:t>
            </a:r>
            <a:b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b="1" dirty="0">
                <a:latin typeface="Arial Black" pitchFamily="34" charset="0"/>
              </a:rPr>
              <a:t> </a:t>
            </a:r>
            <a:r>
              <a:rPr lang="ru-RU" sz="5400" b="1" dirty="0" smtClean="0">
                <a:latin typeface="Arial Black" pitchFamily="34" charset="0"/>
              </a:rPr>
              <a:t>         </a:t>
            </a:r>
            <a:r>
              <a:rPr lang="ru-RU" sz="5400" b="1" dirty="0" smtClean="0">
                <a:latin typeface="Arial Black" pitchFamily="34" charset="0"/>
                <a:cs typeface="Arial" pitchFamily="34" charset="0"/>
              </a:rPr>
              <a:t>Обработка нагрудника фартука</a:t>
            </a:r>
            <a:br>
              <a:rPr lang="ru-RU" sz="54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5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 Black" pitchFamily="34" charset="0"/>
                <a:cs typeface="Arial" pitchFamily="34" charset="0"/>
              </a:rPr>
              <a:t>                         </a:t>
            </a:r>
            <a:r>
              <a:rPr lang="ru-RU" sz="3600" dirty="0" smtClean="0">
                <a:latin typeface="Arial Black" pitchFamily="34" charset="0"/>
              </a:rPr>
              <a:t>5 </a:t>
            </a:r>
            <a:r>
              <a:rPr lang="ru-RU" sz="3600" dirty="0">
                <a:latin typeface="Arial Black" pitchFamily="34" charset="0"/>
              </a:rPr>
              <a:t>класс</a:t>
            </a:r>
            <a:br>
              <a:rPr lang="ru-RU" sz="3600" dirty="0">
                <a:latin typeface="Arial Black" pitchFamily="34" charset="0"/>
              </a:rPr>
            </a:br>
            <a:r>
              <a:rPr lang="ru-RU" sz="54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54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5400" b="1" dirty="0" smtClean="0">
                <a:latin typeface="Arial Black" pitchFamily="34" charset="0"/>
                <a:cs typeface="Arial" pitchFamily="34" charset="0"/>
              </a:rPr>
              <a:t>                          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5085184"/>
            <a:ext cx="2883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 Black" pitchFamily="34" charset="0"/>
              </a:rPr>
              <a:t>Автор: Закладная </a:t>
            </a:r>
          </a:p>
          <a:p>
            <a:pPr algn="r"/>
            <a:r>
              <a:rPr lang="ru-RU" sz="1600" dirty="0" smtClean="0">
                <a:latin typeface="Arial Black" pitchFamily="34" charset="0"/>
              </a:rPr>
              <a:t>Ирина Александровна, </a:t>
            </a:r>
          </a:p>
          <a:p>
            <a:pPr algn="r"/>
            <a:r>
              <a:rPr lang="ru-RU" sz="1600" dirty="0" smtClean="0">
                <a:latin typeface="Arial Black" pitchFamily="34" charset="0"/>
              </a:rPr>
              <a:t>учитель технологии, </a:t>
            </a:r>
          </a:p>
          <a:p>
            <a:pPr algn="r"/>
            <a:r>
              <a:rPr lang="ru-RU" sz="1600" dirty="0" smtClean="0">
                <a:latin typeface="Arial Black" pitchFamily="34" charset="0"/>
              </a:rPr>
              <a:t>  МБОУ СОШ №5,  </a:t>
            </a:r>
          </a:p>
          <a:p>
            <a:pPr algn="r"/>
            <a:r>
              <a:rPr lang="ru-RU" sz="1600" dirty="0" smtClean="0">
                <a:latin typeface="Arial Black" pitchFamily="34" charset="0"/>
              </a:rPr>
              <a:t>г. Новый Уренгой, ЯНАО</a:t>
            </a:r>
            <a:endParaRPr lang="ru-RU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18" y="188640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 Black" pitchFamily="34" charset="0"/>
                <a:cs typeface="Arial" pitchFamily="34" charset="0"/>
              </a:rPr>
              <a:t>Шаг 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2808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Готовый нагрудник приутюжить, выправляя шов на ребро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11"/>
            <a:ext cx="5328591" cy="639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1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Правила безопасной работы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Arial Black" pitchFamily="34" charset="0"/>
              </a:rPr>
              <a:t>Обрабатывая нагрудник, следует соблюдать правила техники безопасности: </a:t>
            </a:r>
          </a:p>
          <a:p>
            <a:endParaRPr lang="ru-RU" sz="2800" b="1" dirty="0" smtClean="0">
              <a:latin typeface="Arial Black" pitchFamily="34" charset="0"/>
            </a:endParaRPr>
          </a:p>
          <a:p>
            <a:r>
              <a:rPr lang="ru-RU" sz="2800" b="1" dirty="0" smtClean="0">
                <a:latin typeface="Arial Black" pitchFamily="34" charset="0"/>
              </a:rPr>
              <a:t>при работе иглами, ножницами, булавками;</a:t>
            </a:r>
          </a:p>
          <a:p>
            <a:endParaRPr lang="ru-RU" sz="2800" b="1" dirty="0" smtClean="0">
              <a:latin typeface="Arial Black" pitchFamily="34" charset="0"/>
            </a:endParaRPr>
          </a:p>
          <a:p>
            <a:r>
              <a:rPr lang="ru-RU" sz="2800" b="1" dirty="0" smtClean="0">
                <a:latin typeface="Arial Black" pitchFamily="34" charset="0"/>
              </a:rPr>
              <a:t>при работе на швейной машине;</a:t>
            </a:r>
          </a:p>
          <a:p>
            <a:endParaRPr lang="ru-RU" sz="2800" b="1" dirty="0" smtClean="0">
              <a:latin typeface="Arial Black" pitchFamily="34" charset="0"/>
            </a:endParaRPr>
          </a:p>
          <a:p>
            <a:r>
              <a:rPr lang="ru-RU" sz="2800" b="1" dirty="0" smtClean="0">
                <a:latin typeface="Arial Black" pitchFamily="34" charset="0"/>
              </a:rPr>
              <a:t>при утюжильных работах</a:t>
            </a:r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Практическое задание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Выполнить обработку нагрудника согласно технологической последовательности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Оценить себя по критериям в карте самоконтроля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06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Карта самоконтроля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8002"/>
              </p:ext>
            </p:extLst>
          </p:nvPr>
        </p:nvGraphicFramePr>
        <p:xfrm>
          <a:off x="251520" y="980728"/>
          <a:ext cx="8689347" cy="5090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558"/>
                <a:gridCol w="1299898"/>
                <a:gridCol w="1292891"/>
              </a:tblGrid>
              <a:tr h="723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Критерии оценки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Баллы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Своя оценка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4537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1. Расположение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бретелей симметрично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8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74512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2.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Ширина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припусков шва одинакова по всей длине 1см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8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74512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3.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Припуски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шва в уголках срезаны, не доходя до машинной строчки на 2-3 мм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8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48121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4. Уголки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выправлены, нет толщины шва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8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37256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5. Удалены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сметочные строчки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8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40202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6. Шов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обтачивания выправлен на ребро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8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74512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7.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Влажно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- тепловая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обработка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выполнена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аккуратно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8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42204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ОБЩИЙ БАЛЛ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6309320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14-15 баллов </a:t>
            </a:r>
            <a:r>
              <a:rPr lang="ru-RU" b="1" dirty="0"/>
              <a:t>- оценка «</a:t>
            </a:r>
            <a:r>
              <a:rPr lang="ru-RU" b="1" dirty="0" smtClean="0"/>
              <a:t>5»,    </a:t>
            </a:r>
            <a:r>
              <a:rPr lang="ru-RU" b="1" u="sng" dirty="0" smtClean="0"/>
              <a:t>11-13 </a:t>
            </a:r>
            <a:r>
              <a:rPr lang="ru-RU" b="1" u="sng" dirty="0"/>
              <a:t>баллов </a:t>
            </a:r>
            <a:r>
              <a:rPr lang="ru-RU" b="1" dirty="0"/>
              <a:t>- оценка «4</a:t>
            </a:r>
            <a:r>
              <a:rPr lang="ru-RU" b="1" dirty="0" smtClean="0"/>
              <a:t>»,    </a:t>
            </a:r>
            <a:r>
              <a:rPr lang="ru-RU" b="1" u="sng" dirty="0"/>
              <a:t>7-10  баллов  </a:t>
            </a:r>
            <a:r>
              <a:rPr lang="ru-RU" b="1" dirty="0"/>
              <a:t>– оценка «3»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53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Вопросы  для  закрепления теоритических  знаний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257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Arial Black" pitchFamily="34" charset="0"/>
              </a:rPr>
              <a:t>Что означает слово «нагрудник»? 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Обтачивание - это…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На каком расстоянии от боковых сторон нагрудника располагаются бретели?</a:t>
            </a:r>
          </a:p>
          <a:p>
            <a:endParaRPr lang="ru-RU" dirty="0" smtClean="0">
              <a:latin typeface="Arial Black" pitchFamily="34" charset="0"/>
            </a:endParaRPr>
          </a:p>
          <a:p>
            <a:pPr algn="just"/>
            <a:r>
              <a:rPr lang="ru-RU" dirty="0" smtClean="0">
                <a:latin typeface="Arial Black" pitchFamily="34" charset="0"/>
              </a:rPr>
              <a:t>Для чего срезают припуски на швы в уголках нагрудника?</a:t>
            </a:r>
          </a:p>
          <a:p>
            <a:pPr algn="just"/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Назовите критерии оценивания </a:t>
            </a:r>
            <a:r>
              <a:rPr lang="ru-RU" dirty="0" err="1" smtClean="0">
                <a:latin typeface="Arial Black" pitchFamily="34" charset="0"/>
              </a:rPr>
              <a:t>выполненой</a:t>
            </a:r>
            <a:r>
              <a:rPr lang="ru-RU" dirty="0" smtClean="0">
                <a:latin typeface="Arial Black" pitchFamily="34" charset="0"/>
              </a:rPr>
              <a:t> обработки нагрудника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3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Вопросы для повторения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760640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Какую роль выполняют бретели фартука?</a:t>
            </a:r>
          </a:p>
          <a:p>
            <a:r>
              <a:rPr lang="ru-RU" b="1" dirty="0" smtClean="0"/>
              <a:t>Каким швом обрабатывали бретели?</a:t>
            </a:r>
          </a:p>
          <a:p>
            <a:r>
              <a:rPr lang="ru-RU" b="1" dirty="0"/>
              <a:t>Операция  временного соединения  двух одинаковых  по размеру  деталей </a:t>
            </a:r>
            <a:r>
              <a:rPr lang="ru-RU" b="1" dirty="0" smtClean="0"/>
              <a:t>называется….</a:t>
            </a:r>
          </a:p>
          <a:p>
            <a:r>
              <a:rPr lang="ru-RU" b="1" dirty="0"/>
              <a:t>Операция  постоянного соединения  двух деталей с последующим вывертыванием  на лицевую сторону называется…. </a:t>
            </a:r>
            <a:endParaRPr lang="ru-RU" b="1" dirty="0" smtClean="0"/>
          </a:p>
          <a:p>
            <a:r>
              <a:rPr lang="ru-RU" b="1" dirty="0"/>
              <a:t>Влажно-тепловая обработка деталей  с целью уменьшения толщины </a:t>
            </a:r>
            <a:r>
              <a:rPr lang="ru-RU" b="1" dirty="0" smtClean="0"/>
              <a:t>шва……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68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66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Значение слова </a:t>
            </a:r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нагрудник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770" y="1052736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Black" pitchFamily="34" charset="0"/>
              </a:rPr>
              <a:t>1. Название </a:t>
            </a:r>
            <a:r>
              <a:rPr lang="ru-RU" sz="2000" dirty="0">
                <a:latin typeface="Arial Black" pitchFamily="34" charset="0"/>
              </a:rPr>
              <a:t>различного вида приспособлений, надеваемых на грудь:</a:t>
            </a:r>
          </a:p>
          <a:p>
            <a:pPr algn="just"/>
            <a:r>
              <a:rPr lang="ru-RU" sz="2000" dirty="0" smtClean="0">
                <a:latin typeface="Arial Black" pitchFamily="34" charset="0"/>
              </a:rPr>
              <a:t>			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15" y="1872550"/>
            <a:ext cx="3015544" cy="28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1" b="33280"/>
          <a:stretch/>
        </p:blipFill>
        <p:spPr bwMode="auto">
          <a:xfrm>
            <a:off x="137770" y="1872551"/>
            <a:ext cx="2982804" cy="285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10" y="1872550"/>
            <a:ext cx="2540666" cy="28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690" y="5002143"/>
            <a:ext cx="2513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Black" pitchFamily="34" charset="0"/>
              </a:rPr>
              <a:t>а) часть военных доспехов в виде щитка или панциря, защищающая грудь;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37115" y="4908554"/>
            <a:ext cx="2458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Black" pitchFamily="34" charset="0"/>
              </a:rPr>
              <a:t>б) часть конской сбруи, накладываемая на грудь лошади;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25144"/>
            <a:ext cx="2843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Black" pitchFamily="34" charset="0"/>
              </a:rPr>
              <a:t>в) связка плавательных пробок, надеваемая на грудь и поддерживающая человека на поверхности воды.</a:t>
            </a:r>
          </a:p>
        </p:txBody>
      </p:sp>
    </p:spTree>
    <p:extLst>
      <p:ext uri="{BB962C8B-B14F-4D97-AF65-F5344CB8AC3E}">
        <p14:creationId xmlns:p14="http://schemas.microsoft.com/office/powerpoint/2010/main" val="26013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Значение слова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нагрудник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2. Это  </a:t>
            </a:r>
            <a:r>
              <a:rPr lang="ru-RU" sz="2400" dirty="0">
                <a:latin typeface="Arial Black" pitchFamily="34" charset="0"/>
              </a:rPr>
              <a:t>к</a:t>
            </a:r>
            <a:r>
              <a:rPr lang="ru-RU" sz="2400" dirty="0" smtClean="0">
                <a:latin typeface="Arial Black" pitchFamily="34" charset="0"/>
              </a:rPr>
              <a:t>ороткий </a:t>
            </a:r>
            <a:r>
              <a:rPr lang="ru-RU" sz="2400" dirty="0">
                <a:latin typeface="Arial Black" pitchFamily="34" charset="0"/>
              </a:rPr>
              <a:t>передник (или часть передника), носимый на груди для защиты одежды при еде, работе или для украшения</a:t>
            </a:r>
            <a:r>
              <a:rPr lang="ru-RU" sz="2400" dirty="0" smtClean="0">
                <a:latin typeface="Arial Black" pitchFamily="34" charset="0"/>
              </a:rPr>
              <a:t>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5"/>
            <a:ext cx="3312368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9" t="24112" r="29224"/>
          <a:stretch/>
        </p:blipFill>
        <p:spPr bwMode="auto">
          <a:xfrm>
            <a:off x="5292080" y="2492895"/>
            <a:ext cx="2593070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2537"/>
            <a:ext cx="9144000" cy="178621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Технологическая последовательность </a:t>
            </a:r>
            <a:b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обработки   нагрудника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604" y="2056686"/>
            <a:ext cx="4139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Наложить </a:t>
            </a:r>
            <a:r>
              <a:rPr lang="ru-RU" sz="2400" dirty="0">
                <a:latin typeface="Arial Black" pitchFamily="34" charset="0"/>
              </a:rPr>
              <a:t>бретели на  лицевую сторону детали нагрудника необработанным срезом вверх. </a:t>
            </a:r>
            <a:endParaRPr lang="ru-RU" sz="2400" dirty="0" smtClean="0">
              <a:latin typeface="Arial Black" pitchFamily="34" charset="0"/>
            </a:endParaRPr>
          </a:p>
          <a:p>
            <a:pPr algn="just"/>
            <a:endParaRPr lang="ru-RU" sz="2400" dirty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Бретели </a:t>
            </a:r>
            <a:r>
              <a:rPr lang="ru-RU" sz="2400" dirty="0">
                <a:latin typeface="Arial Black" pitchFamily="34" charset="0"/>
              </a:rPr>
              <a:t>расположить на расстоянии </a:t>
            </a:r>
            <a:r>
              <a:rPr lang="ru-RU" sz="2400" dirty="0" smtClean="0">
                <a:latin typeface="Arial Black" pitchFamily="34" charset="0"/>
              </a:rPr>
              <a:t>1см </a:t>
            </a:r>
            <a:r>
              <a:rPr lang="ru-RU" sz="2400" dirty="0">
                <a:latin typeface="Arial Black" pitchFamily="34" charset="0"/>
              </a:rPr>
              <a:t>от боковых срезов нагрудника, швами  </a:t>
            </a:r>
            <a:r>
              <a:rPr lang="ru-RU" sz="2400" dirty="0" smtClean="0">
                <a:latin typeface="Arial Black" pitchFamily="34" charset="0"/>
              </a:rPr>
              <a:t>к середине </a:t>
            </a:r>
            <a:r>
              <a:rPr lang="ru-RU" sz="2400" dirty="0">
                <a:latin typeface="Arial Black" pitchFamily="34" charset="0"/>
              </a:rPr>
              <a:t>нагрудника. </a:t>
            </a:r>
            <a:endParaRPr lang="ru-RU" sz="2400" dirty="0" smtClean="0">
              <a:latin typeface="Arial Black" pitchFamily="34" charset="0"/>
            </a:endParaRPr>
          </a:p>
          <a:p>
            <a:pPr algn="just"/>
            <a:endParaRPr lang="ru-RU" sz="2400" dirty="0">
              <a:latin typeface="Arial Black" pitchFamily="34" charset="0"/>
            </a:endParaRPr>
          </a:p>
          <a:p>
            <a:pPr algn="just"/>
            <a:r>
              <a:rPr lang="ru-RU" dirty="0">
                <a:latin typeface="Arial Black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" y="1368131"/>
            <a:ext cx="141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Шаг</a:t>
            </a:r>
            <a:r>
              <a:rPr lang="ru-RU" sz="4000" b="1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</a:rPr>
              <a:t>1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941817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98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Шаг 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22920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38" y="-24673"/>
            <a:ext cx="5827362" cy="73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9989" y="878389"/>
            <a:ext cx="29523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itchFamily="34" charset="0"/>
              </a:rPr>
              <a:t>Наложить сверху вторую лицевую деталь нагрудника лицевой стороной внутрь, уравнять срезы,  сметать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0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196198" y="311405"/>
            <a:ext cx="1661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Шаг 3</a:t>
            </a:r>
            <a:endParaRPr lang="ru-RU" sz="28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867" y="1052736"/>
            <a:ext cx="29518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 Black" pitchFamily="34" charset="0"/>
              </a:rPr>
              <a:t>Сметать по боковым и верхней сторонам нагрудника на 9мм от края</a:t>
            </a:r>
          </a:p>
          <a:p>
            <a:pPr algn="just"/>
            <a:endParaRPr lang="ru-RU" sz="2800" dirty="0" smtClean="0">
              <a:latin typeface="Arial Black" pitchFamily="34" charset="0"/>
            </a:endParaRPr>
          </a:p>
          <a:p>
            <a:pPr algn="just"/>
            <a:r>
              <a:rPr lang="ru-RU" sz="2800" dirty="0" smtClean="0">
                <a:latin typeface="Arial Black" pitchFamily="34" charset="0"/>
              </a:rPr>
              <a:t>Обтачать нагрудник с трех сторон по контурной линии. </a:t>
            </a:r>
          </a:p>
          <a:p>
            <a:pPr algn="just"/>
            <a:endParaRPr lang="ru-RU" sz="24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6632"/>
            <a:ext cx="4824536" cy="649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92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78" y="188640"/>
            <a:ext cx="222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Шаг 4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80728"/>
            <a:ext cx="2880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 Black" pitchFamily="34" charset="0"/>
              </a:rPr>
              <a:t> Удалить нитки строчек временного назначения</a:t>
            </a:r>
          </a:p>
          <a:p>
            <a:pPr algn="just"/>
            <a:endParaRPr lang="ru-RU" sz="2800" dirty="0" smtClean="0">
              <a:latin typeface="Arial Black" pitchFamily="34" charset="0"/>
            </a:endParaRPr>
          </a:p>
          <a:p>
            <a:pPr algn="just"/>
            <a:r>
              <a:rPr lang="ru-RU" sz="2800" dirty="0" smtClean="0">
                <a:latin typeface="Arial Black" pitchFamily="34" charset="0"/>
              </a:rPr>
              <a:t>Срезать припуски на шов в углах, не доходя до машинной строчки 2 мм.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75" y="188640"/>
            <a:ext cx="58513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9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56954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 Black" pitchFamily="34" charset="0"/>
                <a:cs typeface="Arial" pitchFamily="34" charset="0"/>
              </a:rPr>
              <a:t>Шаг </a:t>
            </a: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5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80728"/>
            <a:ext cx="31205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Вывернуть деталь нагрудника </a:t>
            </a:r>
            <a:r>
              <a:rPr lang="ru-RU" sz="2800" dirty="0" smtClean="0">
                <a:latin typeface="Arial Black" pitchFamily="34" charset="0"/>
              </a:rPr>
              <a:t>с </a:t>
            </a:r>
            <a:r>
              <a:rPr lang="ru-RU" sz="2800" dirty="0">
                <a:latin typeface="Arial Black" pitchFamily="34" charset="0"/>
              </a:rPr>
              <a:t>бретелями на лицевую сторону, </a:t>
            </a:r>
            <a:r>
              <a:rPr lang="ru-RU" sz="2800" dirty="0" smtClean="0">
                <a:latin typeface="Arial Black" pitchFamily="34" charset="0"/>
              </a:rPr>
              <a:t>выправить углы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22" y="116632"/>
            <a:ext cx="5738893" cy="651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2069</TotalTime>
  <Words>451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 урока:                        Обработка нагрудника фартука                           5 класс                            </vt:lpstr>
      <vt:lpstr>Вопросы для повторения</vt:lpstr>
      <vt:lpstr>Значение слова нагрудник</vt:lpstr>
      <vt:lpstr>Значение слова нагрудник</vt:lpstr>
      <vt:lpstr>Технологическая последовательность   обработки   нагрудника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безопасной работы</vt:lpstr>
      <vt:lpstr>Практическое задание </vt:lpstr>
      <vt:lpstr>Карта самоконтроля</vt:lpstr>
      <vt:lpstr>Вопросы  для  закрепления теоритических  знаний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нагрудника фартука</dc:title>
  <dc:creator>1</dc:creator>
  <cp:lastModifiedBy>1</cp:lastModifiedBy>
  <cp:revision>100</cp:revision>
  <dcterms:created xsi:type="dcterms:W3CDTF">2013-12-05T03:04:32Z</dcterms:created>
  <dcterms:modified xsi:type="dcterms:W3CDTF">2014-01-27T10:54:51Z</dcterms:modified>
</cp:coreProperties>
</file>