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5" autoAdjust="0"/>
    <p:restoredTop sz="93703" autoAdjust="0"/>
  </p:normalViewPr>
  <p:slideViewPr>
    <p:cSldViewPr showGuides="1">
      <p:cViewPr varScale="1">
        <p:scale>
          <a:sx n="97" d="100"/>
          <a:sy n="97" d="100"/>
        </p:scale>
        <p:origin x="-16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2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6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6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8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3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4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FBDB-B0CB-4F5D-9D51-3C464795AF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38C6-A26B-41A9-9666-305CFBD5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1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67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Определенный интеграл.</a:t>
            </a:r>
            <a:br>
              <a:rPr lang="ru-RU" b="1" dirty="0" smtClean="0">
                <a:solidFill>
                  <a:srgbClr val="003366"/>
                </a:solidFill>
              </a:rPr>
            </a:br>
            <a:r>
              <a:rPr lang="ru-RU" b="1" dirty="0" smtClean="0">
                <a:solidFill>
                  <a:srgbClr val="003366"/>
                </a:solidFill>
              </a:rPr>
              <a:t>Формула Ньютона - Лейбница</a:t>
            </a:r>
            <a:endParaRPr lang="ru-RU" b="1" dirty="0">
              <a:solidFill>
                <a:srgbClr val="00336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otlight on Physics - Brights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r="14031"/>
          <a:stretch/>
        </p:blipFill>
        <p:spPr bwMode="auto">
          <a:xfrm>
            <a:off x="899592" y="411510"/>
            <a:ext cx="2941756" cy="2978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49610" y="3551287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Исаак Ньютон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1642 год – 1727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2" name="Picture 4" descr="Понятие &quot;производная&quot; возникло в XVII веке в связи с необход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1"/>
          <a:stretch/>
        </p:blipFill>
        <p:spPr bwMode="auto">
          <a:xfrm>
            <a:off x="5436096" y="411510"/>
            <a:ext cx="2743408" cy="2978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716670" y="3549749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Готфрид Вильгельм Лейбниц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1646 год – 1716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6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731" y="33950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ſ</a:t>
            </a:r>
            <a:r>
              <a:rPr lang="ru-RU" sz="5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− </a:t>
            </a:r>
            <a:r>
              <a:rPr lang="ru-RU" sz="2400" dirty="0" smtClean="0">
                <a:solidFill>
                  <a:srgbClr val="7030A0"/>
                </a:solidFill>
              </a:rPr>
              <a:t>длинная </a:t>
            </a:r>
            <a:r>
              <a:rPr lang="en-US" sz="2400" dirty="0" smtClean="0">
                <a:solidFill>
                  <a:srgbClr val="7030A0"/>
                </a:solidFill>
              </a:rPr>
              <a:t>S, </a:t>
            </a:r>
            <a:r>
              <a:rPr lang="ru-RU" sz="2400" dirty="0" smtClean="0">
                <a:solidFill>
                  <a:srgbClr val="7030A0"/>
                </a:solidFill>
              </a:rPr>
              <a:t>сокращение латинского слова «сумма»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upload.wikimedia.org/wikipedia/commons/thumb/b/b5/German_integral.gif/65px-German_integral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9666"/>
            <a:ext cx="6191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104" y="1262831"/>
                <a:ext cx="1394933" cy="2146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𝑏</m:t>
                          </m:r>
                        </m:sup>
                        <m:e/>
                      </m:nary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262831"/>
                <a:ext cx="1394933" cy="2146229"/>
              </a:xfrm>
              <a:prstGeom prst="rect">
                <a:avLst/>
              </a:prstGeom>
              <a:blipFill rotWithShape="1">
                <a:blip r:embed="rId3"/>
                <a:stretch>
                  <a:fillRect r="-21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Fouri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80" y="339501"/>
            <a:ext cx="2880320" cy="3525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326860" y="4011910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Жан Батист Жозеф Фурье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1642 год – 1830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58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3728" y="1995686"/>
                <a:ext cx="1346202" cy="65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28" y="1995686"/>
                <a:ext cx="1346202" cy="652999"/>
              </a:xfrm>
              <a:prstGeom prst="rect">
                <a:avLst/>
              </a:prstGeom>
              <a:blipFill rotWithShape="1">
                <a:blip r:embed="rId3"/>
                <a:stretch>
                  <a:fillRect t="-8411" r="-11312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5235101" y="1533096"/>
            <a:ext cx="2217219" cy="13994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2350" y="713793"/>
                <a:ext cx="1346201" cy="65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350" y="713793"/>
                <a:ext cx="1346201" cy="652999"/>
              </a:xfrm>
              <a:prstGeom prst="rect">
                <a:avLst/>
              </a:prstGeom>
              <a:blipFill rotWithShape="1">
                <a:blip r:embed="rId4"/>
                <a:stretch>
                  <a:fillRect t="-8411" r="-1176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1459023" y="252937"/>
            <a:ext cx="2246881" cy="147310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38814" y="3234034"/>
                <a:ext cx="1346202" cy="65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14" y="3234034"/>
                <a:ext cx="1346202" cy="652999"/>
              </a:xfrm>
              <a:prstGeom prst="rect">
                <a:avLst/>
              </a:prstGeom>
              <a:blipFill rotWithShape="1">
                <a:blip r:embed="rId5"/>
                <a:stretch>
                  <a:fillRect t="-8411" r="-1176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13"/>
          <p:cNvSpPr/>
          <p:nvPr/>
        </p:nvSpPr>
        <p:spPr>
          <a:xfrm>
            <a:off x="1430994" y="2636639"/>
            <a:ext cx="2343784" cy="16164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482750" y="727882"/>
                <a:ext cx="837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50" y="727882"/>
                <a:ext cx="83747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884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422241" y="3229916"/>
                <a:ext cx="967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41" y="3229916"/>
                <a:ext cx="96731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6352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350142" y="1997075"/>
                <a:ext cx="813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42" y="1997075"/>
                <a:ext cx="81342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588" r="-19549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7296" y="251761"/>
                <a:ext cx="1742978" cy="13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296" y="251761"/>
                <a:ext cx="1742978" cy="1399422"/>
              </a:xfrm>
              <a:prstGeom prst="rect">
                <a:avLst/>
              </a:prstGeom>
              <a:blipFill rotWithShape="1">
                <a:blip r:embed="rId9"/>
                <a:stretch>
                  <a:fillRect r="-8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4338" y="1544568"/>
                <a:ext cx="1637756" cy="13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38" y="1544568"/>
                <a:ext cx="1637756" cy="1399422"/>
              </a:xfrm>
              <a:prstGeom prst="rect">
                <a:avLst/>
              </a:prstGeom>
              <a:blipFill rotWithShape="1">
                <a:blip r:embed="rId10"/>
                <a:stretch>
                  <a:fillRect r="-9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83556" y="2753774"/>
                <a:ext cx="1742978" cy="13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56" y="2753774"/>
                <a:ext cx="1742978" cy="1399422"/>
              </a:xfrm>
              <a:prstGeom prst="rect">
                <a:avLst/>
              </a:prstGeom>
              <a:blipFill rotWithShape="1">
                <a:blip r:embed="rId11"/>
                <a:stretch>
                  <a:fillRect r="-8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ая прямоугольная выноска 25"/>
          <p:cNvSpPr/>
          <p:nvPr/>
        </p:nvSpPr>
        <p:spPr>
          <a:xfrm>
            <a:off x="4173527" y="243634"/>
            <a:ext cx="2846745" cy="796658"/>
          </a:xfrm>
          <a:prstGeom prst="wedgeRoundRectCallout">
            <a:avLst>
              <a:gd name="adj1" fmla="val -65142"/>
              <a:gd name="adj2" fmla="val 29796"/>
              <a:gd name="adj3" fmla="val 16667"/>
            </a:avLst>
          </a:prstGeom>
          <a:solidFill>
            <a:schemeClr val="accent4"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Геометрический смысл определенного интеграла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307239" y="3341969"/>
            <a:ext cx="2713033" cy="811227"/>
          </a:xfrm>
          <a:prstGeom prst="wedgeRoundRectCallout">
            <a:avLst>
              <a:gd name="adj1" fmla="val -62778"/>
              <a:gd name="adj2" fmla="val 14968"/>
              <a:gd name="adj3" fmla="val 16667"/>
            </a:avLst>
          </a:prstGeom>
          <a:solidFill>
            <a:schemeClr val="accent4"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Физический смысл определенного интеграла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751796" y="3007742"/>
            <a:ext cx="144016" cy="338171"/>
          </a:xfrm>
          <a:prstGeom prst="triangle">
            <a:avLst>
              <a:gd name="adj" fmla="val 100000"/>
            </a:avLst>
          </a:prstGeom>
          <a:solidFill>
            <a:schemeClr val="accent4">
              <a:alpha val="7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  <p:bldP spid="9" grpId="1"/>
      <p:bldP spid="10" grpId="0" animBg="1"/>
      <p:bldP spid="13" grpId="0"/>
      <p:bldP spid="13" grpId="1"/>
      <p:bldP spid="14" grpId="0" animBg="1"/>
      <p:bldP spid="17" grpId="0"/>
      <p:bldP spid="19" grpId="0"/>
      <p:bldP spid="21" grpId="0"/>
      <p:bldP spid="22" grpId="0"/>
      <p:bldP spid="23" grpId="0"/>
      <p:bldP spid="24" grpId="0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779662"/>
            <a:ext cx="9144000" cy="3363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468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241176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740786" y="78756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5832" y="2072123"/>
                <a:ext cx="1704826" cy="1032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2" y="2072123"/>
                <a:ext cx="1704826" cy="1032014"/>
              </a:xfrm>
              <a:prstGeom prst="rect">
                <a:avLst/>
              </a:prstGeom>
              <a:blipFill rotWithShape="1">
                <a:blip r:embed="rId5"/>
                <a:stretch>
                  <a:fillRect r="-4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960070" y="471388"/>
            <a:ext cx="252995" cy="25299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960070" y="847198"/>
            <a:ext cx="7212330" cy="2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5832" y="2892305"/>
                <a:ext cx="50422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 первообразная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2" y="2892305"/>
                <a:ext cx="5042278" cy="923330"/>
              </a:xfrm>
              <a:prstGeom prst="rect">
                <a:avLst/>
              </a:prstGeom>
              <a:blipFill rotWithShape="1">
                <a:blip r:embed="rId6"/>
                <a:stretch>
                  <a:fillRect r="-1088" b="-4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авая фигурная скобка 2"/>
          <p:cNvSpPr/>
          <p:nvPr/>
        </p:nvSpPr>
        <p:spPr>
          <a:xfrm>
            <a:off x="5059800" y="2283718"/>
            <a:ext cx="178310" cy="1531917"/>
          </a:xfrm>
          <a:prstGeom prst="rightBrace">
            <a:avLst>
              <a:gd name="adj1" fmla="val 6634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2116" y="2528620"/>
                <a:ext cx="3172150" cy="1032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116" y="2528620"/>
                <a:ext cx="3172150" cy="1032014"/>
              </a:xfrm>
              <a:prstGeom prst="rect">
                <a:avLst/>
              </a:prstGeom>
              <a:blipFill rotWithShape="1">
                <a:blip r:embed="rId7"/>
                <a:stretch>
                  <a:fillRect r="-2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6.17284E-7 L 0.94045 -0.00803 " pathEditMode="relative" rAng="0" ptsTypes="AA">
                                      <p:cBhvr>
                                        <p:cTn id="1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4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45" grpId="0"/>
      <p:bldP spid="15" grpId="0" animBg="1"/>
      <p:bldP spid="15" grpId="1" animBg="1"/>
      <p:bldP spid="2" grpId="0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510"/>
                <a:ext cx="8229600" cy="3816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Теорема. </a:t>
                </a:r>
                <a:r>
                  <a:rPr lang="ru-RU" dirty="0" smtClean="0"/>
                  <a:t>Если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/>
                  <a:t>непрерывна на отрезке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 справедлива формула</a:t>
                </a:r>
              </a:p>
              <a:p>
                <a:pPr marL="0" indent="0" algn="ctr">
                  <a:buNone/>
                </a:pPr>
                <a:endParaRPr lang="en-US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первообразная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510"/>
                <a:ext cx="8229600" cy="3816424"/>
              </a:xfrm>
              <a:blipFill rotWithShape="1">
                <a:blip r:embed="rId2"/>
                <a:stretch>
                  <a:fillRect l="-1852" t="-1917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728234" y="2107739"/>
                <a:ext cx="2475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234" y="2107739"/>
                <a:ext cx="247574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5172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07394" y="1563638"/>
                <a:ext cx="2411429" cy="1595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394" y="1563638"/>
                <a:ext cx="2411429" cy="1595693"/>
              </a:xfrm>
              <a:prstGeom prst="rect">
                <a:avLst/>
              </a:prstGeom>
              <a:blipFill rotWithShape="1">
                <a:blip r:embed="rId4"/>
                <a:stretch>
                  <a:fillRect r="-5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ая прямоугольная выноска 7"/>
          <p:cNvSpPr/>
          <p:nvPr/>
        </p:nvSpPr>
        <p:spPr>
          <a:xfrm>
            <a:off x="6084168" y="2787775"/>
            <a:ext cx="2664296" cy="1008112"/>
          </a:xfrm>
          <a:prstGeom prst="wedgeRoundRectCallout">
            <a:avLst>
              <a:gd name="adj1" fmla="val -36690"/>
              <a:gd name="adj2" fmla="val -61400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Формула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Ньютона-Лейбница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724859" y="1806117"/>
                <a:ext cx="1575944" cy="1188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59" y="1806117"/>
                <a:ext cx="1575944" cy="1188018"/>
              </a:xfrm>
              <a:prstGeom prst="rect">
                <a:avLst/>
              </a:prstGeom>
              <a:blipFill rotWithShape="1">
                <a:blip r:embed="rId5"/>
                <a:stretch>
                  <a:fillRect r="-88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ая прямоугольная выноска 9"/>
          <p:cNvSpPr/>
          <p:nvPr/>
        </p:nvSpPr>
        <p:spPr>
          <a:xfrm>
            <a:off x="6369560" y="1407788"/>
            <a:ext cx="1549335" cy="796658"/>
          </a:xfrm>
          <a:prstGeom prst="wedgeRoundRectCallout">
            <a:avLst>
              <a:gd name="adj1" fmla="val -65142"/>
              <a:gd name="adj2" fmla="val 40624"/>
              <a:gd name="adj3" fmla="val 16667"/>
            </a:avLst>
          </a:prstGeom>
          <a:solidFill>
            <a:schemeClr val="accent4"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Двойная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подстановка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7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 animBg="1"/>
      <p:bldP spid="8" grpId="1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9582"/>
                <a:ext cx="8229600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Вычислить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ru-RU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ru-RU" sz="18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ru-RU" sz="1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ru-RU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9582"/>
                <a:ext cx="8229600" cy="3394472"/>
              </a:xfrm>
              <a:blipFill rotWithShape="1">
                <a:blip r:embed="rId2"/>
                <a:stretch>
                  <a:fillRect l="-593" t="-14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9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9582"/>
                <a:ext cx="8229600" cy="339447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Вычислить площадь фигуры, ограниченной линиями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𝑦</m:t>
                    </m:r>
                    <m:r>
                      <a:rPr lang="en-US" sz="18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1800" dirty="0" smtClean="0"/>
                  <a:t>.</a:t>
                </a:r>
                <a:endParaRPr lang="ru-RU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𝑆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8</m:t>
                          </m:r>
                        </m:sup>
                        <m:e>
                          <m:rad>
                            <m:ra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18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ad>
                        <m:ra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8</m:t>
                          </m:r>
                        </m:sup>
                        <m:e>
                          <m:rad>
                            <m:radPr>
                              <m:ctrlPr>
                                <a:rPr lang="ru-RU" sz="1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ad>
                        <m:ra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ad>
                        <m:ra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sz="1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9582"/>
                <a:ext cx="8229600" cy="3394472"/>
              </a:xfrm>
              <a:blipFill rotWithShape="1">
                <a:blip r:embed="rId2"/>
                <a:stretch>
                  <a:fillRect l="-222" t="-1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5477274" y="1509944"/>
            <a:ext cx="3041454" cy="252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64" y="3106792"/>
            <a:ext cx="2974602" cy="87775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739294" y="1656050"/>
            <a:ext cx="0" cy="232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38408" y="3815453"/>
            <a:ext cx="27800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87712" y="37484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12" y="3748475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446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8648" y="154107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648" y="1541074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893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3018" y="376835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18" y="3768354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олилиния 32"/>
          <p:cNvSpPr/>
          <p:nvPr/>
        </p:nvSpPr>
        <p:spPr>
          <a:xfrm rot="5400000" flipH="1">
            <a:off x="6532253" y="2554990"/>
            <a:ext cx="472787" cy="2060002"/>
          </a:xfrm>
          <a:custGeom>
            <a:avLst/>
            <a:gdLst>
              <a:gd name="connsiteX0" fmla="*/ 0 w 1054100"/>
              <a:gd name="connsiteY0" fmla="*/ 2457450 h 2457450"/>
              <a:gd name="connsiteX1" fmla="*/ 565150 w 1054100"/>
              <a:gd name="connsiteY1" fmla="*/ 1987550 h 2457450"/>
              <a:gd name="connsiteX2" fmla="*/ 1054100 w 1054100"/>
              <a:gd name="connsiteY2" fmla="*/ 0 h 2457450"/>
              <a:gd name="connsiteX0" fmla="*/ 0 w 1054100"/>
              <a:gd name="connsiteY0" fmla="*/ 2457450 h 2457450"/>
              <a:gd name="connsiteX1" fmla="*/ 660160 w 1054100"/>
              <a:gd name="connsiteY1" fmla="*/ 1996582 h 2457450"/>
              <a:gd name="connsiteX2" fmla="*/ 1054100 w 1054100"/>
              <a:gd name="connsiteY2" fmla="*/ 0 h 2457450"/>
              <a:gd name="connsiteX0" fmla="*/ 0 w 1054100"/>
              <a:gd name="connsiteY0" fmla="*/ 2457450 h 2457450"/>
              <a:gd name="connsiteX1" fmla="*/ 616307 w 1054100"/>
              <a:gd name="connsiteY1" fmla="*/ 1960449 h 2457450"/>
              <a:gd name="connsiteX2" fmla="*/ 1054100 w 1054100"/>
              <a:gd name="connsiteY2" fmla="*/ 0 h 2457450"/>
              <a:gd name="connsiteX0" fmla="*/ 0 w 1054100"/>
              <a:gd name="connsiteY0" fmla="*/ 2480033 h 2480033"/>
              <a:gd name="connsiteX1" fmla="*/ 616307 w 1054100"/>
              <a:gd name="connsiteY1" fmla="*/ 1983032 h 2480033"/>
              <a:gd name="connsiteX2" fmla="*/ 1054099 w 1054100"/>
              <a:gd name="connsiteY2" fmla="*/ 0 h 24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2480033">
                <a:moveTo>
                  <a:pt x="0" y="2480033"/>
                </a:moveTo>
                <a:cubicBezTo>
                  <a:pt x="194733" y="2449870"/>
                  <a:pt x="440624" y="2392607"/>
                  <a:pt x="616307" y="1983032"/>
                </a:cubicBezTo>
                <a:cubicBezTo>
                  <a:pt x="791990" y="1573457"/>
                  <a:pt x="897465" y="788987"/>
                  <a:pt x="1054099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476708" y="3373998"/>
            <a:ext cx="0" cy="4343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3373" y="374716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73" y="3747162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46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6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3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8979"/>
                <a:ext cx="8229600" cy="467708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Свойство 1. </a:t>
                </a:r>
                <a:r>
                  <a:rPr lang="ru-RU" dirty="0" smtClean="0"/>
                  <a:t>Интеграл от суммы функций равен сумме интегралов: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 smtClean="0"/>
                  <a:t>Доказательство.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 первообразная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 первообразная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ru-RU" dirty="0" smtClean="0"/>
                  <a:t> первообразная 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Тогда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8979"/>
                <a:ext cx="8229600" cy="4677086"/>
              </a:xfrm>
              <a:blipFill rotWithShape="1">
                <a:blip r:embed="rId2"/>
                <a:stretch>
                  <a:fillRect l="-741" t="-1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6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05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03352"/>
                <a:ext cx="8229600" cy="37367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Вычислить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ru-RU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ru-RU" sz="1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Решение:</a:t>
                </a: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</m:t>
                      </m:r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ru-RU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03352"/>
                <a:ext cx="8229600" cy="3736796"/>
              </a:xfrm>
              <a:blipFill rotWithShape="1">
                <a:blip r:embed="rId2"/>
                <a:stretch>
                  <a:fillRect l="-593" t="-12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3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83518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Свойство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ru-RU" dirty="0" smtClean="0"/>
                  <a:t>Постоянный множитель можно вынести за знак интеграла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𝒌𝒇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83518"/>
                <a:ext cx="8229600" cy="3394472"/>
              </a:xfrm>
              <a:blipFill rotWithShape="1">
                <a:blip r:embed="rId2"/>
                <a:stretch>
                  <a:fillRect l="-1926" t="-2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0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8024" y="0"/>
            <a:ext cx="435597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285756" y="924231"/>
            <a:ext cx="4176464" cy="329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3" y="2130839"/>
            <a:ext cx="1907890" cy="188960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37198" y="1059583"/>
            <a:ext cx="0" cy="3096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5756" y="3939902"/>
            <a:ext cx="40702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42540" y="2746136"/>
            <a:ext cx="0" cy="11902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47664" y="2545863"/>
            <a:ext cx="0" cy="13845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835696" y="2395983"/>
            <a:ext cx="0" cy="15343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130078" y="2274192"/>
            <a:ext cx="0" cy="16561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22008" y="2211710"/>
            <a:ext cx="0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436143" y="2211710"/>
            <a:ext cx="0" cy="17214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733700" y="2181547"/>
            <a:ext cx="0" cy="17468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9134691">
            <a:off x="-32285" y="2506030"/>
            <a:ext cx="4176464" cy="2808312"/>
          </a:xfrm>
          <a:prstGeom prst="arc">
            <a:avLst>
              <a:gd name="adj1" fmla="val 16506951"/>
              <a:gd name="adj2" fmla="val 2046188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20320060">
                <a:off x="1277622" y="193961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060">
                <a:off x="1277622" y="1939616"/>
                <a:ext cx="15121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87492" y="38755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92" y="3875575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46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0620" y="98266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0" y="982669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68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4032" y="389266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32" y="3892667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46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4702" y="363587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02" y="3635871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458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76288" y="365167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88" y="3651678"/>
                <a:ext cx="2880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468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ая прямоугольная выноска 25"/>
          <p:cNvSpPr/>
          <p:nvPr/>
        </p:nvSpPr>
        <p:spPr>
          <a:xfrm>
            <a:off x="2627784" y="1167335"/>
            <a:ext cx="1834436" cy="756343"/>
          </a:xfrm>
          <a:prstGeom prst="wedgeRoundRectCallout">
            <a:avLst>
              <a:gd name="adj1" fmla="val -37724"/>
              <a:gd name="adj2" fmla="val 74929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Криволинейная трапеция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44540" y="3875216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40" y="3875216"/>
                <a:ext cx="288032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4468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40070" y="38637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70" y="3863748"/>
                <a:ext cx="288032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2000" r="-4893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40748" y="386980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48" y="3869807"/>
                <a:ext cx="288032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2000" r="-11063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54661" y="385574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61" y="3855749"/>
                <a:ext cx="288032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2000" r="-4893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49397" y="386876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97" y="3868762"/>
                <a:ext cx="288032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2000" r="-10851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Прямоугольник 57"/>
          <p:cNvSpPr/>
          <p:nvPr/>
        </p:nvSpPr>
        <p:spPr>
          <a:xfrm>
            <a:off x="1547664" y="2545862"/>
            <a:ext cx="306065" cy="1394039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0764" y="971198"/>
                <a:ext cx="196476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𝑓</m:t>
                      </m:r>
                      <m:r>
                        <a:rPr lang="en-US" sz="19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)</m:t>
                      </m:r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⋅∆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64" y="971198"/>
                <a:ext cx="1964769" cy="384721"/>
              </a:xfrm>
              <a:prstGeom prst="rect">
                <a:avLst/>
              </a:prstGeom>
              <a:blipFill rotWithShape="1">
                <a:blip r:embed="rId16"/>
                <a:stretch>
                  <a:fillRect t="-7937" r="-3727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>
            <a:off x="1835696" y="2395982"/>
            <a:ext cx="306065" cy="1543919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30078" y="2274192"/>
            <a:ext cx="306065" cy="166571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39211" y="1531309"/>
                <a:ext cx="336855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9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19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900" dirty="0" smtClean="0"/>
                  <a:t> − </a:t>
                </a:r>
                <a:r>
                  <a:rPr lang="ru-RU" sz="1900" dirty="0" smtClean="0"/>
                  <a:t>длина отрезка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9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]</m:t>
                    </m:r>
                  </m:oMath>
                </a14:m>
                <a:endParaRPr lang="ru-RU" sz="19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211" y="1531309"/>
                <a:ext cx="3368551" cy="384721"/>
              </a:xfrm>
              <a:prstGeom prst="rect">
                <a:avLst/>
              </a:prstGeom>
              <a:blipFill rotWithShape="1">
                <a:blip r:embed="rId17"/>
                <a:stretch>
                  <a:fillRect t="-7937" r="-2351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2436143" y="2228536"/>
            <a:ext cx="306065" cy="171136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241599" y="2746136"/>
            <a:ext cx="306065" cy="119376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715943" y="2211710"/>
            <a:ext cx="306065" cy="172819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47310" y="2035484"/>
                <a:ext cx="3738066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1900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0" y="2035484"/>
                <a:ext cx="3738066" cy="969496"/>
              </a:xfrm>
              <a:prstGeom prst="rect">
                <a:avLst/>
              </a:prstGeom>
              <a:blipFill rotWithShape="1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41855" y="3019774"/>
                <a:ext cx="4300344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19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ru-RU" sz="1900" dirty="0" smtClean="0"/>
                  <a:t>, </a:t>
                </a:r>
                <a14:m>
                  <m:oMath xmlns:m="http://schemas.openxmlformats.org/officeDocument/2006/math">
                    <m:r>
                      <a:rPr lang="ru-RU" sz="19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=…=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sz="19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55" y="3019774"/>
                <a:ext cx="4300344" cy="384721"/>
              </a:xfrm>
              <a:prstGeom prst="rect">
                <a:avLst/>
              </a:prstGeom>
              <a:blipFill rotWithShape="1">
                <a:blip r:embed="rId19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75726" y="3719205"/>
                <a:ext cx="1496243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726" y="3719205"/>
                <a:ext cx="1496243" cy="492764"/>
              </a:xfrm>
              <a:prstGeom prst="rect">
                <a:avLst/>
              </a:prstGeom>
              <a:blipFill rotWithShape="1">
                <a:blip r:embed="rId20"/>
                <a:stretch>
                  <a:fillRect t="-4938" r="-6098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Скругленный прямоугольник 63"/>
          <p:cNvSpPr/>
          <p:nvPr/>
        </p:nvSpPr>
        <p:spPr>
          <a:xfrm>
            <a:off x="5000620" y="3632946"/>
            <a:ext cx="1408097" cy="5789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7929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45" grpId="0"/>
      <p:bldP spid="46" grpId="0"/>
      <p:bldP spid="47" grpId="0"/>
      <p:bldP spid="49" grpId="0"/>
      <p:bldP spid="50" grpId="0"/>
      <p:bldP spid="58" grpId="0" animBg="1"/>
      <p:bldP spid="52" grpId="0"/>
      <p:bldP spid="57" grpId="0" animBg="1"/>
      <p:bldP spid="51" grpId="0" animBg="1"/>
      <p:bldP spid="55" grpId="0"/>
      <p:bldP spid="56" grpId="0" animBg="1"/>
      <p:bldP spid="59" grpId="0" animBg="1"/>
      <p:bldP spid="60" grpId="0" animBg="1"/>
      <p:bldP spid="61" grpId="0"/>
      <p:bldP spid="62" grpId="0"/>
      <p:bldP spid="63" grpId="0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05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03352"/>
                <a:ext cx="8229600" cy="37367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Вычислить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ru-RU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ru-RU" sz="1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Решение:</a:t>
                </a: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𝑘𝑓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nary>
                        <m:naryPr>
                          <m:limLoc m:val="undOvr"/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03352"/>
                <a:ext cx="8229600" cy="3736796"/>
              </a:xfrm>
              <a:blipFill rotWithShape="1">
                <a:blip r:embed="rId2"/>
                <a:stretch>
                  <a:fillRect l="-593" t="-1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8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779662"/>
            <a:ext cx="9144000" cy="3363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411760" y="847198"/>
            <a:ext cx="4320480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468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241176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740786" y="78756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550" y="1854575"/>
                <a:ext cx="1127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0" y="1854575"/>
                <a:ext cx="112704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702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кругленный прямоугольник 24"/>
          <p:cNvSpPr/>
          <p:nvPr/>
        </p:nvSpPr>
        <p:spPr>
          <a:xfrm>
            <a:off x="4053561" y="1958151"/>
            <a:ext cx="988183" cy="8676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2252" y="1936609"/>
                <a:ext cx="1013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52" y="1936609"/>
                <a:ext cx="101380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71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74438" y="2490607"/>
                <a:ext cx="941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38" y="2490607"/>
                <a:ext cx="94166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77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62252" y="2202418"/>
                <a:ext cx="991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52" y="2202418"/>
                <a:ext cx="99136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3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8506" y="852884"/>
                <a:ext cx="703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06" y="852884"/>
                <a:ext cx="70333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12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40786" y="851628"/>
                <a:ext cx="717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86" y="851628"/>
                <a:ext cx="71743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11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3131840" y="783136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51920" y="78286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200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9208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12160" y="786152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41525" y="437915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25" y="437915"/>
                <a:ext cx="46608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578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35967" y="462187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67" y="462187"/>
                <a:ext cx="46608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6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0231" y="464705"/>
                <a:ext cx="475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31" y="464705"/>
                <a:ext cx="47583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179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01694" y="470733"/>
                <a:ext cx="695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94" y="470733"/>
                <a:ext cx="69544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05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31325" y="471388"/>
                <a:ext cx="699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25" y="471388"/>
                <a:ext cx="69980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140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7986" y="2342123"/>
                <a:ext cx="1234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6" y="2342123"/>
                <a:ext cx="1234890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59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6070" y="2801630"/>
                <a:ext cx="1851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0" y="2801630"/>
                <a:ext cx="1851789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23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7030" y="3249538"/>
                <a:ext cx="3537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− </a:t>
                </a:r>
                <a:r>
                  <a:rPr lang="ru-RU" sz="2000" dirty="0" smtClean="0"/>
                  <a:t>длина отрезка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0" y="3249538"/>
                <a:ext cx="3537700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576" r="-293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713" y="3712388"/>
                <a:ext cx="5322483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3" y="3712388"/>
                <a:ext cx="5322483" cy="784830"/>
              </a:xfrm>
              <a:prstGeom prst="rect">
                <a:avLst/>
              </a:prstGeom>
              <a:blipFill rotWithShape="1">
                <a:blip r:embed="rId19"/>
                <a:stretch>
                  <a:fillRect t="-4651" r="-458" b="-6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75298" y="2685486"/>
                <a:ext cx="1587614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98" y="2685486"/>
                <a:ext cx="1587614" cy="492764"/>
              </a:xfrm>
              <a:prstGeom prst="rect">
                <a:avLst/>
              </a:prstGeom>
              <a:blipFill rotWithShape="1">
                <a:blip r:embed="rId20"/>
                <a:stretch>
                  <a:fillRect t="-5000" r="-5747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Скругленный прямоугольник 45"/>
          <p:cNvSpPr/>
          <p:nvPr/>
        </p:nvSpPr>
        <p:spPr>
          <a:xfrm>
            <a:off x="6353532" y="2614467"/>
            <a:ext cx="1408097" cy="5789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726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5" grpId="0" animBg="1"/>
      <p:bldP spid="25" grpId="1" animBg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779662"/>
            <a:ext cx="9144000" cy="3363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98" y="847198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468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241176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50214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740786" y="78756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550" y="1854575"/>
                <a:ext cx="1127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0" y="1854575"/>
                <a:ext cx="112704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кругленный прямоугольник 24"/>
          <p:cNvSpPr/>
          <p:nvPr/>
        </p:nvSpPr>
        <p:spPr>
          <a:xfrm>
            <a:off x="4053561" y="1958151"/>
            <a:ext cx="988183" cy="3477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2252" y="1936609"/>
                <a:ext cx="887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52" y="1936609"/>
                <a:ext cx="8872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8506" y="852884"/>
                <a:ext cx="670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06" y="852884"/>
                <a:ext cx="67012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18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40786" y="851628"/>
                <a:ext cx="684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86" y="851628"/>
                <a:ext cx="68422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16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3131840" y="783136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51920" y="78286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200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92080" y="793095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12160" y="786152"/>
            <a:ext cx="0" cy="12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41525" y="437915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25" y="437915"/>
                <a:ext cx="42755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857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35967" y="462187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67" y="462187"/>
                <a:ext cx="43287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7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0231" y="464705"/>
                <a:ext cx="44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31" y="464705"/>
                <a:ext cx="44262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78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01694" y="470733"/>
                <a:ext cx="662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94" y="470733"/>
                <a:ext cx="66223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10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31325" y="471388"/>
                <a:ext cx="666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25" y="471388"/>
                <a:ext cx="66659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1192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7986" y="2342123"/>
                <a:ext cx="1234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6" y="2342123"/>
                <a:ext cx="123489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44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6870" y="2788930"/>
                <a:ext cx="1626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0" y="2788930"/>
                <a:ext cx="162666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48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6080" y="3249538"/>
                <a:ext cx="3537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− </a:t>
                </a:r>
                <a:r>
                  <a:rPr lang="ru-RU" sz="2000" dirty="0" smtClean="0"/>
                  <a:t>длина отрезка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0" y="3249538"/>
                <a:ext cx="3537700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0963" y="3712388"/>
                <a:ext cx="47246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63" y="3712388"/>
                <a:ext cx="4724627" cy="923330"/>
              </a:xfrm>
              <a:prstGeom prst="rect">
                <a:avLst/>
              </a:prstGeom>
              <a:blipFill rotWithShape="1">
                <a:blip r:embed="rId17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32448" y="2672786"/>
                <a:ext cx="1478610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48" y="2672786"/>
                <a:ext cx="1478610" cy="492764"/>
              </a:xfrm>
              <a:prstGeom prst="rect">
                <a:avLst/>
              </a:prstGeom>
              <a:blipFill rotWithShape="1">
                <a:blip r:embed="rId18"/>
                <a:stretch>
                  <a:fillRect t="-4938" r="-6198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Скругленный прямоугольник 45"/>
          <p:cNvSpPr/>
          <p:nvPr/>
        </p:nvSpPr>
        <p:spPr>
          <a:xfrm>
            <a:off x="6353532" y="2614467"/>
            <a:ext cx="1408097" cy="5789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Овал 14"/>
          <p:cNvSpPr/>
          <p:nvPr/>
        </p:nvSpPr>
        <p:spPr>
          <a:xfrm>
            <a:off x="960070" y="471388"/>
            <a:ext cx="252995" cy="25299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960070" y="847198"/>
            <a:ext cx="7212330" cy="2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19845" y="1940834"/>
                <a:ext cx="1496243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45" y="1940834"/>
                <a:ext cx="1496243" cy="492764"/>
              </a:xfrm>
              <a:prstGeom prst="rect">
                <a:avLst/>
              </a:prstGeom>
              <a:blipFill rotWithShape="1">
                <a:blip r:embed="rId19"/>
                <a:stretch>
                  <a:fillRect t="-4938" r="-6122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Скругленный прямоугольник 47"/>
          <p:cNvSpPr/>
          <p:nvPr/>
        </p:nvSpPr>
        <p:spPr>
          <a:xfrm>
            <a:off x="6344739" y="1854575"/>
            <a:ext cx="1408097" cy="5789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03121" y="3439190"/>
                <a:ext cx="1587614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21" y="3439190"/>
                <a:ext cx="1587614" cy="492764"/>
              </a:xfrm>
              <a:prstGeom prst="rect">
                <a:avLst/>
              </a:prstGeom>
              <a:blipFill rotWithShape="1">
                <a:blip r:embed="rId20"/>
                <a:stretch>
                  <a:fillRect t="-4938" r="-576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Скругленный прямоугольник 49"/>
          <p:cNvSpPr/>
          <p:nvPr/>
        </p:nvSpPr>
        <p:spPr>
          <a:xfrm>
            <a:off x="6355873" y="3347570"/>
            <a:ext cx="1408097" cy="57893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3775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6.17284E-7 L 0.94045 -0.00803 " pathEditMode="relative" rAng="0" ptsTypes="AA">
                                      <p:cBhvr>
                                        <p:cTn id="1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4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4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5" grpId="0" animBg="1"/>
      <p:bldP spid="25" grpId="1" animBg="1"/>
      <p:bldP spid="21" grpId="0"/>
      <p:bldP spid="21" grpId="1"/>
      <p:bldP spid="26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 animBg="1"/>
      <p:bldP spid="15" grpId="0" animBg="1"/>
      <p:bldP spid="15" grpId="1" animBg="1"/>
      <p:bldP spid="47" grpId="0"/>
      <p:bldP spid="48" grpId="0" animBg="1"/>
      <p:bldP spid="49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Математическая модель:</a:t>
            </a:r>
            <a:endParaRPr lang="ru-RU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ru-RU" dirty="0" smtClean="0"/>
                  <a:t>Разбиваем отрезок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равных частей.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Составляем сумму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Находим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ая прямоугольная выноска 3"/>
              <p:cNvSpPr/>
              <p:nvPr/>
            </p:nvSpPr>
            <p:spPr>
              <a:xfrm>
                <a:off x="5631232" y="1779662"/>
                <a:ext cx="3189240" cy="1260399"/>
              </a:xfrm>
              <a:prstGeom prst="wedgeRoundRectCallout">
                <a:avLst>
                  <a:gd name="adj1" fmla="val -36960"/>
                  <a:gd name="adj2" fmla="val 7000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FF0000"/>
                    </a:solidFill>
                  </a:rPr>
                  <a:t>Определенный интеграл от функции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по отрезку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000" b="1" dirty="0" smtClean="0">
                    <a:solidFill>
                      <a:srgbClr val="FF0000"/>
                    </a:solidFill>
                  </a:rPr>
                  <a:t> 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Скругленная прямоугольная выноск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232" y="1779662"/>
                <a:ext cx="3189240" cy="1260399"/>
              </a:xfrm>
              <a:prstGeom prst="wedgeRoundRectCallout">
                <a:avLst>
                  <a:gd name="adj1" fmla="val -36960"/>
                  <a:gd name="adj2" fmla="val 70008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45418" y="3723878"/>
                <a:ext cx="1346202" cy="65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18" y="3723878"/>
                <a:ext cx="1346202" cy="652999"/>
              </a:xfrm>
              <a:prstGeom prst="rect">
                <a:avLst/>
              </a:prstGeom>
              <a:blipFill rotWithShape="1">
                <a:blip r:embed="rId4"/>
                <a:stretch>
                  <a:fillRect t="-8411" r="-1176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6906" y="3234871"/>
                <a:ext cx="2131545" cy="140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06" y="3234871"/>
                <a:ext cx="2131545" cy="1407693"/>
              </a:xfrm>
              <a:prstGeom prst="rect">
                <a:avLst/>
              </a:prstGeom>
              <a:blipFill rotWithShape="1">
                <a:blip r:embed="rId5"/>
                <a:stretch>
                  <a:fillRect r="-7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ая прямоугольная выноска 7"/>
          <p:cNvSpPr/>
          <p:nvPr/>
        </p:nvSpPr>
        <p:spPr>
          <a:xfrm>
            <a:off x="7020272" y="3278378"/>
            <a:ext cx="1800200" cy="574879"/>
          </a:xfrm>
          <a:prstGeom prst="wedgeRoundRectCallout">
            <a:avLst>
              <a:gd name="adj1" fmla="val -144259"/>
              <a:gd name="adj2" fmla="val -20746"/>
              <a:gd name="adj3" fmla="val 16667"/>
            </a:avLst>
          </a:prstGeom>
          <a:solidFill>
            <a:schemeClr val="accent4"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Верхний предел интегрирования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90118" y="4005738"/>
            <a:ext cx="1800200" cy="574879"/>
          </a:xfrm>
          <a:prstGeom prst="wedgeRoundRectCallout">
            <a:avLst>
              <a:gd name="adj1" fmla="val -149480"/>
              <a:gd name="adj2" fmla="val 29796"/>
              <a:gd name="adj3" fmla="val 16667"/>
            </a:avLst>
          </a:prstGeom>
          <a:solidFill>
            <a:schemeClr val="accent4"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Нижний предел интегрирования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58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Язык. Письменность. Литература / Древний Егип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0" y="814982"/>
            <a:ext cx="5204374" cy="26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119" y="3413966"/>
            <a:ext cx="586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Древний Египет 1800 год до н. э.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История астрономии. Глава 2 Астрономия в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1" y="339502"/>
            <a:ext cx="2555247" cy="3106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4488" y="3648848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Евдокс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Книдский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ок</a:t>
            </a:r>
            <a:r>
              <a:rPr lang="ru-RU" b="1" i="1" dirty="0" smtClean="0">
                <a:solidFill>
                  <a:srgbClr val="7030A0"/>
                </a:solidFill>
              </a:rPr>
              <a:t>. 408 год до н. э. – </a:t>
            </a:r>
            <a:r>
              <a:rPr lang="ru-RU" b="1" i="1" dirty="0" err="1" smtClean="0">
                <a:solidFill>
                  <a:srgbClr val="7030A0"/>
                </a:solidFill>
              </a:rPr>
              <a:t>ок</a:t>
            </a:r>
            <a:r>
              <a:rPr lang="ru-RU" b="1" i="1" dirty="0" smtClean="0">
                <a:solidFill>
                  <a:srgbClr val="7030A0"/>
                </a:solidFill>
              </a:rPr>
              <a:t>. 355 год до н. э.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32" name="Picture 8" descr="Archimedes The Scienti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862" r="5014" b="15129"/>
          <a:stretch/>
        </p:blipFill>
        <p:spPr bwMode="auto">
          <a:xfrm>
            <a:off x="5796136" y="339502"/>
            <a:ext cx="2387283" cy="3169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189577" y="361402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Архимед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287 год до н. э. – 212 год до н. э.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ультура Древнего Китая: истины, проверенные временем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6" y="411510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119" y="3413966"/>
            <a:ext cx="586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Древний Китай </a:t>
            </a:r>
            <a:r>
              <a:rPr lang="en-US" sz="2800" b="1" i="1" dirty="0" smtClean="0">
                <a:solidFill>
                  <a:srgbClr val="7030A0"/>
                </a:solidFill>
              </a:rPr>
              <a:t>III</a:t>
            </a:r>
            <a:r>
              <a:rPr lang="ru-RU" sz="2800" b="1" i="1" dirty="0" smtClean="0">
                <a:solidFill>
                  <a:srgbClr val="7030A0"/>
                </a:solidFill>
              </a:rPr>
              <a:t> век н. э.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1" y="330746"/>
            <a:ext cx="2412755" cy="3210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1818" y="3673310"/>
            <a:ext cx="422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Абу́ Али́ аль-Хаса́н ибн аль-Хаса́н ибн аль-Хайса́м </a:t>
            </a:r>
            <a:r>
              <a:rPr lang="vi-VN" b="1" dirty="0" smtClean="0">
                <a:solidFill>
                  <a:srgbClr val="FF0000"/>
                </a:solidFill>
              </a:rPr>
              <a:t>аль-Басри́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965 год – 1040 год 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3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naventura Cavalier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494"/>
            <a:ext cx="2666963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2933" y="3651870"/>
            <a:ext cx="422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Бонавентура Франч</a:t>
            </a:r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r>
              <a:rPr lang="vi-VN" b="1" dirty="0" smtClean="0">
                <a:solidFill>
                  <a:srgbClr val="FF0000"/>
                </a:solidFill>
              </a:rPr>
              <a:t>ско Каваль</a:t>
            </a:r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r>
              <a:rPr lang="vi-VN" b="1" dirty="0" smtClean="0">
                <a:solidFill>
                  <a:srgbClr val="FF0000"/>
                </a:solidFill>
              </a:rPr>
              <a:t>ри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1598 год – 1647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4" name="Picture 4" descr="Пьер Ферма би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7494"/>
            <a:ext cx="2736304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732984" y="3642343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Пьер де Ферма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1601 год – 1665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8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833" y="3651870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Исаак </a:t>
            </a:r>
            <a:r>
              <a:rPr lang="ru-RU" b="1" dirty="0" err="1" smtClean="0">
                <a:solidFill>
                  <a:srgbClr val="FF0000"/>
                </a:solidFill>
              </a:rPr>
              <a:t>Барроу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1630 год – 1677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584" y="3642343"/>
            <a:ext cx="42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Эванджелиста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Торичелли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1608 год – 1647 год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Isaac Ba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79" y="627534"/>
            <a:ext cx="2381250" cy="283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Торричел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64" y="627534"/>
            <a:ext cx="2337547" cy="283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65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1802</Words>
  <Application>Microsoft Office PowerPoint</Application>
  <PresentationFormat>Экран (16:9)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Определенный интеграл. Формула Ньютона - Лейбница</vt:lpstr>
      <vt:lpstr>Презентация PowerPoint</vt:lpstr>
      <vt:lpstr>Презентация PowerPoint</vt:lpstr>
      <vt:lpstr>Презентация PowerPoint</vt:lpstr>
      <vt:lpstr>Математическая модель: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Пример:</vt:lpstr>
      <vt:lpstr>Пример:</vt:lpstr>
      <vt:lpstr>Презентация PowerPoint</vt:lpstr>
      <vt:lpstr>Пример:</vt:lpstr>
      <vt:lpstr>Презентация PowerPoint</vt:lpstr>
      <vt:lpstr>Пример: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257</cp:revision>
  <dcterms:created xsi:type="dcterms:W3CDTF">2014-11-13T05:32:43Z</dcterms:created>
  <dcterms:modified xsi:type="dcterms:W3CDTF">2014-11-27T07:16:06Z</dcterms:modified>
</cp:coreProperties>
</file>