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-11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14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71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1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74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18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79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16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7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53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8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8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0239-DCE6-45F2-9B9D-67D7D5E32F3F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C16BA-D1F1-4869-88DF-DCCE0B7CF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35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3366"/>
                </a:solidFill>
              </a:rPr>
              <a:t>Дифференцирование показательной и логарифмической функций</a:t>
            </a:r>
            <a:endParaRPr lang="ru-RU" sz="4800" b="1" dirty="0">
              <a:solidFill>
                <a:srgbClr val="003366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359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33202" y="512093"/>
                <a:ext cx="19053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02" y="512093"/>
                <a:ext cx="190539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7029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39551" y="1176077"/>
                <a:ext cx="2289729" cy="633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𝒌𝒙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176077"/>
                <a:ext cx="2289729" cy="633700"/>
              </a:xfrm>
              <a:prstGeom prst="rect">
                <a:avLst/>
              </a:prstGeom>
              <a:blipFill rotWithShape="1">
                <a:blip r:embed="rId4"/>
                <a:stretch>
                  <a:fillRect r="-6133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7447" y="1961778"/>
                <a:ext cx="1631024" cy="542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ln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47" y="1961778"/>
                <a:ext cx="1631024" cy="542393"/>
              </a:xfrm>
              <a:prstGeom prst="rect">
                <a:avLst/>
              </a:prstGeom>
              <a:blipFill rotWithShape="1">
                <a:blip r:embed="rId5"/>
                <a:stretch>
                  <a:fillRect t="-6742" r="-6716" b="-31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968846" y="1960996"/>
                <a:ext cx="2333524" cy="542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ru-RU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846" y="1960996"/>
                <a:ext cx="2333524" cy="542393"/>
              </a:xfrm>
              <a:prstGeom prst="rect">
                <a:avLst/>
              </a:prstGeom>
              <a:blipFill rotWithShape="1">
                <a:blip r:embed="rId6"/>
                <a:stretch>
                  <a:fillRect t="-6742" r="-6266" b="-31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070891" y="1896651"/>
                <a:ext cx="3537379" cy="633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ru-RU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8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  <a:ea typeface="Cambria Math"/>
                                    </a:rPr>
                                    <m:t>ln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891" y="1896651"/>
                <a:ext cx="3537379" cy="633700"/>
              </a:xfrm>
              <a:prstGeom prst="rect">
                <a:avLst/>
              </a:prstGeom>
              <a:blipFill rotWithShape="1">
                <a:blip r:embed="rId7"/>
                <a:stretch>
                  <a:fillRect r="-3966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56115" y="2639075"/>
                <a:ext cx="2195986" cy="5423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ln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ru-RU" sz="2800" i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15" y="2639075"/>
                <a:ext cx="2195986" cy="542393"/>
              </a:xfrm>
              <a:prstGeom prst="rect">
                <a:avLst/>
              </a:prstGeom>
              <a:blipFill rotWithShape="1">
                <a:blip r:embed="rId8"/>
                <a:stretch>
                  <a:fillRect t="-6742" r="-6944" b="-31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546250" y="2662238"/>
                <a:ext cx="17965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ln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ru-RU" sz="2800" i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250" y="2662238"/>
                <a:ext cx="1796581" cy="523220"/>
              </a:xfrm>
              <a:prstGeom prst="rect">
                <a:avLst/>
              </a:prstGeom>
              <a:blipFill rotWithShape="1">
                <a:blip r:embed="rId9"/>
                <a:stretch>
                  <a:fillRect t="-10465" r="-8844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48940" y="3319526"/>
                <a:ext cx="271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𝐥𝐧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40" y="3319526"/>
                <a:ext cx="2710614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588" r="-6067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Скругленный прямоугольник 18"/>
          <p:cNvSpPr/>
          <p:nvPr/>
        </p:nvSpPr>
        <p:spPr>
          <a:xfrm>
            <a:off x="539551" y="3272403"/>
            <a:ext cx="2720003" cy="600823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97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51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Пример: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Вычислить значение производной функции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в </a:t>
                </a:r>
                <a:r>
                  <a:rPr lang="ru-RU" sz="2400" dirty="0" smtClean="0"/>
                  <a:t>точке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Решение: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ln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ln</m:t>
                      </m:r>
                      <m:r>
                        <a:rPr lang="en-US" sz="2400" b="0" i="0" smtClean="0">
                          <a:latin typeface="Cambria Math"/>
                        </a:rPr>
                        <m:t>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ln</m:t>
                      </m:r>
                      <m:r>
                        <a:rPr lang="en-US" sz="2400" b="0" i="0" smtClean="0">
                          <a:latin typeface="Cambria Math"/>
                        </a:rPr>
                        <m:t>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ln</m:t>
                      </m:r>
                      <m:r>
                        <a:rPr lang="en-US" sz="2400" b="0" i="0" smtClean="0">
                          <a:latin typeface="Cambria Math"/>
                        </a:rPr>
                        <m:t>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ln</m:t>
                      </m:r>
                      <m:r>
                        <a:rPr lang="en-US" sz="2400" b="0" i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0</m:t>
                    </m:r>
                    <m:r>
                      <a:rPr lang="en-US" sz="2400" b="0" i="1" smtClean="0">
                        <a:latin typeface="Cambria Math"/>
                      </a:rPr>
                      <m:t>)=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ln</m:t>
                    </m:r>
                    <m:r>
                      <a:rPr lang="en-US" sz="2400" b="0" i="0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sz="2400" dirty="0" smtClean="0"/>
                  <a:t>.</a:t>
                </a: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  <a:blipFill rotWithShape="1">
                <a:blip r:embed="rId2"/>
                <a:stretch>
                  <a:fillRect l="-1111" t="-2299" b="-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03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51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Пример: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Найти</a:t>
                </a:r>
                <a:r>
                  <a:rPr lang="ru-RU" sz="2400" dirty="0" smtClean="0"/>
                  <a:t> производную функции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ru-RU" sz="2400" b="0" i="1" smtClean="0">
                            <a:latin typeface="Cambria Math"/>
                          </a:rPr>
                          <m:t>+5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Решение:</a:t>
                </a:r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𝑘𝑥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ln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6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+5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ru-RU" sz="2400" b="0" i="0" smtClean="0">
                          <a:latin typeface="Cambria Math"/>
                        </a:rPr>
                        <m:t>6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6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ru-RU" sz="2400" b="0" i="1" smtClean="0">
                                      <a:latin typeface="Cambria Math"/>
                                    </a:rPr>
                                    <m:t>+5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ru-RU" sz="2400" b="0" i="1" smtClean="0">
                          <a:latin typeface="Cambria Math"/>
                        </a:rPr>
                        <m:t>=6</m:t>
                      </m:r>
                      <m:r>
                        <a:rPr lang="ru-RU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</a:rPr>
                        <m:t>ln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+5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</a:rPr>
                        <m:t>ln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4096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+5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Ответ</a:t>
                </a:r>
                <a:r>
                  <a:rPr lang="ru-RU" sz="24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ln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4096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⋅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+5</m:t>
                        </m:r>
                      </m:sup>
                    </m:sSup>
                  </m:oMath>
                </a14:m>
                <a:r>
                  <a:rPr lang="en-US" sz="2400" dirty="0" smtClean="0"/>
                  <a:t>.</a:t>
                </a: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  <a:blipFill rotWithShape="1">
                <a:blip r:embed="rId2"/>
                <a:stretch>
                  <a:fillRect l="-889" t="-1806" b="-2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148828" y="2808889"/>
                <a:ext cx="2231829" cy="4347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latin typeface="Cambria Math"/>
                        </a:rPr>
                        <m:t>ln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+5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828" y="2808889"/>
                <a:ext cx="2231829" cy="434734"/>
              </a:xfrm>
              <a:prstGeom prst="rect">
                <a:avLst/>
              </a:prstGeom>
              <a:blipFill rotWithShape="1">
                <a:blip r:embed="rId4"/>
                <a:stretch>
                  <a:fillRect t="-7042" r="-4372" b="-281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8642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42728" y="366811"/>
                <a:ext cx="1897763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𝐥𝐧</m:t>
                              </m:r>
                              <m:r>
                                <a:rPr lang="en-US" sz="2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28" y="366811"/>
                <a:ext cx="1897763" cy="901785"/>
              </a:xfrm>
              <a:prstGeom prst="rect">
                <a:avLst/>
              </a:prstGeom>
              <a:blipFill rotWithShape="1">
                <a:blip r:embed="rId3"/>
                <a:stretch>
                  <a:fillRect r="-8360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2684" y="1440204"/>
                <a:ext cx="11932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84" y="1440204"/>
                <a:ext cx="119321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9744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541835" y="1222301"/>
                <a:ext cx="1133708" cy="9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835" y="1222301"/>
                <a:ext cx="1133708" cy="907749"/>
              </a:xfrm>
              <a:prstGeom prst="rect">
                <a:avLst/>
              </a:prstGeom>
              <a:blipFill rotWithShape="1">
                <a:blip r:embed="rId5"/>
                <a:stretch>
                  <a:fillRect r="-13978" b="-2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522865" y="1128584"/>
                <a:ext cx="6012543" cy="11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ru-RU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80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i="0" smtClean="0">
                                          <a:latin typeface="Cambria Math"/>
                                          <a:ea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𝑎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  <a:ea typeface="Cambria Math"/>
                                    </a:rPr>
                                    <m:t>ln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  <a:ea typeface="Cambria Math"/>
                                    </a:rPr>
                                    <m:t>ln</m:t>
                                  </m:r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865" y="1128584"/>
                <a:ext cx="6012543" cy="1115498"/>
              </a:xfrm>
              <a:prstGeom prst="rect">
                <a:avLst/>
              </a:prstGeom>
              <a:blipFill rotWithShape="1">
                <a:blip r:embed="rId6"/>
                <a:stretch>
                  <a:fillRect r="-2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56115" y="2279875"/>
                <a:ext cx="2751074" cy="9017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⋅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800" i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115" y="2279875"/>
                <a:ext cx="2751074" cy="901722"/>
              </a:xfrm>
              <a:prstGeom prst="rect">
                <a:avLst/>
              </a:prstGeom>
              <a:blipFill rotWithShape="1">
                <a:blip r:embed="rId7"/>
                <a:stretch>
                  <a:fillRect r="-5752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39414" y="3404718"/>
                <a:ext cx="2763129" cy="9017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8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8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𝒂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14" y="3404718"/>
                <a:ext cx="2763129" cy="901722"/>
              </a:xfrm>
              <a:prstGeom prst="rect">
                <a:avLst/>
              </a:prstGeom>
              <a:blipFill rotWithShape="1">
                <a:blip r:embed="rId8"/>
                <a:stretch>
                  <a:fillRect r="-5507" b="-2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Скругленный прямоугольник 18"/>
          <p:cNvSpPr/>
          <p:nvPr/>
        </p:nvSpPr>
        <p:spPr>
          <a:xfrm>
            <a:off x="587186" y="3419038"/>
            <a:ext cx="2715357" cy="102492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42685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5" grpId="0"/>
      <p:bldP spid="16" grpId="0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51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Пример: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71550"/>
                <a:ext cx="8229600" cy="402482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200" dirty="0" smtClean="0"/>
                  <a:t>Вычислить значение производной функции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200" dirty="0" smtClean="0"/>
                  <a:t> </a:t>
                </a:r>
                <a:r>
                  <a:rPr lang="ru-RU" sz="2200" dirty="0" smtClean="0"/>
                  <a:t>в </a:t>
                </a:r>
                <a:r>
                  <a:rPr lang="ru-RU" sz="2200" dirty="0" smtClean="0"/>
                  <a:t>точке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2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2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200" i="1" dirty="0" smtClean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200" b="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200" dirty="0" smtClean="0"/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200" dirty="0" smtClean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ru-RU" sz="2200" dirty="0" smtClean="0"/>
                  <a:t>Ответ</a:t>
                </a:r>
                <a:r>
                  <a:rPr lang="ru-RU" sz="22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</a:rPr>
                      <m:t>(</m:t>
                    </m:r>
                    <m:r>
                      <a:rPr lang="en-US" sz="2200" b="0" i="1" smtClean="0">
                        <a:latin typeface="Cambria Math"/>
                      </a:rPr>
                      <m:t>1</m:t>
                    </m:r>
                    <m:r>
                      <a:rPr lang="en-US" sz="2200" b="0" i="1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ln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dirty="0" smtClean="0"/>
                  <a:t>.</a:t>
                </a:r>
                <a:endParaRPr lang="ru-RU" sz="22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71550"/>
                <a:ext cx="8229600" cy="4024828"/>
              </a:xfrm>
              <a:blipFill rotWithShape="1">
                <a:blip r:embed="rId2"/>
                <a:stretch>
                  <a:fillRect l="-889" t="-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859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51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Пример: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200" dirty="0" smtClean="0"/>
                  <a:t>Найти</a:t>
                </a:r>
                <a:r>
                  <a:rPr lang="ru-RU" sz="2200" dirty="0" smtClean="0"/>
                  <a:t> производную функции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fName>
                      <m:e>
                        <m:r>
                          <a:rPr lang="en-US" sz="2200" b="0" i="1" smtClean="0">
                            <a:latin typeface="Cambria Math"/>
                          </a:rPr>
                          <m:t>(7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/>
                          </a:rPr>
                          <m:t>+9)</m:t>
                        </m:r>
                      </m:e>
                    </m:func>
                  </m:oMath>
                </a14:m>
                <a:r>
                  <a:rPr lang="en-US" sz="22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2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𝑘𝑥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(</m:t>
                      </m:r>
                      <m:r>
                        <a:rPr lang="en-US" sz="2200" b="0" i="1" smtClean="0">
                          <a:latin typeface="Cambria Math"/>
                        </a:rPr>
                        <m:t>𝑘𝑥</m:t>
                      </m:r>
                      <m:r>
                        <a:rPr lang="en-US" sz="2200" b="0" i="1" smtClean="0">
                          <a:latin typeface="Cambria Math"/>
                        </a:rPr>
                        <m:t>+</m:t>
                      </m:r>
                      <m:r>
                        <a:rPr lang="en-US" sz="2200" b="0" i="1" smtClean="0">
                          <a:latin typeface="Cambria Math"/>
                        </a:rPr>
                        <m:t>𝑚</m:t>
                      </m:r>
                      <m:r>
                        <a:rPr lang="en-US" sz="2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2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2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200" b="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(7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+9)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b="0" i="0" smtClean="0">
                          <a:latin typeface="Cambria Math"/>
                        </a:rPr>
                        <m:t>7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ru-RU" sz="22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2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200" b="0" i="0" smtClean="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2200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(7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+9)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ru-RU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</a:rPr>
                        <m:t>7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⋅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(7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+9)</m:t>
                          </m:r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(7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+9)</m:t>
                          </m:r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ru-RU" sz="2200" dirty="0"/>
              </a:p>
              <a:p>
                <a:pPr marL="0" indent="0">
                  <a:buNone/>
                </a:pPr>
                <a:r>
                  <a:rPr lang="ru-RU" sz="2200" dirty="0" smtClean="0"/>
                  <a:t>Ответ</a:t>
                </a:r>
                <a:r>
                  <a:rPr lang="ru-RU" sz="22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2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7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(7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+9)</m:t>
                        </m:r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ln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200" dirty="0" smtClean="0"/>
                  <a:t>.</a:t>
                </a:r>
                <a:endParaRPr lang="ru-RU" sz="22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  <a:blipFill rotWithShape="1">
                <a:blip r:embed="rId2"/>
                <a:stretch>
                  <a:fillRect l="-889" t="-985" b="-2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34921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619303" y="511438"/>
                <a:ext cx="19053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303" y="511438"/>
                <a:ext cx="190539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705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423512" y="1238702"/>
                <a:ext cx="2289729" cy="633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𝒌𝒙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𝒌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512" y="1238702"/>
                <a:ext cx="2289729" cy="633700"/>
              </a:xfrm>
              <a:prstGeom prst="rect">
                <a:avLst/>
              </a:prstGeom>
              <a:blipFill rotWithShape="1">
                <a:blip r:embed="rId4"/>
                <a:stretch>
                  <a:fillRect r="-6133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212992" y="1932224"/>
                <a:ext cx="2710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𝐥𝐧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2" y="1932224"/>
                <a:ext cx="2710614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465" r="-6067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19304" y="2512096"/>
                <a:ext cx="1889484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𝐥𝐧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304" y="2512096"/>
                <a:ext cx="1889484" cy="901785"/>
              </a:xfrm>
              <a:prstGeom prst="rect">
                <a:avLst/>
              </a:prstGeom>
              <a:blipFill rotWithShape="1">
                <a:blip r:embed="rId6"/>
                <a:stretch>
                  <a:fillRect r="-8065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119654" y="3501682"/>
                <a:ext cx="2884187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2800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1" i="0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𝐥𝐨𝐠</m:t>
                                      </m:r>
                                    </m:e>
                                    <m:sub>
                                      <m:r>
                                        <a:rPr lang="en-US" sz="2800" b="1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𝒂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0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𝐥𝐧</m:t>
                          </m:r>
                          <m:r>
                            <a:rPr lang="en-US" sz="28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654" y="3501682"/>
                <a:ext cx="2884187" cy="901785"/>
              </a:xfrm>
              <a:prstGeom prst="rect">
                <a:avLst/>
              </a:prstGeom>
              <a:blipFill rotWithShape="1">
                <a:blip r:embed="rId7"/>
                <a:stretch>
                  <a:fillRect r="-5074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07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625</Words>
  <Application>Microsoft Office PowerPoint</Application>
  <PresentationFormat>Экран (16:9)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Дифференцирование показательной и логарифмической функций</vt:lpstr>
      <vt:lpstr>Презентация PowerPoint</vt:lpstr>
      <vt:lpstr>Пример:</vt:lpstr>
      <vt:lpstr>Пример:</vt:lpstr>
      <vt:lpstr>Презентация PowerPoint</vt:lpstr>
      <vt:lpstr>Пример:</vt:lpstr>
      <vt:lpstr>Пример:</vt:lpstr>
      <vt:lpstr>Презентация PowerPoint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47</cp:revision>
  <dcterms:created xsi:type="dcterms:W3CDTF">2014-11-06T08:03:15Z</dcterms:created>
  <dcterms:modified xsi:type="dcterms:W3CDTF">2014-11-06T10:36:22Z</dcterms:modified>
</cp:coreProperties>
</file>