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818"/>
    <a:srgbClr val="418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6" autoAdjust="0"/>
    <p:restoredTop sz="94660"/>
  </p:normalViewPr>
  <p:slideViewPr>
    <p:cSldViewPr showGuides="1">
      <p:cViewPr>
        <p:scale>
          <a:sx n="125" d="100"/>
          <a:sy n="125" d="100"/>
        </p:scale>
        <p:origin x="-72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42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306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3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4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9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0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4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5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7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68C9-F403-4476-8E7C-D2C12BB4E4A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4F8B-C540-47DA-AE30-35A7E3FC36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9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7.png"/><Relationship Id="rId21" Type="http://schemas.openxmlformats.org/officeDocument/2006/relationships/image" Target="../media/image34.png"/><Relationship Id="rId7" Type="http://schemas.openxmlformats.org/officeDocument/2006/relationships/image" Target="../media/image21.png"/><Relationship Id="rId17" Type="http://schemas.openxmlformats.org/officeDocument/2006/relationships/image" Target="../media/image30.png"/><Relationship Id="rId2" Type="http://schemas.openxmlformats.org/officeDocument/2006/relationships/image" Target="../media/image3.jpe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19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62.png"/><Relationship Id="rId14" Type="http://schemas.openxmlformats.org/officeDocument/2006/relationships/image" Target="../media/image27.png"/><Relationship Id="rId22" Type="http://schemas.openxmlformats.org/officeDocument/2006/relationships/image" Target="../media/image6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4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3.jpe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7.png"/><Relationship Id="rId21" Type="http://schemas.openxmlformats.org/officeDocument/2006/relationships/image" Target="../media/image34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3.jpe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5" Type="http://schemas.openxmlformats.org/officeDocument/2006/relationships/image" Target="../media/image19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2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.jpe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7" Type="http://schemas.openxmlformats.org/officeDocument/2006/relationships/image" Target="../media/image5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ru-RU" b="1" dirty="0" smtClean="0">
                    <a:solidFill>
                      <a:srgbClr val="003366"/>
                    </a:solidFill>
                  </a:rPr>
                  <a:t>Натуральный логарифм</a:t>
                </a:r>
                <a:r>
                  <a:rPr lang="en-US" b="1" dirty="0" smtClean="0">
                    <a:solidFill>
                      <a:srgbClr val="003366"/>
                    </a:solidFill>
                  </a:rPr>
                  <a:t>. </a:t>
                </a:r>
                <a:r>
                  <a:rPr lang="ru-RU" b="1" dirty="0" smtClean="0">
                    <a:solidFill>
                      <a:srgbClr val="003366"/>
                    </a:solidFill>
                  </a:rPr>
                  <a:t/>
                </a:r>
                <a:br>
                  <a:rPr lang="ru-RU" b="1" dirty="0" smtClean="0">
                    <a:solidFill>
                      <a:srgbClr val="003366"/>
                    </a:solidFill>
                  </a:rPr>
                </a:br>
                <a:r>
                  <a:rPr lang="ru-RU" b="1" dirty="0" smtClean="0">
                    <a:solidFill>
                      <a:srgbClr val="003366"/>
                    </a:solidFill>
                  </a:rPr>
                  <a:t>Функция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3366"/>
                        </a:solidFill>
                        <a:latin typeface="Cambria Math"/>
                      </a:rPr>
                      <m:t>𝒚</m:t>
                    </m:r>
                    <m:r>
                      <a:rPr lang="en-US" b="1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r>
                      <a:rPr lang="en-US" b="1" i="0" smtClean="0">
                        <a:solidFill>
                          <a:srgbClr val="003366"/>
                        </a:solidFill>
                        <a:latin typeface="Cambria Math"/>
                      </a:rPr>
                      <m:t>𝐥𝐧</m:t>
                    </m:r>
                    <m:r>
                      <a:rPr lang="en-US" b="1" i="0" smtClean="0">
                        <a:solidFill>
                          <a:srgbClr val="003366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rgbClr val="003366"/>
                        </a:solidFill>
                        <a:latin typeface="Cambria Math"/>
                      </a:rPr>
                      <m:t>𝒙</m:t>
                    </m:r>
                  </m:oMath>
                </a14:m>
                <a:r>
                  <a:rPr lang="en-US" b="1" dirty="0" smtClean="0">
                    <a:solidFill>
                      <a:srgbClr val="003366"/>
                    </a:solidFill>
                  </a:rPr>
                  <a:t>, </a:t>
                </a:r>
                <a:r>
                  <a:rPr lang="ru-RU" b="1" dirty="0" smtClean="0">
                    <a:solidFill>
                      <a:srgbClr val="003366"/>
                    </a:solidFill>
                  </a:rPr>
                  <a:t>её свойства, график, дифференцирование</a:t>
                </a:r>
                <a:endParaRPr lang="ru-RU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l="-3059" t="-56354" r="-4392" b="-718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124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4716016" y="0"/>
            <a:ext cx="442798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73595" y="1149601"/>
            <a:ext cx="3927517" cy="3363192"/>
            <a:chOff x="262685" y="398350"/>
            <a:chExt cx="4276392" cy="4186917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62685" y="398350"/>
              <a:ext cx="4176464" cy="4186917"/>
              <a:chOff x="179512" y="635298"/>
              <a:chExt cx="4176464" cy="4186917"/>
            </a:xfrm>
          </p:grpSpPr>
          <p:pic>
            <p:nvPicPr>
              <p:cNvPr id="5" name="Picture 2" descr="D:\Математика\Котяшёва\list2.JPG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655" t="15989" r="18981" b="42640"/>
              <a:stretch/>
            </p:blipFill>
            <p:spPr bwMode="auto">
              <a:xfrm>
                <a:off x="179512" y="1527177"/>
                <a:ext cx="4176464" cy="3295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D:\Математика\Котяшёва\list2.JPG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655" t="15989" r="18981" b="42640"/>
              <a:stretch/>
            </p:blipFill>
            <p:spPr bwMode="auto">
              <a:xfrm>
                <a:off x="179512" y="635298"/>
                <a:ext cx="4176464" cy="3295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Picture 2" descr="D:\Математика\Котяшёва\list2.JPG"/>
              <p:cNvPicPr/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655" t="15989" r="18981" b="42640"/>
              <a:stretch/>
            </p:blipFill>
            <p:spPr bwMode="auto">
              <a:xfrm>
                <a:off x="179512" y="957030"/>
                <a:ext cx="4176464" cy="3295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8" name="Прямая со стрелкой 7"/>
            <p:cNvCxnSpPr/>
            <p:nvPr/>
          </p:nvCxnSpPr>
          <p:spPr>
            <a:xfrm flipV="1">
              <a:off x="2116266" y="584864"/>
              <a:ext cx="0" cy="39101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354048" y="2867073"/>
              <a:ext cx="41764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171092" y="2802846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1092" y="2802846"/>
                  <a:ext cx="36798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333" r="-21311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808103" y="436368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8103" y="436368"/>
                  <a:ext cx="36798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333" r="-21667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007094" y="2812922"/>
                  <a:ext cx="3986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7094" y="2812922"/>
                  <a:ext cx="39869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r="-18182" b="-2459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298522" y="2814880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8522" y="2814880"/>
                  <a:ext cx="367985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333" r="-23333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774280" y="2290584"/>
                  <a:ext cx="3679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4280" y="2290584"/>
                  <a:ext cx="36798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333" r="-23333" b="-2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Прямая соединительная линия 14"/>
            <p:cNvCxnSpPr/>
            <p:nvPr/>
          </p:nvCxnSpPr>
          <p:spPr>
            <a:xfrm>
              <a:off x="2031298" y="2563758"/>
              <a:ext cx="16066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416998" y="2775590"/>
              <a:ext cx="0" cy="1715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Полилиния 29"/>
            <p:cNvSpPr/>
            <p:nvPr/>
          </p:nvSpPr>
          <p:spPr>
            <a:xfrm rot="5400000" flipH="1">
              <a:off x="2422013" y="2026077"/>
              <a:ext cx="1773141" cy="2247900"/>
            </a:xfrm>
            <a:custGeom>
              <a:avLst/>
              <a:gdLst>
                <a:gd name="connsiteX0" fmla="*/ 0 w 2681288"/>
                <a:gd name="connsiteY0" fmla="*/ 2247900 h 2247900"/>
                <a:gd name="connsiteX1" fmla="*/ 1195388 w 2681288"/>
                <a:gd name="connsiteY1" fmla="*/ 2224087 h 2247900"/>
                <a:gd name="connsiteX2" fmla="*/ 1776413 w 2681288"/>
                <a:gd name="connsiteY2" fmla="*/ 2009775 h 2247900"/>
                <a:gd name="connsiteX3" fmla="*/ 2085975 w 2681288"/>
                <a:gd name="connsiteY3" fmla="*/ 1719262 h 2247900"/>
                <a:gd name="connsiteX4" fmla="*/ 2381250 w 2681288"/>
                <a:gd name="connsiteY4" fmla="*/ 1147762 h 2247900"/>
                <a:gd name="connsiteX5" fmla="*/ 2681288 w 2681288"/>
                <a:gd name="connsiteY5" fmla="*/ 0 h 224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81288" h="2247900">
                  <a:moveTo>
                    <a:pt x="0" y="2247900"/>
                  </a:moveTo>
                  <a:lnTo>
                    <a:pt x="1195388" y="2224087"/>
                  </a:lnTo>
                  <a:cubicBezTo>
                    <a:pt x="1491457" y="2184399"/>
                    <a:pt x="1627982" y="2093912"/>
                    <a:pt x="1776413" y="2009775"/>
                  </a:cubicBezTo>
                  <a:cubicBezTo>
                    <a:pt x="1924844" y="1925637"/>
                    <a:pt x="1985169" y="1862931"/>
                    <a:pt x="2085975" y="1719262"/>
                  </a:cubicBezTo>
                  <a:cubicBezTo>
                    <a:pt x="2186781" y="1575593"/>
                    <a:pt x="2282031" y="1434306"/>
                    <a:pt x="2381250" y="1147762"/>
                  </a:cubicBezTo>
                  <a:cubicBezTo>
                    <a:pt x="2480469" y="861218"/>
                    <a:pt x="2580878" y="430609"/>
                    <a:pt x="2681288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373777" y="2840174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890699" y="2539855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4322939" y="2256369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173923" y="3405898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189533" y="3118506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Скругленный прямоугольник 40"/>
          <p:cNvSpPr/>
          <p:nvPr/>
        </p:nvSpPr>
        <p:spPr>
          <a:xfrm>
            <a:off x="303755" y="255942"/>
            <a:ext cx="1997307" cy="5847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3715" y="255941"/>
                <a:ext cx="169738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715" y="255941"/>
                <a:ext cx="1697388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1147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Группа 23"/>
          <p:cNvGrpSpPr/>
          <p:nvPr/>
        </p:nvGrpSpPr>
        <p:grpSpPr>
          <a:xfrm>
            <a:off x="4807766" y="291249"/>
            <a:ext cx="4319058" cy="4363482"/>
            <a:chOff x="4815014" y="610540"/>
            <a:chExt cx="4319058" cy="436348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815014" y="610540"/>
              <a:ext cx="4319058" cy="3690851"/>
              <a:chOff x="4815014" y="610540"/>
              <a:chExt cx="4319058" cy="36908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4819471" y="610540"/>
                    <a:ext cx="2436308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latin typeface="Cambria Math"/>
                            </a:rPr>
                            <m:t>1. 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𝐷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/>
                            </a:rPr>
                            <m:t>=(0;+</m:t>
                          </m:r>
                          <m:r>
                            <a:rPr lang="en-US" sz="2200" b="0" i="1" smtClean="0">
                              <a:latin typeface="Cambria Math"/>
                              <a:ea typeface="Cambria Math"/>
                            </a:rPr>
                            <m:t>∞)</m:t>
                          </m:r>
                        </m:oMath>
                      </m:oMathPara>
                    </a14:m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19471" y="610540"/>
                    <a:ext cx="2436308" cy="430887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t="-8451" r="-4010" b="-2676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4817528" y="1006632"/>
                    <a:ext cx="277729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latin typeface="Cambria Math"/>
                            </a:rPr>
                            <m:t>2. 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𝐸</m:t>
                          </m:r>
                          <m:d>
                            <m:dPr>
                              <m:ctrlPr>
                                <a:rPr lang="en-US" sz="22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ru-RU" sz="2200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ru-RU" sz="2200" b="0" i="1" smtClean="0">
                              <a:latin typeface="Cambria Math"/>
                              <a:ea typeface="Cambria Math"/>
                            </a:rPr>
                            <m:t>∞; +∞)</m:t>
                          </m:r>
                        </m:oMath>
                      </m:oMathPara>
                    </a14:m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17528" y="1006632"/>
                    <a:ext cx="2777299" cy="430887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t="-8451" r="-3509" b="-2676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4862180" y="1333730"/>
                    <a:ext cx="3374770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3. </m:t>
                        </m:r>
                      </m:oMath>
                    </a14:m>
                    <a:r>
                      <a:rPr lang="ru-RU" sz="2200" dirty="0" smtClean="0"/>
                      <a:t>функция не является ни </a:t>
                    </a:r>
                  </a:p>
                  <a:p>
                    <a:r>
                      <a:rPr lang="ru-RU" sz="2200" dirty="0" smtClean="0"/>
                      <a:t>четной, ни нечетной </a:t>
                    </a:r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5" name="TextBox 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62180" y="1333730"/>
                    <a:ext cx="3374770" cy="769441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 l="-2351" t="-4762" r="-3255" b="-1507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4837759" y="2027935"/>
                    <a:ext cx="3856377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ru-RU" sz="2200" b="0" i="1" smtClean="0">
                            <a:latin typeface="Cambria Math"/>
                          </a:rPr>
                          <m:t>4</m:t>
                        </m:r>
                        <m:r>
                          <a:rPr lang="en-US" sz="2200" b="0" i="1" smtClean="0">
                            <a:latin typeface="Cambria Math"/>
                          </a:rPr>
                          <m:t>. </m:t>
                        </m:r>
                      </m:oMath>
                    </a14:m>
                    <a:r>
                      <a:rPr lang="ru-RU" sz="2200" dirty="0" smtClean="0"/>
                      <a:t>функция возрастает на</a:t>
                    </a:r>
                    <a:r>
                      <a:rPr lang="en-US" sz="22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oMath>
                    </a14:m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6" name="TextBox 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37759" y="2027935"/>
                    <a:ext cx="3856377" cy="430887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l="-158" t="-8571" r="-269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4842094" y="2405270"/>
                    <a:ext cx="3661515" cy="7694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5. </m:t>
                        </m:r>
                      </m:oMath>
                    </a14:m>
                    <a:r>
                      <a:rPr lang="ru-RU" sz="2200" dirty="0" smtClean="0"/>
                      <a:t>функция не ограничена ни</a:t>
                    </a:r>
                  </a:p>
                  <a:p>
                    <a:r>
                      <a:rPr lang="ru-RU" sz="2200" dirty="0" smtClean="0"/>
                      <a:t>сверху, ни снизу  </a:t>
                    </a:r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7" name="TextBox 4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42094" y="2405270"/>
                    <a:ext cx="3661515" cy="769441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l="-1997" t="-4762" r="-3161" b="-15079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4823560" y="3078414"/>
                    <a:ext cx="3878947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ru-RU" sz="2200" b="0" i="1" smtClean="0">
                            <a:latin typeface="Cambria Math"/>
                          </a:rPr>
                          <m:t>6</m:t>
                        </m:r>
                        <m:r>
                          <a:rPr lang="en-US" sz="2200" b="0" i="1" smtClean="0">
                            <a:latin typeface="Cambria Math"/>
                          </a:rPr>
                          <m:t>. 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ru-RU" sz="2200" b="0" i="1" smtClean="0">
                                <a:latin typeface="Cambria Math"/>
                              </a:rPr>
                              <m:t>наиб</m:t>
                            </m:r>
                          </m:sub>
                        </m:sSub>
                        <m:r>
                          <a:rPr lang="ru-RU" sz="2200" b="0" i="1" smtClean="0">
                            <a:latin typeface="Cambria Math"/>
                          </a:rPr>
                          <m:t>, </m:t>
                        </m:r>
                        <m:sSub>
                          <m:sSubPr>
                            <m:ctrlPr>
                              <a:rPr lang="ru-RU" sz="2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ru-RU" sz="2200" b="0" i="1" smtClean="0">
                                <a:latin typeface="Cambria Math"/>
                              </a:rPr>
                              <m:t>наим</m:t>
                            </m:r>
                          </m:sub>
                        </m:sSub>
                      </m:oMath>
                    </a14:m>
                    <a:r>
                      <a:rPr lang="ru-RU" sz="2200" dirty="0" smtClean="0"/>
                      <a:t> − не существует  </a:t>
                    </a:r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23560" y="3078414"/>
                    <a:ext cx="3878947" cy="430887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 t="-8451" r="-2669" b="-2676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4815014" y="3497892"/>
                    <a:ext cx="4176464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ru-RU" sz="2200" b="0" i="1" smtClean="0">
                            <a:latin typeface="Cambria Math"/>
                          </a:rPr>
                          <m:t>7</m:t>
                        </m:r>
                        <m:r>
                          <a:rPr lang="en-US" sz="2200" b="0" i="1" smtClean="0">
                            <a:latin typeface="Cambria Math"/>
                          </a:rPr>
                          <m:t>. </m:t>
                        </m:r>
                      </m:oMath>
                    </a14:m>
                    <a:r>
                      <a:rPr lang="ru-RU" sz="2200" dirty="0" smtClean="0"/>
                      <a:t>функция непрерывная на </a:t>
                    </a:r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oMath>
                    </a14:m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49" name="TextBox 4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15014" y="3497892"/>
                    <a:ext cx="4176464" cy="430887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l="-146" t="-8571" r="-2336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4825713" y="3870504"/>
                    <a:ext cx="4308359" cy="43088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8. </m:t>
                        </m:r>
                      </m:oMath>
                    </a14:m>
                    <a:r>
                      <a:rPr lang="ru-RU" sz="2200" dirty="0" smtClean="0"/>
                      <a:t>функция выпукла вверх на</a:t>
                    </a:r>
                    <a14:m>
                      <m:oMath xmlns:m="http://schemas.openxmlformats.org/officeDocument/2006/math">
                        <m:r>
                          <a:rPr lang="ru-RU" sz="2200" b="0" i="0" smtClean="0">
                            <a:latin typeface="Cambria Math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oMath>
                    </a14:m>
                    <a:endParaRPr lang="ru-RU" sz="2200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25713" y="3870504"/>
                    <a:ext cx="4308359" cy="430887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l="-142" t="-8451" r="-2550" b="-26761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817553" y="4204581"/>
                  <a:ext cx="3829638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9. </m:t>
                      </m:r>
                    </m:oMath>
                  </a14:m>
                  <a:r>
                    <a:rPr lang="ru-RU" sz="2200" dirty="0" smtClean="0"/>
                    <a:t>функция дифференцируема</a:t>
                  </a:r>
                </a:p>
                <a:p>
                  <a:r>
                    <a:rPr lang="ru-RU" sz="2200" dirty="0" smtClean="0"/>
                    <a:t>на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</m:oMath>
                  </a14:m>
                  <a:endParaRPr lang="ru-RU" sz="2200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7553" y="4204581"/>
                  <a:ext cx="3829638" cy="769441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l="-1908" t="-4762" r="-3180" b="-1507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Скругленный прямоугольник 51"/>
          <p:cNvSpPr/>
          <p:nvPr/>
        </p:nvSpPr>
        <p:spPr>
          <a:xfrm>
            <a:off x="2558928" y="97437"/>
            <a:ext cx="1884585" cy="90178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504129" y="80160"/>
                <a:ext cx="195758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129" y="80160"/>
                <a:ext cx="1957587" cy="901785"/>
              </a:xfrm>
              <a:prstGeom prst="rect">
                <a:avLst/>
              </a:prstGeom>
              <a:blipFill rotWithShape="1">
                <a:blip r:embed="rId22"/>
                <a:stretch>
                  <a:fillRect r="-7788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8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" name="Скругленный прямоугольник 29"/>
          <p:cNvSpPr/>
          <p:nvPr/>
        </p:nvSpPr>
        <p:spPr>
          <a:xfrm>
            <a:off x="539552" y="389456"/>
            <a:ext cx="1584176" cy="5847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8614" y="389456"/>
                <a:ext cx="13762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14" y="389456"/>
                <a:ext cx="1376210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1422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D:\Математика\Котяшёва\list2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55" t="15989" r="18981" b="42640"/>
          <a:stretch/>
        </p:blipFill>
        <p:spPr bwMode="auto">
          <a:xfrm>
            <a:off x="4272059" y="555526"/>
            <a:ext cx="4176464" cy="329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6411128" y="555526"/>
            <a:ext cx="0" cy="329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47248" y="3273156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162239" y="324510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2239" y="3245108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02965" y="56940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965" y="569404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02964" y="3229934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964" y="3229934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818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93384" y="322993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384" y="3229934"/>
                <a:ext cx="367985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69142" y="270563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142" y="2705638"/>
                <a:ext cx="36798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6326160" y="2978812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711860" y="3190644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5143287" y="712678"/>
            <a:ext cx="1928481" cy="2508278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375124" y="294280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669751" y="2463619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978953" y="112352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786866" y="316662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081535" y="313046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6040023" y="2357353"/>
            <a:ext cx="1175090" cy="91154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14924" y="2939042"/>
                <a:ext cx="5998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924" y="2939042"/>
                <a:ext cx="599844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3265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Дуга 26"/>
          <p:cNvSpPr/>
          <p:nvPr/>
        </p:nvSpPr>
        <p:spPr>
          <a:xfrm>
            <a:off x="6152976" y="3153457"/>
            <a:ext cx="113628" cy="170343"/>
          </a:xfrm>
          <a:prstGeom prst="arc">
            <a:avLst>
              <a:gd name="adj1" fmla="val 16096363"/>
              <a:gd name="adj2" fmla="val 1807134"/>
            </a:avLst>
          </a:prstGeom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8614" y="1123524"/>
                <a:ext cx="167693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𝒆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</m:oMath>
                  </m:oMathPara>
                </a14:m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14" y="1123524"/>
                <a:ext cx="1676934" cy="584775"/>
              </a:xfrm>
              <a:prstGeom prst="rect">
                <a:avLst/>
              </a:prstGeom>
              <a:blipFill rotWithShape="1">
                <a:blip r:embed="rId11"/>
                <a:stretch>
                  <a:fillRect t="-12500" r="-11273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Скругленный прямоугольник 31"/>
          <p:cNvSpPr/>
          <p:nvPr/>
        </p:nvSpPr>
        <p:spPr>
          <a:xfrm>
            <a:off x="539552" y="1708066"/>
            <a:ext cx="2736304" cy="69573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14254" y="639803"/>
                <a:ext cx="917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254" y="639803"/>
                <a:ext cx="917687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794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8614" y="1767888"/>
                <a:ext cx="25573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𝐥𝐧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32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14" y="1767888"/>
                <a:ext cx="2557303" cy="584775"/>
              </a:xfrm>
              <a:prstGeom prst="rect">
                <a:avLst/>
              </a:prstGeom>
              <a:blipFill rotWithShape="1">
                <a:blip r:embed="rId13"/>
                <a:stretch>
                  <a:fillRect t="-12500" r="-7876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68613" y="2560263"/>
                <a:ext cx="25941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𝐥𝐧</m:t>
                      </m:r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32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13" y="2560263"/>
                <a:ext cx="2594172" cy="584775"/>
              </a:xfrm>
              <a:prstGeom prst="rect">
                <a:avLst/>
              </a:prstGeom>
              <a:blipFill rotWithShape="1">
                <a:blip r:embed="rId14"/>
                <a:stretch>
                  <a:fillRect t="-12500" r="-7059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5929" y="3280837"/>
                <a:ext cx="25941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𝐥𝐧</m:t>
                      </m:r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32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9" y="3280837"/>
                <a:ext cx="2594172" cy="584775"/>
              </a:xfrm>
              <a:prstGeom prst="rect">
                <a:avLst/>
              </a:prstGeom>
              <a:blipFill rotWithShape="1">
                <a:blip r:embed="rId15"/>
                <a:stretch>
                  <a:fillRect t="-12500" r="-704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0824" y="3866764"/>
                <a:ext cx="25941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𝟕</m:t>
                          </m:r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</m:t>
                          </m:r>
                        </m:e>
                      </m:func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𝐥𝐧</m:t>
                      </m:r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3200" b="1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32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824" y="3866764"/>
                <a:ext cx="2594172" cy="584775"/>
              </a:xfrm>
              <a:prstGeom prst="rect">
                <a:avLst/>
              </a:prstGeom>
              <a:blipFill rotWithShape="1">
                <a:blip r:embed="rId16"/>
                <a:stretch>
                  <a:fillRect t="-12500" r="-7042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Скругленная прямоугольная выноска 1"/>
          <p:cNvSpPr/>
          <p:nvPr/>
        </p:nvSpPr>
        <p:spPr>
          <a:xfrm>
            <a:off x="2345548" y="754070"/>
            <a:ext cx="1901700" cy="737560"/>
          </a:xfrm>
          <a:prstGeom prst="wedgeRoundRectCallout">
            <a:avLst>
              <a:gd name="adj1" fmla="val -34045"/>
              <a:gd name="adj2" fmla="val 738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45548" y="824469"/>
                <a:ext cx="1901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𝐥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– </a:t>
                </a:r>
                <a:r>
                  <a:rPr lang="ru-RU" dirty="0" smtClean="0"/>
                  <a:t>логарифм</a:t>
                </a:r>
              </a:p>
              <a:p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𝐧</m:t>
                    </m:r>
                  </m:oMath>
                </a14:m>
                <a:r>
                  <a:rPr lang="en-US" dirty="0" smtClean="0"/>
                  <a:t> – </a:t>
                </a:r>
                <a:r>
                  <a:rPr lang="ru-RU" dirty="0" smtClean="0"/>
                  <a:t>натуральный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48" y="824469"/>
                <a:ext cx="1901700" cy="646331"/>
              </a:xfrm>
              <a:prstGeom prst="rect">
                <a:avLst/>
              </a:prstGeom>
              <a:blipFill rotWithShape="1">
                <a:blip r:embed="rId17"/>
                <a:stretch>
                  <a:fillRect t="-4717" r="-3846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651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8" grpId="0"/>
      <p:bldP spid="12" grpId="0"/>
      <p:bldP spid="13" grpId="0"/>
      <p:bldP spid="14" grpId="0"/>
      <p:bldP spid="15" grpId="0"/>
      <p:bldP spid="16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 animBg="1"/>
      <p:bldP spid="28" grpId="0"/>
      <p:bldP spid="32" grpId="0" animBg="1"/>
      <p:bldP spid="29" grpId="0"/>
      <p:bldP spid="31" grpId="0"/>
      <p:bldP spid="34" grpId="0"/>
      <p:bldP spid="35" grpId="0"/>
      <p:bldP spid="36" grpId="0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62685" y="398350"/>
            <a:ext cx="4176464" cy="4186917"/>
            <a:chOff x="179512" y="635298"/>
            <a:chExt cx="4176464" cy="4186917"/>
          </a:xfrm>
        </p:grpSpPr>
        <p:pic>
          <p:nvPicPr>
            <p:cNvPr id="5" name="Picture 2" descr="D:\Математика\Котяшёва\list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79512" y="1527177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Математика\Котяшёва\list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79512" y="635298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D:\Математика\Котяшёва\list2.JPG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79512" y="957030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" name="Прямая со стрелкой 7"/>
          <p:cNvCxnSpPr/>
          <p:nvPr/>
        </p:nvCxnSpPr>
        <p:spPr>
          <a:xfrm flipV="1">
            <a:off x="2116266" y="584864"/>
            <a:ext cx="0" cy="3910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54048" y="2867073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71092" y="2802846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092" y="2802846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08103" y="436368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103" y="436368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007094" y="2812922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094" y="2812922"/>
                <a:ext cx="398699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98522" y="281488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522" y="2814880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74280" y="229058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280" y="2290584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2031298" y="2563758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6998" y="2775590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954508" y="558002"/>
            <a:ext cx="1773141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080262" y="252775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368664" y="207624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670514" y="62753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476129" y="2762577"/>
            <a:ext cx="72008" cy="5951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716016" y="0"/>
            <a:ext cx="4427984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86673" y="273614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57470" y="1194002"/>
            <a:ext cx="3165299" cy="3085016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 rot="5400000" flipH="1">
            <a:off x="2422013" y="2026077"/>
            <a:ext cx="1773141" cy="2247900"/>
          </a:xfrm>
          <a:custGeom>
            <a:avLst/>
            <a:gdLst>
              <a:gd name="connsiteX0" fmla="*/ 0 w 2681288"/>
              <a:gd name="connsiteY0" fmla="*/ 2247900 h 2247900"/>
              <a:gd name="connsiteX1" fmla="*/ 1195388 w 2681288"/>
              <a:gd name="connsiteY1" fmla="*/ 2224087 h 2247900"/>
              <a:gd name="connsiteX2" fmla="*/ 1776413 w 2681288"/>
              <a:gd name="connsiteY2" fmla="*/ 2009775 h 2247900"/>
              <a:gd name="connsiteX3" fmla="*/ 2085975 w 2681288"/>
              <a:gd name="connsiteY3" fmla="*/ 1719262 h 2247900"/>
              <a:gd name="connsiteX4" fmla="*/ 2381250 w 2681288"/>
              <a:gd name="connsiteY4" fmla="*/ 1147762 h 2247900"/>
              <a:gd name="connsiteX5" fmla="*/ 2681288 w 2681288"/>
              <a:gd name="connsiteY5" fmla="*/ 0 h 224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1288" h="2247900">
                <a:moveTo>
                  <a:pt x="0" y="2247900"/>
                </a:moveTo>
                <a:lnTo>
                  <a:pt x="1195388" y="2224087"/>
                </a:lnTo>
                <a:cubicBezTo>
                  <a:pt x="1491457" y="2184399"/>
                  <a:pt x="1627982" y="2093912"/>
                  <a:pt x="1776413" y="2009775"/>
                </a:cubicBezTo>
                <a:cubicBezTo>
                  <a:pt x="1924844" y="1925637"/>
                  <a:pt x="1985169" y="1862931"/>
                  <a:pt x="2085975" y="1719262"/>
                </a:cubicBezTo>
                <a:cubicBezTo>
                  <a:pt x="2186781" y="1575593"/>
                  <a:pt x="2282031" y="1434306"/>
                  <a:pt x="2381250" y="1147762"/>
                </a:cubicBezTo>
                <a:cubicBezTo>
                  <a:pt x="2480469" y="861218"/>
                  <a:pt x="2580878" y="430609"/>
                  <a:pt x="2681288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373777" y="284017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890699" y="253985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322939" y="2256369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173923" y="340589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189533" y="311850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1992095" y="1851670"/>
            <a:ext cx="1427777" cy="1427777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608320" y="2555875"/>
                <a:ext cx="59984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320" y="2555875"/>
                <a:ext cx="59984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13265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Дуга 37"/>
          <p:cNvSpPr/>
          <p:nvPr/>
        </p:nvSpPr>
        <p:spPr>
          <a:xfrm>
            <a:off x="2484472" y="2748065"/>
            <a:ext cx="113628" cy="170343"/>
          </a:xfrm>
          <a:prstGeom prst="arc">
            <a:avLst>
              <a:gd name="adj1" fmla="val 16096363"/>
              <a:gd name="adj2" fmla="val 1807134"/>
            </a:avLst>
          </a:prstGeom>
          <a:ln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746390" y="492686"/>
                <a:ext cx="917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390" y="492686"/>
                <a:ext cx="917687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7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76549" y="1927578"/>
                <a:ext cx="1064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𝐥𝐧</m:t>
                          </m:r>
                        </m:fName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549" y="1927578"/>
                <a:ext cx="106471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68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Скругленный прямоугольник 40"/>
          <p:cNvSpPr/>
          <p:nvPr/>
        </p:nvSpPr>
        <p:spPr>
          <a:xfrm>
            <a:off x="5722791" y="84031"/>
            <a:ext cx="1997307" cy="5847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872751" y="84030"/>
                <a:ext cx="169738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751" y="84030"/>
                <a:ext cx="1697388" cy="584775"/>
              </a:xfrm>
              <a:prstGeom prst="rect">
                <a:avLst/>
              </a:prstGeom>
              <a:blipFill rotWithShape="1">
                <a:blip r:embed="rId12"/>
                <a:stretch>
                  <a:fillRect t="-12500" r="-1147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19471" y="610540"/>
                <a:ext cx="243630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1. </m:t>
                      </m:r>
                      <m:r>
                        <a:rPr lang="en-US" sz="2200" b="0" i="1" smtClean="0"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=(0;+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∞)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471" y="610540"/>
                <a:ext cx="2436308" cy="430887"/>
              </a:xfrm>
              <a:prstGeom prst="rect">
                <a:avLst/>
              </a:prstGeom>
              <a:blipFill rotWithShape="1">
                <a:blip r:embed="rId13"/>
                <a:stretch>
                  <a:fillRect t="-8451" r="-4010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17528" y="1006632"/>
                <a:ext cx="27772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2. </m:t>
                      </m:r>
                      <m:r>
                        <a:rPr lang="en-US" sz="22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ru-RU" sz="2200" b="0" i="1" smtClean="0">
                          <a:latin typeface="Cambria Math"/>
                        </a:rPr>
                        <m:t>(−</m:t>
                      </m:r>
                      <m:r>
                        <a:rPr lang="ru-RU" sz="2200" b="0" i="1" smtClean="0">
                          <a:latin typeface="Cambria Math"/>
                          <a:ea typeface="Cambria Math"/>
                        </a:rPr>
                        <m:t>∞; +∞)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528" y="1006632"/>
                <a:ext cx="2777299" cy="430887"/>
              </a:xfrm>
              <a:prstGeom prst="rect">
                <a:avLst/>
              </a:prstGeom>
              <a:blipFill rotWithShape="1">
                <a:blip r:embed="rId14"/>
                <a:stretch>
                  <a:fillRect t="-8451" r="-3509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62180" y="1333730"/>
                <a:ext cx="337477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3. </m:t>
                    </m:r>
                  </m:oMath>
                </a14:m>
                <a:r>
                  <a:rPr lang="ru-RU" sz="2200" dirty="0" smtClean="0"/>
                  <a:t>функция не является ни </a:t>
                </a:r>
              </a:p>
              <a:p>
                <a:r>
                  <a:rPr lang="ru-RU" sz="2200" dirty="0" smtClean="0"/>
                  <a:t>четной, ни нечетной </a:t>
                </a:r>
                <a:endParaRPr lang="ru-RU" sz="2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180" y="1333730"/>
                <a:ext cx="3374770" cy="769441"/>
              </a:xfrm>
              <a:prstGeom prst="rect">
                <a:avLst/>
              </a:prstGeom>
              <a:blipFill rotWithShape="1">
                <a:blip r:embed="rId15"/>
                <a:stretch>
                  <a:fillRect l="-2351" t="-4762" r="-3255" b="-15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37759" y="2027935"/>
                <a:ext cx="385637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200" b="0" i="1" smtClean="0">
                        <a:latin typeface="Cambria Math"/>
                      </a:rPr>
                      <m:t>4</m:t>
                    </m:r>
                    <m:r>
                      <a:rPr lang="en-US" sz="22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200" dirty="0" smtClean="0"/>
                  <a:t>функция возрастает на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759" y="2027935"/>
                <a:ext cx="3856377" cy="430887"/>
              </a:xfrm>
              <a:prstGeom prst="rect">
                <a:avLst/>
              </a:prstGeom>
              <a:blipFill rotWithShape="1">
                <a:blip r:embed="rId16"/>
                <a:stretch>
                  <a:fillRect l="-158" t="-8571" r="-2690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842094" y="2405270"/>
                <a:ext cx="36615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5. </m:t>
                    </m:r>
                  </m:oMath>
                </a14:m>
                <a:r>
                  <a:rPr lang="ru-RU" sz="2200" dirty="0" smtClean="0"/>
                  <a:t>функция не ограничена ни</a:t>
                </a:r>
              </a:p>
              <a:p>
                <a:r>
                  <a:rPr lang="ru-RU" sz="2200" dirty="0" smtClean="0"/>
                  <a:t>сверху, ни снизу  </a:t>
                </a:r>
                <a:endParaRPr lang="ru-RU" sz="2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094" y="2405270"/>
                <a:ext cx="3661515" cy="769441"/>
              </a:xfrm>
              <a:prstGeom prst="rect">
                <a:avLst/>
              </a:prstGeom>
              <a:blipFill rotWithShape="1">
                <a:blip r:embed="rId17"/>
                <a:stretch>
                  <a:fillRect l="-1997" t="-4762" r="-3161" b="-15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23560" y="3078414"/>
                <a:ext cx="387894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200" b="0" i="1" smtClean="0">
                        <a:latin typeface="Cambria Math"/>
                      </a:rPr>
                      <m:t>6</m:t>
                    </m:r>
                    <m:r>
                      <a:rPr lang="en-US" sz="2200" b="0" i="1" smtClean="0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200" b="0" i="1" smtClean="0">
                            <a:latin typeface="Cambria Math"/>
                          </a:rPr>
                          <m:t>наиб</m:t>
                        </m:r>
                      </m:sub>
                    </m:sSub>
                    <m:r>
                      <a:rPr lang="ru-RU" sz="22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ru-RU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ru-RU" sz="2200" b="0" i="1" smtClean="0">
                            <a:latin typeface="Cambria Math"/>
                          </a:rPr>
                          <m:t>наим</m:t>
                        </m:r>
                      </m:sub>
                    </m:sSub>
                  </m:oMath>
                </a14:m>
                <a:r>
                  <a:rPr lang="ru-RU" sz="2200" dirty="0" smtClean="0"/>
                  <a:t> − не существует  </a:t>
                </a:r>
                <a:endParaRPr lang="ru-RU" sz="2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3560" y="3078414"/>
                <a:ext cx="3878947" cy="430887"/>
              </a:xfrm>
              <a:prstGeom prst="rect">
                <a:avLst/>
              </a:prstGeom>
              <a:blipFill rotWithShape="1">
                <a:blip r:embed="rId18"/>
                <a:stretch>
                  <a:fillRect t="-8451" r="-2669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815014" y="3497892"/>
                <a:ext cx="4176464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2200" b="0" i="1" smtClean="0">
                        <a:latin typeface="Cambria Math"/>
                      </a:rPr>
                      <m:t>7</m:t>
                    </m:r>
                    <m:r>
                      <a:rPr lang="en-US" sz="2200" b="0" i="1" smtClean="0">
                        <a:latin typeface="Cambria Math"/>
                      </a:rPr>
                      <m:t>. </m:t>
                    </m:r>
                  </m:oMath>
                </a14:m>
                <a:r>
                  <a:rPr lang="ru-RU" sz="2200" dirty="0" smtClean="0"/>
                  <a:t>функция непрерывная на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014" y="3497892"/>
                <a:ext cx="4176464" cy="430887"/>
              </a:xfrm>
              <a:prstGeom prst="rect">
                <a:avLst/>
              </a:prstGeom>
              <a:blipFill rotWithShape="1">
                <a:blip r:embed="rId19"/>
                <a:stretch>
                  <a:fillRect l="-146" t="-8571" r="-2336" b="-2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825713" y="3870504"/>
                <a:ext cx="430835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8. </m:t>
                    </m:r>
                  </m:oMath>
                </a14:m>
                <a:r>
                  <a:rPr lang="ru-RU" sz="2200" dirty="0" smtClean="0"/>
                  <a:t>функция выпукла вверх на</a:t>
                </a:r>
                <a14:m>
                  <m:oMath xmlns:m="http://schemas.openxmlformats.org/officeDocument/2006/math">
                    <m:r>
                      <a:rPr lang="ru-RU" sz="2200" b="0" i="0" smtClean="0">
                        <a:latin typeface="Cambria Math"/>
                      </a:rPr>
                      <m:t> </m:t>
                    </m:r>
                    <m:r>
                      <a:rPr lang="en-US" sz="2200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713" y="3870504"/>
                <a:ext cx="4308359" cy="430887"/>
              </a:xfrm>
              <a:prstGeom prst="rect">
                <a:avLst/>
              </a:prstGeom>
              <a:blipFill rotWithShape="1">
                <a:blip r:embed="rId20"/>
                <a:stretch>
                  <a:fillRect l="-142" t="-8451" r="-2550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17553" y="4204581"/>
                <a:ext cx="382963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9. </m:t>
                    </m:r>
                  </m:oMath>
                </a14:m>
                <a:r>
                  <a:rPr lang="ru-RU" sz="2200" dirty="0" smtClean="0"/>
                  <a:t>функция дифференцируема</a:t>
                </a:r>
              </a:p>
              <a:p>
                <a:r>
                  <a:rPr lang="ru-RU" sz="2200" dirty="0" smtClean="0"/>
                  <a:t>на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ru-RU" sz="2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553" y="4204581"/>
                <a:ext cx="3829638" cy="769441"/>
              </a:xfrm>
              <a:prstGeom prst="rect">
                <a:avLst/>
              </a:prstGeom>
              <a:blipFill rotWithShape="1">
                <a:blip r:embed="rId21"/>
                <a:stretch>
                  <a:fillRect l="-1908" t="-4762" r="-3180" b="-150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0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3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7" grpId="0"/>
      <p:bldP spid="37" grpId="1"/>
      <p:bldP spid="38" grpId="0" animBg="1"/>
      <p:bldP spid="38" grpId="1" animBg="1"/>
      <p:bldP spid="39" grpId="0"/>
      <p:bldP spid="39" grpId="1"/>
      <p:bldP spid="40" grpId="0"/>
      <p:bldP spid="41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Скругленный прямоугольник 95"/>
          <p:cNvSpPr/>
          <p:nvPr/>
        </p:nvSpPr>
        <p:spPr>
          <a:xfrm>
            <a:off x="304897" y="277998"/>
            <a:ext cx="1884585" cy="90178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0"/>
            <a:ext cx="4644008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0098" y="260721"/>
                <a:ext cx="1957587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98" y="260721"/>
                <a:ext cx="1957587" cy="901785"/>
              </a:xfrm>
              <a:prstGeom prst="rect">
                <a:avLst/>
              </a:prstGeom>
              <a:blipFill rotWithShape="1">
                <a:blip r:embed="rId3"/>
                <a:stretch>
                  <a:fillRect r="-8100" b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Группа 8"/>
          <p:cNvGrpSpPr/>
          <p:nvPr/>
        </p:nvGrpSpPr>
        <p:grpSpPr>
          <a:xfrm>
            <a:off x="4737956" y="342407"/>
            <a:ext cx="4176464" cy="4186917"/>
            <a:chOff x="179512" y="635298"/>
            <a:chExt cx="4176464" cy="4186917"/>
          </a:xfrm>
        </p:grpSpPr>
        <p:pic>
          <p:nvPicPr>
            <p:cNvPr id="10" name="Picture 2" descr="D:\Математика\Котяшёва\list2.JPG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79512" y="1527177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D:\Математика\Котяшёва\list2.JPG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79512" y="635298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D:\Математика\Котяшёва\list2.JPG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655" t="15989" r="18981" b="42640"/>
            <a:stretch/>
          </p:blipFill>
          <p:spPr bwMode="auto">
            <a:xfrm>
              <a:off x="179512" y="957030"/>
              <a:ext cx="4176464" cy="3295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7" name="Дуга 76"/>
          <p:cNvSpPr/>
          <p:nvPr/>
        </p:nvSpPr>
        <p:spPr>
          <a:xfrm>
            <a:off x="6041010" y="2662605"/>
            <a:ext cx="154541" cy="207700"/>
          </a:xfrm>
          <a:prstGeom prst="arc">
            <a:avLst>
              <a:gd name="adj1" fmla="val 16096363"/>
              <a:gd name="adj2" fmla="val 1807134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6591537" y="528921"/>
            <a:ext cx="0" cy="3910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Дуга 88"/>
          <p:cNvSpPr/>
          <p:nvPr/>
        </p:nvSpPr>
        <p:spPr>
          <a:xfrm rot="21242672">
            <a:off x="5956587" y="2685945"/>
            <a:ext cx="154541" cy="207700"/>
          </a:xfrm>
          <a:prstGeom prst="arc">
            <a:avLst>
              <a:gd name="adj1" fmla="val 17803704"/>
              <a:gd name="adj2" fmla="val 1807134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760739" y="2811130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585403" y="2746903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403" y="2746903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83374" y="38042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374" y="380425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482365" y="2756979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365" y="2756979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>
            <a:off x="6506569" y="2507815"/>
            <a:ext cx="1606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892269" y="2719647"/>
            <a:ext cx="0" cy="1715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132741" y="983808"/>
            <a:ext cx="3165299" cy="3393518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олилиния 24"/>
          <p:cNvSpPr/>
          <p:nvPr/>
        </p:nvSpPr>
        <p:spPr>
          <a:xfrm>
            <a:off x="6442482" y="1131027"/>
            <a:ext cx="1112520" cy="1029880"/>
          </a:xfrm>
          <a:custGeom>
            <a:avLst/>
            <a:gdLst>
              <a:gd name="connsiteX0" fmla="*/ 0 w 1112520"/>
              <a:gd name="connsiteY0" fmla="*/ 1013460 h 1029880"/>
              <a:gd name="connsiteX1" fmla="*/ 579120 w 1112520"/>
              <a:gd name="connsiteY1" fmla="*/ 891540 h 1029880"/>
              <a:gd name="connsiteX2" fmla="*/ 1112520 w 1112520"/>
              <a:gd name="connsiteY2" fmla="*/ 0 h 102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520" h="1029880">
                <a:moveTo>
                  <a:pt x="0" y="1013460"/>
                </a:moveTo>
                <a:cubicBezTo>
                  <a:pt x="196850" y="1036955"/>
                  <a:pt x="393700" y="1060450"/>
                  <a:pt x="579120" y="891540"/>
                </a:cubicBezTo>
                <a:cubicBezTo>
                  <a:pt x="764540" y="722630"/>
                  <a:pt x="938530" y="361315"/>
                  <a:pt x="1112520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 rot="16200000" flipV="1">
            <a:off x="7247361" y="1799105"/>
            <a:ext cx="1112520" cy="1029880"/>
          </a:xfrm>
          <a:custGeom>
            <a:avLst/>
            <a:gdLst>
              <a:gd name="connsiteX0" fmla="*/ 0 w 1112520"/>
              <a:gd name="connsiteY0" fmla="*/ 1013460 h 1029880"/>
              <a:gd name="connsiteX1" fmla="*/ 579120 w 1112520"/>
              <a:gd name="connsiteY1" fmla="*/ 891540 h 1029880"/>
              <a:gd name="connsiteX2" fmla="*/ 1112520 w 1112520"/>
              <a:gd name="connsiteY2" fmla="*/ 0 h 1029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520" h="1029880">
                <a:moveTo>
                  <a:pt x="0" y="1013460"/>
                </a:moveTo>
                <a:cubicBezTo>
                  <a:pt x="196850" y="1036955"/>
                  <a:pt x="393700" y="1060450"/>
                  <a:pt x="579120" y="891540"/>
                </a:cubicBezTo>
                <a:cubicBezTo>
                  <a:pt x="764540" y="722630"/>
                  <a:pt x="938530" y="361315"/>
                  <a:pt x="1112520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960456" y="2066472"/>
            <a:ext cx="424048" cy="2892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944344" y="1347614"/>
            <a:ext cx="1998192" cy="145081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105998" y="1347614"/>
            <a:ext cx="848097" cy="145399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398412" y="2209164"/>
                <a:ext cx="10758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𝑀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412" y="2209164"/>
                <a:ext cx="1075872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454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Овал 56"/>
          <p:cNvSpPr/>
          <p:nvPr/>
        </p:nvSpPr>
        <p:spPr>
          <a:xfrm>
            <a:off x="7353698" y="2324587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6937777" y="204361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765369" y="1766253"/>
                <a:ext cx="4723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369" y="1766253"/>
                <a:ext cx="472309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039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04897" y="1728316"/>
                <a:ext cx="19313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97" y="1728316"/>
                <a:ext cx="1931363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0588" r="-5363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24345" y="2480024"/>
                <a:ext cx="3930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4345" y="2480024"/>
                <a:ext cx="39305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18462" b="-2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Дуга 67"/>
          <p:cNvSpPr/>
          <p:nvPr/>
        </p:nvSpPr>
        <p:spPr>
          <a:xfrm>
            <a:off x="7115089" y="2668955"/>
            <a:ext cx="154541" cy="207700"/>
          </a:xfrm>
          <a:prstGeom prst="arc">
            <a:avLst>
              <a:gd name="adj1" fmla="val 16096363"/>
              <a:gd name="adj2" fmla="val 1807134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00135" y="1148967"/>
                <a:ext cx="24759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𝑡𝑔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35" y="1148967"/>
                <a:ext cx="2475934" cy="523220"/>
              </a:xfrm>
              <a:prstGeom prst="rect">
                <a:avLst/>
              </a:prstGeom>
              <a:blipFill rotWithShape="1">
                <a:blip r:embed="rId12"/>
                <a:stretch>
                  <a:fillRect t="-10465" r="-493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092970" y="745134"/>
                <a:ext cx="1140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970" y="745134"/>
                <a:ext cx="1140569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641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823919" y="1842378"/>
                <a:ext cx="1140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919" y="1842378"/>
                <a:ext cx="114056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585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482546" y="1879664"/>
                <a:ext cx="3930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546" y="1879664"/>
                <a:ext cx="393056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8462" b="-245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Дуга 74"/>
          <p:cNvSpPr/>
          <p:nvPr/>
        </p:nvSpPr>
        <p:spPr>
          <a:xfrm rot="17560301">
            <a:off x="6599490" y="2159438"/>
            <a:ext cx="154541" cy="207700"/>
          </a:xfrm>
          <a:prstGeom prst="arc">
            <a:avLst>
              <a:gd name="adj1" fmla="val 16096363"/>
              <a:gd name="adj2" fmla="val 1807134"/>
            </a:avLst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893021" y="2105099"/>
                <a:ext cx="661655" cy="4583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l-G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021" y="2105099"/>
                <a:ext cx="661655" cy="458395"/>
              </a:xfrm>
              <a:prstGeom prst="rect">
                <a:avLst/>
              </a:prstGeom>
              <a:blipFill rotWithShape="1">
                <a:blip r:embed="rId16"/>
                <a:stretch>
                  <a:fillRect r="-64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Прямая со стрелкой 85"/>
          <p:cNvCxnSpPr/>
          <p:nvPr/>
        </p:nvCxnSpPr>
        <p:spPr>
          <a:xfrm flipH="1">
            <a:off x="6221322" y="2427734"/>
            <a:ext cx="62052" cy="269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Скругленный прямоугольник 98"/>
          <p:cNvSpPr/>
          <p:nvPr/>
        </p:nvSpPr>
        <p:spPr>
          <a:xfrm>
            <a:off x="218600" y="3850630"/>
            <a:ext cx="2769224" cy="94574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00135" y="2168866"/>
                <a:ext cx="4274632" cy="17103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𝑡𝑔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𝑐𝑡𝑔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𝑡𝑔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35" y="2168866"/>
                <a:ext cx="4274632" cy="1710340"/>
              </a:xfrm>
              <a:prstGeom prst="rect">
                <a:avLst/>
              </a:prstGeom>
              <a:blipFill rotWithShape="1">
                <a:blip r:embed="rId17"/>
                <a:stretch>
                  <a:fillRect r="-19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22370" y="3805413"/>
                <a:ext cx="2702919" cy="978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𝒈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𝒇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70" y="3805413"/>
                <a:ext cx="2702919" cy="978217"/>
              </a:xfrm>
              <a:prstGeom prst="rect">
                <a:avLst/>
              </a:prstGeom>
              <a:blipFill rotWithShape="1">
                <a:blip r:embed="rId18"/>
                <a:stretch>
                  <a:fillRect r="-56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312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00"/>
                            </p:stCondLst>
                            <p:childTnLst>
                              <p:par>
                                <p:cTn id="1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8" grpId="0"/>
      <p:bldP spid="77" grpId="0" animBg="1"/>
      <p:bldP spid="89" grpId="0" animBg="1"/>
      <p:bldP spid="15" grpId="0"/>
      <p:bldP spid="16" grpId="0"/>
      <p:bldP spid="17" grpId="0"/>
      <p:bldP spid="25" grpId="0" animBg="1"/>
      <p:bldP spid="26" grpId="0" animBg="1"/>
      <p:bldP spid="56" grpId="0"/>
      <p:bldP spid="57" grpId="0" animBg="1"/>
      <p:bldP spid="58" grpId="0" animBg="1"/>
      <p:bldP spid="59" grpId="0"/>
      <p:bldP spid="60" grpId="0"/>
      <p:bldP spid="67" grpId="0"/>
      <p:bldP spid="68" grpId="0" animBg="1"/>
      <p:bldP spid="69" grpId="0"/>
      <p:bldP spid="70" grpId="0"/>
      <p:bldP spid="71" grpId="0"/>
      <p:bldP spid="74" grpId="0"/>
      <p:bldP spid="75" grpId="0" animBg="1"/>
      <p:bldP spid="76" grpId="0"/>
      <p:bldP spid="99" grpId="0" animBg="1"/>
      <p:bldP spid="91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Скругленный прямоугольник 6"/>
          <p:cNvSpPr/>
          <p:nvPr/>
        </p:nvSpPr>
        <p:spPr>
          <a:xfrm>
            <a:off x="652988" y="448918"/>
            <a:ext cx="1884585" cy="10111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8890" y="431641"/>
                <a:ext cx="1492780" cy="1028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890" y="431641"/>
                <a:ext cx="1492780" cy="1028423"/>
              </a:xfrm>
              <a:prstGeom prst="rect">
                <a:avLst/>
              </a:prstGeom>
              <a:blipFill rotWithShape="1">
                <a:blip r:embed="rId3"/>
                <a:stretch>
                  <a:fillRect r="-10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00822" y="1855858"/>
                <a:ext cx="15185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ln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28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822" y="1855858"/>
                <a:ext cx="151855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6827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97515" y="1635646"/>
                <a:ext cx="3880741" cy="9889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⇒</m:t>
                      </m:r>
                      <m:sSubSup>
                        <m:sSubSupPr>
                          <m:ctrlPr>
                            <a:rPr lang="ru-RU" sz="2800" i="1" smtClean="0"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515" y="1635646"/>
                <a:ext cx="3880741" cy="988925"/>
              </a:xfrm>
              <a:prstGeom prst="rect">
                <a:avLst/>
              </a:prstGeom>
              <a:blipFill rotWithShape="1">
                <a:blip r:embed="rId5"/>
                <a:stretch>
                  <a:fillRect r="-1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09368" y="2517702"/>
                <a:ext cx="31441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ln</m:t>
                      </m:r>
                      <m:r>
                        <a:rPr lang="en-US" sz="2800" b="0" i="0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ru-RU" sz="2800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68" y="2517702"/>
                <a:ext cx="314413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3101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авая фигурная скобка 11"/>
          <p:cNvSpPr/>
          <p:nvPr/>
        </p:nvSpPr>
        <p:spPr>
          <a:xfrm>
            <a:off x="5824702" y="1783850"/>
            <a:ext cx="108012" cy="1257072"/>
          </a:xfrm>
          <a:prstGeom prst="rightBrace">
            <a:avLst>
              <a:gd name="adj1" fmla="val 123055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02190" y="1911488"/>
            <a:ext cx="1884585" cy="10111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18434" y="1911488"/>
                <a:ext cx="236834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𝐥𝐧</m:t>
                                  </m:r>
                                </m:fName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𝒙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434" y="1911488"/>
                <a:ext cx="2368341" cy="901785"/>
              </a:xfrm>
              <a:prstGeom prst="rect">
                <a:avLst/>
              </a:prstGeom>
              <a:blipFill rotWithShape="1">
                <a:blip r:embed="rId7"/>
                <a:stretch>
                  <a:fillRect r="-6186" b="-2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8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4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 animBg="1"/>
      <p:bldP spid="14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Вычислить значение производной функции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(5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−3)</m:t>
                        </m:r>
                      </m:e>
                    </m:func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в точке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𝑘𝑥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latin typeface="Cambria Math"/>
                        </a:rPr>
                        <m:t>𝑘𝑥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(5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−3)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⋅1−3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=2,5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(1)=2,5</m:t>
                    </m:r>
                  </m:oMath>
                </a14:m>
                <a:r>
                  <a:rPr lang="en-US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  <a:blipFill rotWithShape="1">
                <a:blip r:embed="rId2"/>
                <a:stretch>
                  <a:fillRect l="-889" t="-985" b="-1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124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Найти производную функции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⋅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ea typeface="Cambria Math"/>
                          </a:rPr>
                          <m:t>ln</m:t>
                        </m:r>
                        <m:r>
                          <a:rPr lang="en-US" sz="240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711305"/>
              </a:xfrm>
              <a:blipFill rotWithShape="1">
                <a:blip r:embed="rId2"/>
                <a:stretch>
                  <a:fillRect l="-1111" t="-1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1145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88081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Найти уравнение касательной к графику функции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ln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ru-RU" sz="2400" dirty="0" smtClean="0"/>
                  <a:t>в точке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𝑒</m:t>
                      </m:r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2400" i="1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ru-RU" sz="2400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 smtClean="0"/>
                  <a:t>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880812"/>
              </a:xfrm>
              <a:blipFill rotWithShape="1">
                <a:blip r:embed="rId2"/>
                <a:stretch>
                  <a:fillRect l="-889" t="-2512" b="-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561" y="1563638"/>
            <a:ext cx="3193926" cy="22799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97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4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51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5566"/>
                <a:ext cx="8229600" cy="388081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sz="2400" dirty="0" smtClean="0"/>
                  <a:t>Исследовать на экстремум функцию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ln</m:t>
                        </m:r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 .</a:t>
                </a:r>
              </a:p>
              <a:p>
                <a:pPr marL="0" indent="0">
                  <a:buNone/>
                </a:pPr>
                <a:endParaRPr lang="en-US" sz="1050" dirty="0" smtClean="0"/>
              </a:p>
              <a:p>
                <a:pPr marL="0" indent="0">
                  <a:buNone/>
                </a:pPr>
                <a:r>
                  <a:rPr lang="ru-RU" sz="24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⋅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400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0" i="1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⇔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  <a:ea typeface="Cambria Math"/>
                            </a:rPr>
                            <m:t>ln</m:t>
                          </m:r>
                          <m:r>
                            <a:rPr lang="en-US" sz="240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=0⇔1=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  <a:ea typeface="Cambria Math"/>
                        </a:rPr>
                        <m:t>ln</m:t>
                      </m:r>
                      <m:r>
                        <a:rPr lang="en-US" sz="2400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𝑒</m:t>
                      </m:r>
                    </m:oMath>
                  </m:oMathPara>
                </a14:m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</a:rPr>
                        <m:t>𝑒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&gt;</m:t>
                      </m:r>
                      <m:r>
                        <a:rPr lang="en-US" sz="2400" i="1">
                          <a:latin typeface="Cambria Math"/>
                        </a:rPr>
                        <m:t>𝑒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⇒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ln</m:t>
                          </m:r>
                          <m:r>
                            <a:rPr lang="en-US" sz="2400" b="0" i="0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sz="2400" i="1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5566"/>
                <a:ext cx="8229600" cy="3880812"/>
              </a:xfrm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Группа 17"/>
          <p:cNvGrpSpPr/>
          <p:nvPr/>
        </p:nvGrpSpPr>
        <p:grpSpPr>
          <a:xfrm>
            <a:off x="4860032" y="3715546"/>
            <a:ext cx="2592288" cy="72008"/>
            <a:chOff x="4860032" y="3715546"/>
            <a:chExt cx="2592288" cy="7200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860032" y="3747502"/>
              <a:ext cx="12241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6156176" y="3747502"/>
              <a:ext cx="12961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6084168" y="3715546"/>
              <a:ext cx="72008" cy="720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941950" y="3715546"/>
                <a:ext cx="4126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950" y="3715546"/>
                <a:ext cx="412613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667" r="-22388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 стрелкой 13"/>
          <p:cNvCxnSpPr/>
          <p:nvPr/>
        </p:nvCxnSpPr>
        <p:spPr>
          <a:xfrm flipV="1">
            <a:off x="5220072" y="3459470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75321" y="3464076"/>
            <a:ext cx="544951" cy="2114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715745" y="3175729"/>
                <a:ext cx="8560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𝑚𝑎𝑥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745" y="3175729"/>
                <a:ext cx="856004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0000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авая фигурная скобка 18"/>
          <p:cNvSpPr/>
          <p:nvPr/>
        </p:nvSpPr>
        <p:spPr>
          <a:xfrm>
            <a:off x="2411760" y="3370890"/>
            <a:ext cx="108012" cy="576064"/>
          </a:xfrm>
          <a:prstGeom prst="rightBrace">
            <a:avLst>
              <a:gd name="adj1" fmla="val 6829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19772" y="3477468"/>
                <a:ext cx="2393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- </a:t>
                </a:r>
                <a:r>
                  <a:rPr lang="ru-RU" dirty="0" smtClean="0"/>
                  <a:t>точка максимума</a:t>
                </a:r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772" y="3477468"/>
                <a:ext cx="2393797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432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7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19" grpId="0" animBg="1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876</Words>
  <Application>Microsoft Office PowerPoint</Application>
  <PresentationFormat>Экран (16:9)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Натуральный логарифм.  Функция y=ln x, её свойства, график, дифференцирование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Пример:</vt:lpstr>
      <vt:lpstr>Пример:</vt:lpstr>
      <vt:lpstr>Пример:</vt:lpstr>
      <vt:lpstr>Пример: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133</cp:revision>
  <dcterms:created xsi:type="dcterms:W3CDTF">2014-11-05T10:07:00Z</dcterms:created>
  <dcterms:modified xsi:type="dcterms:W3CDTF">2014-11-26T08:01:09Z</dcterms:modified>
</cp:coreProperties>
</file>