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9" d="100"/>
          <a:sy n="89" d="100"/>
        </p:scale>
        <p:origin x="-114" y="-2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0C6D-713D-4A67-8E86-7D54545BB22A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4B91-B77C-4194-A5D2-AAF09CF56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9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0C6D-713D-4A67-8E86-7D54545BB22A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4B91-B77C-4194-A5D2-AAF09CF56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58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0C6D-713D-4A67-8E86-7D54545BB22A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4B91-B77C-4194-A5D2-AAF09CF56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77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0C6D-713D-4A67-8E86-7D54545BB22A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4B91-B77C-4194-A5D2-AAF09CF56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63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0C6D-713D-4A67-8E86-7D54545BB22A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4B91-B77C-4194-A5D2-AAF09CF56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44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0C6D-713D-4A67-8E86-7D54545BB22A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4B91-B77C-4194-A5D2-AAF09CF56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95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0C6D-713D-4A67-8E86-7D54545BB22A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4B91-B77C-4194-A5D2-AAF09CF56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00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0C6D-713D-4A67-8E86-7D54545BB22A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4B91-B77C-4194-A5D2-AAF09CF56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01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0C6D-713D-4A67-8E86-7D54545BB22A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4B91-B77C-4194-A5D2-AAF09CF56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02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0C6D-713D-4A67-8E86-7D54545BB22A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4B91-B77C-4194-A5D2-AAF09CF56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76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B0C6D-713D-4A67-8E86-7D54545BB22A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D4B91-B77C-4194-A5D2-AAF09CF56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429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B0C6D-713D-4A67-8E86-7D54545BB22A}" type="datetimeFigureOut">
              <a:rPr lang="ru-RU" smtClean="0"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D4B91-B77C-4194-A5D2-AAF09CF569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76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5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image" Target="../media/image9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1.png"/><Relationship Id="rId7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2122" y="1491630"/>
            <a:ext cx="8062664" cy="1694011"/>
          </a:xfrm>
        </p:spPr>
        <p:txBody>
          <a:bodyPr>
            <a:normAutofit/>
          </a:bodyPr>
          <a:lstStyle/>
          <a:p>
            <a:r>
              <a:rPr lang="ru-RU" sz="5000" b="1" dirty="0" smtClean="0">
                <a:solidFill>
                  <a:srgbClr val="003366"/>
                </a:solidFill>
              </a:rPr>
              <a:t>Переход к новому основанию</a:t>
            </a:r>
            <a:r>
              <a:rPr lang="en-US" sz="5000" b="1" dirty="0" smtClean="0">
                <a:solidFill>
                  <a:srgbClr val="003366"/>
                </a:solidFill>
              </a:rPr>
              <a:t> </a:t>
            </a:r>
            <a:r>
              <a:rPr lang="ru-RU" sz="5000" b="1" dirty="0" smtClean="0">
                <a:solidFill>
                  <a:srgbClr val="003366"/>
                </a:solidFill>
              </a:rPr>
              <a:t>логарифма</a:t>
            </a:r>
            <a:endParaRPr lang="ru-RU" sz="5000" b="1" dirty="0">
              <a:solidFill>
                <a:srgbClr val="003366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5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7192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1855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454" y="751261"/>
                <a:ext cx="8569026" cy="3394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Вычислить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1800" b="0" i="1" smtClean="0">
                            <a:latin typeface="Cambria Math"/>
                          </a:rPr>
                          <m:t>9</m:t>
                        </m:r>
                      </m:e>
                      <m:sup>
                        <m:func>
                          <m:func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 i="0" smtClean="0">
                                    <a:latin typeface="Cambria Math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ru-RU" sz="1800" b="0" i="1" smtClean="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r>
                              <a:rPr lang="ru-RU" sz="1800" b="0" i="1" smtClean="0">
                                <a:latin typeface="Cambria Math"/>
                              </a:rPr>
                              <m:t>4</m:t>
                            </m:r>
                          </m:e>
                        </m:func>
                      </m:sup>
                    </m:sSup>
                    <m:r>
                      <a:rPr lang="ru-RU" sz="1800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ad>
                              <m:radPr>
                                <m:degHide m:val="on"/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sz="1800" b="0" i="1" smtClean="0">
                                    <a:latin typeface="Cambria Math"/>
                                  </a:rPr>
                                  <m:t>6</m:t>
                                </m:r>
                              </m:e>
                            </m:rad>
                          </m:sub>
                        </m:sSub>
                      </m:fName>
                      <m:e>
                        <m:r>
                          <a:rPr lang="ru-RU" sz="1800" b="0" i="1" smtClean="0">
                            <a:latin typeface="Cambria Math"/>
                          </a:rPr>
                          <m:t>3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⋅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18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ru-RU" sz="1800" b="0" i="1" smtClean="0">
                            <a:latin typeface="Cambria Math"/>
                            <a:ea typeface="Cambria Math"/>
                          </a:rPr>
                          <m:t>36</m:t>
                        </m:r>
                      </m:e>
                    </m:func>
                  </m:oMath>
                </a14:m>
                <a:r>
                  <a:rPr lang="ru-RU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1800" dirty="0" smtClean="0"/>
                  <a:t>Решение:</a:t>
                </a:r>
                <a:endParaRPr lang="ru-RU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9</m:t>
                          </m:r>
                        </m:e>
                        <m:sup>
                          <m:func>
                            <m:func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8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ru-RU" sz="18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ru-RU" sz="18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func>
                        </m:sup>
                      </m:sSup>
                      <m:r>
                        <a:rPr lang="ru-RU" sz="1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1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sz="18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8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ru-RU" sz="18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unc>
                            <m:func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ru-RU" sz="18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ru-RU" sz="18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func>
                        </m:sup>
                      </m:sSup>
                      <m:r>
                        <a:rPr lang="ru-RU" sz="1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1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ru-RU" sz="1800" b="0" i="1" smtClean="0">
                              <a:latin typeface="Cambria Math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ru-RU" sz="18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ru-RU" sz="18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func>
                        </m:sup>
                      </m:sSup>
                      <m:r>
                        <a:rPr lang="ru-RU" sz="1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1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func>
                            <m:func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ru-RU" sz="18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ru-RU" sz="1800" b="0" i="1" smtClean="0">
                                      <a:latin typeface="Cambria Math"/>
                                    </a:rPr>
                                    <m:t>4</m:t>
                                  </m:r>
                                </m:e>
                                <m:sup>
                                  <m:r>
                                    <a:rPr lang="ru-RU" sz="18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func>
                        </m:sup>
                      </m:sSup>
                      <m:r>
                        <a:rPr lang="ru-RU" sz="1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1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func>
                            <m:func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ru-RU" sz="18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ru-RU" sz="1800" b="0" i="1" smtClean="0">
                                  <a:latin typeface="Cambria Math"/>
                                </a:rPr>
                                <m:t>16</m:t>
                              </m:r>
                            </m:e>
                          </m:func>
                        </m:sup>
                      </m:sSup>
                      <m:r>
                        <a:rPr lang="ru-RU" sz="1800" b="0" i="1" smtClean="0">
                          <a:latin typeface="Cambria Math"/>
                        </a:rPr>
                        <m:t>=16</m:t>
                      </m:r>
                    </m:oMath>
                  </m:oMathPara>
                </a14:m>
                <a:endParaRPr lang="en-US" sz="18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ad>
                                <m:radPr>
                                  <m:degHide m:val="on"/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sz="1800" b="0" i="1" smtClean="0">
                                      <a:latin typeface="Cambria Math"/>
                                    </a:rPr>
                                    <m:t>6</m:t>
                                  </m:r>
                                </m:e>
                              </m:rad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3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18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  <a:ea typeface="Cambria Math"/>
                            </a:rPr>
                            <m:t>36</m:t>
                          </m:r>
                        </m:e>
                      </m:func>
                      <m:r>
                        <a:rPr lang="ru-RU" sz="1800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sSubSup>
                                <m:sSubSupPr>
                                  <m:ctrlP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1800" b="0" i="1" smtClean="0">
                                      <a:latin typeface="Cambria Math"/>
                                      <a:ea typeface="Cambria Math"/>
                                    </a:rPr>
                                    <m:t>6</m:t>
                                  </m:r>
                                </m:e>
                                <m:sub/>
                                <m:sup>
                                  <m:f>
                                    <m:fPr>
                                      <m:ctrlPr>
                                        <a:rPr lang="en-US" sz="18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1800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ru-RU" sz="1800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bSup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18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ru-RU" sz="1800" b="0" i="1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e>
                            <m:sup>
                              <m:r>
                                <a:rPr lang="ru-RU" sz="1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ru-RU" sz="1800" b="0" i="1" smtClean="0">
                          <a:latin typeface="Cambria Math"/>
                          <a:ea typeface="Cambria Math"/>
                        </a:rPr>
                        <m:t>=2⋅2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1800" b="0" i="1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18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e>
                      </m:func>
                      <m:r>
                        <a:rPr lang="ru-RU" sz="1800" b="0" i="1" smtClean="0">
                          <a:latin typeface="Cambria Math"/>
                          <a:ea typeface="Cambria Math"/>
                        </a:rPr>
                        <m:t>=4</m:t>
                      </m:r>
                      <m:f>
                        <m:fPr>
                          <m:ctrlPr>
                            <a:rPr lang="ru-RU" sz="1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1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 b="0" i="0" smtClean="0">
                                      <a:latin typeface="Cambria Math"/>
                                      <a:ea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ru-RU" sz="180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ru-RU" sz="1800" b="0" i="1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e>
                          </m:func>
                        </m:den>
                      </m:f>
                      <m:r>
                        <a:rPr lang="ru-RU" sz="1800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18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e>
                      </m:func>
                      <m:r>
                        <a:rPr lang="ru-RU" sz="1800" b="0" i="1" smtClean="0">
                          <a:latin typeface="Cambria Math"/>
                          <a:ea typeface="Cambria Math"/>
                        </a:rPr>
                        <m:t>=4</m:t>
                      </m:r>
                    </m:oMath>
                  </m:oMathPara>
                </a14:m>
                <a:endParaRPr lang="ru-RU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9</m:t>
                          </m:r>
                        </m:e>
                        <m:sup>
                          <m:func>
                            <m:func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8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ru-RU" sz="18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ru-RU" sz="18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func>
                        </m:sup>
                      </m:sSup>
                      <m:r>
                        <a:rPr lang="ru-RU" sz="18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ad>
                                <m:radPr>
                                  <m:degHide m:val="on"/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sz="1800" b="0" i="1" smtClean="0">
                                      <a:latin typeface="Cambria Math"/>
                                    </a:rPr>
                                    <m:t>6</m:t>
                                  </m:r>
                                </m:e>
                              </m:rad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3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18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  <a:ea typeface="Cambria Math"/>
                            </a:rPr>
                            <m:t>36</m:t>
                          </m:r>
                        </m:e>
                      </m:func>
                      <m:r>
                        <a:rPr lang="ru-RU" sz="1800" b="0" i="1" smtClean="0">
                          <a:latin typeface="Cambria Math"/>
                          <a:ea typeface="Cambria Math"/>
                        </a:rPr>
                        <m:t>=16+4=20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454" y="751261"/>
                <a:ext cx="8569026" cy="3394472"/>
              </a:xfrm>
              <a:blipFill rotWithShape="1">
                <a:blip r:embed="rId2"/>
                <a:stretch>
                  <a:fillRect l="-569" t="-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9059" y="3651870"/>
                <a:ext cx="4027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/>
                        <a:ea typeface="Cambria Math"/>
                      </a:rPr>
                      <m:t>20</m:t>
                    </m:r>
                  </m:oMath>
                </a14:m>
                <a:r>
                  <a:rPr lang="en-US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59" y="3651870"/>
                <a:ext cx="4027649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210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00475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02687" y="605536"/>
            <a:ext cx="3120990" cy="10801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226564" y="622628"/>
                <a:ext cx="2687274" cy="9864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28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func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8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0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𝐥𝐨𝐠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𝒄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8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0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𝐥𝐨𝐠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𝒄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564" y="622628"/>
                <a:ext cx="2687274" cy="986489"/>
              </a:xfrm>
              <a:prstGeom prst="rect">
                <a:avLst/>
              </a:prstGeom>
              <a:blipFill rotWithShape="1">
                <a:blip r:embed="rId2"/>
                <a:stretch>
                  <a:fillRect r="-56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Скругленный прямоугольник 10"/>
          <p:cNvSpPr/>
          <p:nvPr/>
        </p:nvSpPr>
        <p:spPr>
          <a:xfrm>
            <a:off x="2998163" y="1946230"/>
            <a:ext cx="3120990" cy="10801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206721" y="1977328"/>
                <a:ext cx="2712922" cy="9775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func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func>
                            <m:func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𝐥𝐨𝐠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721" y="1977328"/>
                <a:ext cx="2712922" cy="977512"/>
              </a:xfrm>
              <a:prstGeom prst="rect">
                <a:avLst/>
              </a:prstGeom>
              <a:blipFill rotWithShape="1">
                <a:blip r:embed="rId3"/>
                <a:stretch>
                  <a:fillRect r="-56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Скругленный прямоугольник 11"/>
          <p:cNvSpPr/>
          <p:nvPr/>
        </p:nvSpPr>
        <p:spPr>
          <a:xfrm>
            <a:off x="3001016" y="3216064"/>
            <a:ext cx="3120990" cy="10801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093000" y="3358932"/>
                <a:ext cx="2995115" cy="7943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28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func>
                      <m:r>
                        <a:rPr lang="en-US" sz="28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sSubSup>
                                <m:sSubSupPr>
                                  <m:ctrlPr>
                                    <a:rPr lang="en-US" sz="2800" b="1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  <m:sub/>
                                <m:sup>
                                  <m:r>
                                    <a:rPr lang="en-US" sz="2800" b="1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sup>
                              </m:sSubSup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28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28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ru-RU" sz="2800" b="1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000" y="3358932"/>
                <a:ext cx="2995115" cy="794385"/>
              </a:xfrm>
              <a:prstGeom prst="rect">
                <a:avLst/>
              </a:prstGeom>
              <a:blipFill rotWithShape="1">
                <a:blip r:embed="rId4"/>
                <a:stretch>
                  <a:fillRect r="-4878"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Группа 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970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11" grpId="0" animBg="1"/>
      <p:bldP spid="5" grpId="0"/>
      <p:bldP spid="12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28534" y="365669"/>
            <a:ext cx="3866993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63830" y="458873"/>
                <a:ext cx="3006528" cy="46166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24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𝒃</m:t>
                          </m:r>
                          <m:r>
                            <a:rPr lang="en-US" sz="24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24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𝒄</m:t>
                          </m:r>
                        </m:e>
                      </m:func>
                      <m:r>
                        <a:rPr lang="en-US" sz="2400" b="1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⇔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rgbClr val="003366"/>
                              </a:solidFill>
                              <a:latin typeface="Cambria Math"/>
                              <a:ea typeface="Cambria Math"/>
                            </a:rPr>
                            <m:t>𝒄</m:t>
                          </m:r>
                        </m:sup>
                      </m:sSup>
                      <m:r>
                        <a:rPr lang="en-US" sz="2400" b="1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3366"/>
                          </a:solidFill>
                          <a:latin typeface="Cambria Math"/>
                          <a:ea typeface="Cambria Math"/>
                        </a:rPr>
                        <m:t>𝒃</m:t>
                      </m:r>
                    </m:oMath>
                  </m:oMathPara>
                </a14:m>
                <a:endParaRPr lang="ru-RU" sz="2400" b="1" i="1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830" y="458873"/>
                <a:ext cx="3006528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203" t="-10526" r="-3651" b="-289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Скругленный прямоугольник 5"/>
          <p:cNvSpPr/>
          <p:nvPr/>
        </p:nvSpPr>
        <p:spPr>
          <a:xfrm>
            <a:off x="3110473" y="1247751"/>
            <a:ext cx="2906593" cy="5689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19997" y="1293171"/>
                <a:ext cx="1687321" cy="47808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func>
                            <m:funcPr>
                              <m:ctrlPr>
                                <a:rPr lang="en-US" sz="24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b="1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4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func>
                        </m:sup>
                      </m:sSup>
                      <m:r>
                        <a:rPr lang="en-US" sz="2400" b="1" i="0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ru-RU" sz="2400" b="1" i="1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997" y="1293171"/>
                <a:ext cx="1687321" cy="478080"/>
              </a:xfrm>
              <a:prstGeom prst="rect">
                <a:avLst/>
              </a:prstGeom>
              <a:blipFill rotWithShape="1">
                <a:blip r:embed="rId3"/>
                <a:stretch>
                  <a:fillRect t="-6329" r="-7220" b="-2784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Группа 7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Скругленный прямоугольник 16"/>
          <p:cNvSpPr/>
          <p:nvPr/>
        </p:nvSpPr>
        <p:spPr>
          <a:xfrm>
            <a:off x="421571" y="2026200"/>
            <a:ext cx="8280920" cy="232445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2030833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66"/>
                </a:solidFill>
              </a:rPr>
              <a:t>Основные свойства логарифмов:</a:t>
            </a:r>
            <a:endParaRPr lang="ru-RU" sz="2400" b="1" dirty="0">
              <a:solidFill>
                <a:srgbClr val="0033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421571" y="2603596"/>
                <a:ext cx="828092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dirty="0" smtClean="0"/>
                  <a:t>Если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− </a:t>
                </a:r>
                <a:r>
                  <a:rPr lang="ru-RU" dirty="0" smtClean="0"/>
                  <a:t>положительные числа, причем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ru-RU" dirty="0" smtClean="0"/>
                  <a:t>то справедливы равенства:</a:t>
                </a:r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71" y="2603596"/>
                <a:ext cx="828092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41586" y="3153116"/>
                <a:ext cx="296889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𝑏𝑐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586" y="3153116"/>
                <a:ext cx="2968890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2875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41586" y="3673806"/>
                <a:ext cx="2847766" cy="676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den>
                          </m:f>
                        </m:e>
                      </m:func>
                      <m:r>
                        <a:rPr lang="en-US" sz="20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ru-RU" sz="20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20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0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586" y="3673806"/>
                <a:ext cx="2847766" cy="676852"/>
              </a:xfrm>
              <a:prstGeom prst="rect">
                <a:avLst/>
              </a:prstGeom>
              <a:blipFill rotWithShape="1">
                <a:blip r:embed="rId7"/>
                <a:stretch>
                  <a:fillRect r="-2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36718" y="3147814"/>
                <a:ext cx="369614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0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sz="20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𝑟</m:t>
                            </m:r>
                          </m:sup>
                        </m:sSup>
                      </m:e>
                    </m:func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  <m:func>
                      <m:funcPr>
                        <m:ctrlPr>
                          <a:rPr lang="en-US" sz="20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0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20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e>
                    </m:func>
                  </m:oMath>
                </a14:m>
                <a:r>
                  <a:rPr lang="ru-RU" sz="2000" dirty="0" smtClean="0">
                    <a:solidFill>
                      <a:srgbClr val="FF0000"/>
                    </a:solidFill>
                  </a:rPr>
                  <a:t>, для любого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0000"/>
                        </a:solidFill>
                        <a:latin typeface="Cambria Math"/>
                      </a:rPr>
                      <m:t>𝑟</m:t>
                    </m:r>
                  </m:oMath>
                </a14:m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718" y="3147814"/>
                <a:ext cx="3696140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659" t="-7576" r="-2471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32910" y="3770342"/>
                <a:ext cx="3655103" cy="8347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000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sz="2000" i="1" smtClean="0">
                                    <a:solidFill>
                                      <a:srgbClr val="003366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solidFill>
                                      <a:srgbClr val="003366"/>
                                    </a:solidFill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solidFill>
                                      <a:srgbClr val="003366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</m:sup>
                            </m:sSup>
                          </m:sub>
                        </m:sSub>
                      </m:fName>
                      <m:e>
                        <m:r>
                          <a:rPr lang="en-US" sz="20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𝑏</m:t>
                        </m:r>
                      </m:e>
                    </m:func>
                    <m:r>
                      <a:rPr lang="en-US" sz="2000" b="0" i="1" smtClean="0">
                        <a:solidFill>
                          <a:srgbClr val="003366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𝑟</m:t>
                        </m:r>
                      </m:den>
                    </m:f>
                    <m:func>
                      <m:funcPr>
                        <m:ctrlPr>
                          <a:rPr lang="en-US" sz="200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000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3366"/>
                                </a:solidFill>
                                <a:latin typeface="Cambria Math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US" sz="2000" b="0" i="1" smtClean="0">
                            <a:solidFill>
                              <a:srgbClr val="003366"/>
                            </a:solidFill>
                            <a:latin typeface="Cambria Math"/>
                          </a:rPr>
                          <m:t>𝑏</m:t>
                        </m:r>
                      </m:e>
                    </m:func>
                  </m:oMath>
                </a14:m>
                <a:r>
                  <a:rPr lang="ru-RU" sz="2000" dirty="0" smtClean="0">
                    <a:solidFill>
                      <a:srgbClr val="003366"/>
                    </a:solidFill>
                  </a:rPr>
                  <a:t>, для любого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3366"/>
                        </a:solidFill>
                        <a:latin typeface="Cambria Math"/>
                      </a:rPr>
                      <m:t>𝑟</m:t>
                    </m:r>
                  </m:oMath>
                </a14:m>
                <a:endParaRPr lang="ru-RU" sz="2000" dirty="0">
                  <a:solidFill>
                    <a:srgbClr val="003366"/>
                  </a:solidFill>
                </a:endParaRPr>
              </a:p>
              <a:p>
                <a:endParaRPr lang="ru-RU" sz="20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910" y="3770342"/>
                <a:ext cx="3655103" cy="834716"/>
              </a:xfrm>
              <a:prstGeom prst="rect">
                <a:avLst/>
              </a:prstGeom>
              <a:blipFill rotWithShape="1">
                <a:blip r:embed="rId9"/>
                <a:stretch>
                  <a:fillRect l="-1836" r="-2504" b="-124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918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7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59832" y="343141"/>
                <a:ext cx="13165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343141"/>
                <a:ext cx="1316514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2500" r="-14815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742637" y="343142"/>
                <a:ext cx="13165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637" y="343142"/>
                <a:ext cx="1316514" cy="584775"/>
              </a:xfrm>
              <a:prstGeom prst="rect">
                <a:avLst/>
              </a:prstGeom>
              <a:blipFill rotWithShape="1">
                <a:blip r:embed="rId3"/>
                <a:stretch>
                  <a:fillRect t="-12500" r="-14815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Левая фигурная скобка 5"/>
          <p:cNvSpPr/>
          <p:nvPr/>
        </p:nvSpPr>
        <p:spPr>
          <a:xfrm rot="16200000">
            <a:off x="4443881" y="-374495"/>
            <a:ext cx="240413" cy="2779036"/>
          </a:xfrm>
          <a:prstGeom prst="leftBrace">
            <a:avLst>
              <a:gd name="adj1" fmla="val 48684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69577" y="1118823"/>
                <a:ext cx="120520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ru-RU" sz="3200" b="1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?</m:t>
                              </m:r>
                            </m:sub>
                          </m:sSub>
                        </m:fName>
                        <m:e>
                          <m:r>
                            <a:rPr lang="ru-RU" sz="3200" b="1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?</m:t>
                          </m:r>
                        </m:e>
                      </m:func>
                    </m:oMath>
                  </m:oMathPara>
                </a14:m>
                <a:endParaRPr lang="ru-RU" sz="3200" b="1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9577" y="1118823"/>
                <a:ext cx="1205202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2632" r="-16162" b="-35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Скругленный прямоугольник 7"/>
          <p:cNvSpPr/>
          <p:nvPr/>
        </p:nvSpPr>
        <p:spPr>
          <a:xfrm>
            <a:off x="395536" y="267494"/>
            <a:ext cx="8241166" cy="261724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1016" y="293132"/>
                <a:ext cx="8136904" cy="2591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</a:rPr>
                  <a:t>Теорема. </a:t>
                </a:r>
                <a:r>
                  <a:rPr lang="ru-RU" sz="32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sz="3200" dirty="0" smtClean="0"/>
                  <a:t> – </a:t>
                </a:r>
                <a:r>
                  <a:rPr lang="ru-RU" sz="3200" dirty="0" smtClean="0"/>
                  <a:t>положительные числа, причем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𝑐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то имеет место равенство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func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𝐥𝐨𝐠</m:t>
                                  </m:r>
                                </m:e>
                                <m:sub>
                                  <m: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𝒄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𝐥𝐨𝐠</m:t>
                                  </m:r>
                                </m:e>
                                <m:sub>
                                  <m: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𝒄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16" y="293132"/>
                <a:ext cx="8136904" cy="2591607"/>
              </a:xfrm>
              <a:prstGeom prst="rect">
                <a:avLst/>
              </a:prstGeom>
              <a:blipFill rotWithShape="1">
                <a:blip r:embed="rId5"/>
                <a:stretch>
                  <a:fillRect l="-1873" t="-2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Группа 9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11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12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Скругленная прямоугольная выноска 12"/>
          <p:cNvSpPr/>
          <p:nvPr/>
        </p:nvSpPr>
        <p:spPr>
          <a:xfrm>
            <a:off x="6232972" y="1275666"/>
            <a:ext cx="2299468" cy="1173227"/>
          </a:xfrm>
          <a:prstGeom prst="wedgeRoundRectCallout">
            <a:avLst>
              <a:gd name="adj1" fmla="val -56661"/>
              <a:gd name="adj2" fmla="val -160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003366"/>
                </a:solidFill>
              </a:rPr>
              <a:t>Формула перехода к новому основанию логарифма</a:t>
            </a:r>
            <a:endParaRPr lang="ru-RU" i="1" dirty="0">
              <a:solidFill>
                <a:srgbClr val="0033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5536" y="3147814"/>
                <a:ext cx="1299715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147814"/>
                <a:ext cx="1299715" cy="923330"/>
              </a:xfrm>
              <a:prstGeom prst="rect">
                <a:avLst/>
              </a:prstGeom>
              <a:blipFill rotWithShape="1">
                <a:blip r:embed="rId7"/>
                <a:stretch>
                  <a:fillRect t="-3289" r="-4225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Левая фигурная скобка 15"/>
          <p:cNvSpPr/>
          <p:nvPr/>
        </p:nvSpPr>
        <p:spPr>
          <a:xfrm rot="10800000">
            <a:off x="1612946" y="3219822"/>
            <a:ext cx="108012" cy="792088"/>
          </a:xfrm>
          <a:prstGeom prst="leftBrace">
            <a:avLst>
              <a:gd name="adj1" fmla="val 28333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971944" y="3145827"/>
                <a:ext cx="92166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𝑏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944" y="3145827"/>
                <a:ext cx="921663" cy="646331"/>
              </a:xfrm>
              <a:prstGeom prst="rect">
                <a:avLst/>
              </a:prstGeom>
              <a:blipFill rotWithShape="1">
                <a:blip r:embed="rId8"/>
                <a:stretch>
                  <a:fillRect t="-4717" r="-4605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666952" y="3423580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6952" y="3423580"/>
                <a:ext cx="437940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1944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Левая фигурная скобка 18"/>
          <p:cNvSpPr/>
          <p:nvPr/>
        </p:nvSpPr>
        <p:spPr>
          <a:xfrm rot="10800000">
            <a:off x="2760286" y="3219822"/>
            <a:ext cx="108012" cy="504056"/>
          </a:xfrm>
          <a:prstGeom prst="leftBrace">
            <a:avLst>
              <a:gd name="adj1" fmla="val 28333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2805927" y="3287184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927" y="3287184"/>
                <a:ext cx="437940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1944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073023" y="3267430"/>
                <a:ext cx="10310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3023" y="3267430"/>
                <a:ext cx="1031051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769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Левая фигурная скобка 21"/>
          <p:cNvSpPr/>
          <p:nvPr/>
        </p:nvSpPr>
        <p:spPr>
          <a:xfrm rot="10800000">
            <a:off x="4029127" y="3332902"/>
            <a:ext cx="108015" cy="679007"/>
          </a:xfrm>
          <a:prstGeom prst="leftBrace">
            <a:avLst>
              <a:gd name="adj1" fmla="val 28333"/>
              <a:gd name="adj2" fmla="val 50000"/>
            </a:avLst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074771" y="3470533"/>
                <a:ext cx="437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4771" y="3470533"/>
                <a:ext cx="437940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1944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1971270" y="3685679"/>
                <a:ext cx="8994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270" y="3685679"/>
                <a:ext cx="899477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r="-540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316095" y="3470533"/>
                <a:ext cx="1315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ru-RU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𝑧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6095" y="3470533"/>
                <a:ext cx="1315424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555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61275" y="3470533"/>
                <a:ext cx="1408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⇔</m:t>
                      </m:r>
                      <m:sSup>
                        <m:sSupPr>
                          <m:ctrlPr>
                            <a:rPr lang="ru-RU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𝑧𝑥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275" y="3470533"/>
                <a:ext cx="1408206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25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642753" y="3480120"/>
                <a:ext cx="14443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2753" y="3480120"/>
                <a:ext cx="1444370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333" r="-253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39043" y="4087346"/>
                <a:ext cx="1067665" cy="56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43" y="4087346"/>
                <a:ext cx="1067665" cy="564835"/>
              </a:xfrm>
              <a:prstGeom prst="rect">
                <a:avLst/>
              </a:prstGeom>
              <a:blipFill rotWithShape="1">
                <a:blip r:embed="rId17"/>
                <a:stretch>
                  <a:fillRect r="-4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24485" y="4032697"/>
                <a:ext cx="1978042" cy="6669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⇒</m:t>
                      </m:r>
                      <m:func>
                        <m:func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  <a:ea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𝑐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/>
                                      <a:ea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𝑐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4485" y="4032697"/>
                <a:ext cx="1978042" cy="666914"/>
              </a:xfrm>
              <a:prstGeom prst="rect">
                <a:avLst/>
              </a:prstGeom>
              <a:blipFill rotWithShape="1">
                <a:blip r:embed="rId18"/>
                <a:stretch>
                  <a:fillRect r="-1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330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8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6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3.05556E-6 8.64198E-7 L 0.125 -0.00062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3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5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 animBg="1"/>
      <p:bldP spid="6" grpId="1" animBg="1"/>
      <p:bldP spid="7" grpId="0"/>
      <p:bldP spid="7" grpId="1"/>
      <p:bldP spid="8" grpId="0" animBg="1"/>
      <p:bldP spid="9" grpId="0"/>
      <p:bldP spid="13" grpId="0" animBg="1"/>
      <p:bldP spid="16" grpId="0" animBg="1"/>
      <p:bldP spid="18" grpId="0"/>
      <p:bldP spid="19" grpId="0" animBg="1"/>
      <p:bldP spid="20" grpId="0"/>
      <p:bldP spid="21" grpId="0"/>
      <p:bldP spid="22" grpId="0" animBg="1"/>
      <p:bldP spid="23" grpId="0"/>
      <p:bldP spid="24" grpId="0"/>
      <p:bldP spid="24" grpId="1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7544" y="151752"/>
                <a:ext cx="2551981" cy="9861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1752"/>
                <a:ext cx="2551981" cy="986104"/>
              </a:xfrm>
              <a:prstGeom prst="rect">
                <a:avLst/>
              </a:prstGeom>
              <a:blipFill rotWithShape="1">
                <a:blip r:embed="rId2"/>
                <a:stretch>
                  <a:fillRect r="-59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Группа 4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6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7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75147" y="383194"/>
                <a:ext cx="419044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/>
                          <a:ea typeface="Cambria Math"/>
                        </a:rPr>
                        <m:t>⇔</m:t>
                      </m:r>
                      <m:func>
                        <m:func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func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147" y="383194"/>
                <a:ext cx="419044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348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4898" y="1137856"/>
                <a:ext cx="46334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𝑘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⋅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𝑘</m:t>
                    </m:r>
                    <m:r>
                      <a:rPr lang="en-US" sz="2800" b="0" i="1" dirty="0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func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898" y="1137856"/>
                <a:ext cx="4633448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0588" r="-3553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1502" y="1638490"/>
                <a:ext cx="2551981" cy="9861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7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7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02" y="1638490"/>
                <a:ext cx="2551981" cy="986104"/>
              </a:xfrm>
              <a:prstGeom prst="rect">
                <a:avLst/>
              </a:prstGeom>
              <a:blipFill rotWithShape="1">
                <a:blip r:embed="rId6"/>
                <a:stretch>
                  <a:fillRect r="-59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59105" y="1869932"/>
                <a:ext cx="43218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latin typeface="Cambria Math"/>
                          <a:ea typeface="Cambria Math"/>
                        </a:rPr>
                        <m:t>⇔</m:t>
                      </m:r>
                      <m:func>
                        <m:func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</m:func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105" y="1869932"/>
                <a:ext cx="4321889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1834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8856" y="2624594"/>
                <a:ext cx="47216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7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</a:rPr>
                      <m:t>𝑘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⋅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𝑘</m:t>
                    </m:r>
                    <m:r>
                      <a:rPr lang="en-US" sz="2800" b="0" i="1" dirty="0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  <a:ea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7</m:t>
                            </m:r>
                          </m:sub>
                        </m:sSub>
                      </m:fName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e>
                    </m:func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56" y="2624594"/>
                <a:ext cx="4721614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588" r="-1550" b="-34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544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6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7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Скругленный прямоугольник 7"/>
          <p:cNvSpPr/>
          <p:nvPr/>
        </p:nvSpPr>
        <p:spPr>
          <a:xfrm>
            <a:off x="395536" y="267494"/>
            <a:ext cx="8241166" cy="261724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1016" y="293132"/>
                <a:ext cx="8136904" cy="2591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</a:rPr>
                  <a:t>Следствие 1. </a:t>
                </a:r>
                <a:r>
                  <a:rPr lang="ru-RU" sz="32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3200" dirty="0" smtClean="0"/>
                  <a:t> – </a:t>
                </a:r>
                <a:r>
                  <a:rPr lang="ru-RU" sz="3200" dirty="0" smtClean="0"/>
                  <a:t>положительные числа, причем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то справедливо равенство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func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func>
                            <m:func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𝐥𝐨𝐠</m:t>
                                  </m:r>
                                </m:e>
                                <m:sub>
                                  <m: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𝒃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16" y="293132"/>
                <a:ext cx="8136904" cy="2591607"/>
              </a:xfrm>
              <a:prstGeom prst="rect">
                <a:avLst/>
              </a:prstGeom>
              <a:blipFill rotWithShape="1">
                <a:blip r:embed="rId3"/>
                <a:stretch>
                  <a:fillRect l="-1873" t="-2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86914" y="3262552"/>
                <a:ext cx="2546210" cy="977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7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5</m:t>
                          </m:r>
                        </m:e>
                      </m:func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7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914" y="3262552"/>
                <a:ext cx="2546210" cy="977319"/>
              </a:xfrm>
              <a:prstGeom prst="rect">
                <a:avLst/>
              </a:prstGeom>
              <a:blipFill rotWithShape="1">
                <a:blip r:embed="rId4"/>
                <a:stretch>
                  <a:fillRect r="-35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42230" y="3268755"/>
                <a:ext cx="2365006" cy="977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i="0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lg</m:t>
                          </m:r>
                        </m:fName>
                        <m:e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9</m:t>
                          </m:r>
                        </m:e>
                      </m:func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9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10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230" y="3268755"/>
                <a:ext cx="2365006" cy="977319"/>
              </a:xfrm>
              <a:prstGeom prst="rect">
                <a:avLst/>
              </a:prstGeom>
              <a:blipFill rotWithShape="1">
                <a:blip r:embed="rId5"/>
                <a:stretch>
                  <a:fillRect r="-41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5536" y="3219822"/>
                <a:ext cx="2310055" cy="8585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/>
                              </m:sSub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/>
                              </m:sSub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219822"/>
                <a:ext cx="2310055" cy="858505"/>
              </a:xfrm>
              <a:prstGeom prst="rect">
                <a:avLst/>
              </a:prstGeom>
              <a:blipFill rotWithShape="1">
                <a:blip r:embed="rId6"/>
                <a:stretch>
                  <a:fillRect r="-47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063906" y="3291223"/>
                <a:ext cx="3545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906" y="3291223"/>
                <a:ext cx="354584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2069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059299" y="3731776"/>
                <a:ext cx="3545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9299" y="3731776"/>
                <a:ext cx="354584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2069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063906" y="3732161"/>
                <a:ext cx="3676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906" y="3732161"/>
                <a:ext cx="367665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2065649" y="3291830"/>
                <a:ext cx="36766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649" y="3291830"/>
                <a:ext cx="367665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516071" y="3235444"/>
                <a:ext cx="1363257" cy="8510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071" y="3235444"/>
                <a:ext cx="1363257" cy="851002"/>
              </a:xfrm>
              <a:prstGeom prst="rect">
                <a:avLst/>
              </a:prstGeom>
              <a:blipFill rotWithShape="1">
                <a:blip r:embed="rId11"/>
                <a:stretch>
                  <a:fillRect r="-89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102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0" grpId="1"/>
      <p:bldP spid="11" grpId="0"/>
      <p:bldP spid="11" grpId="1"/>
      <p:bldP spid="2" grpId="0"/>
      <p:bldP spid="3" grpId="0"/>
      <p:bldP spid="3" grpId="1"/>
      <p:bldP spid="4" grpId="0"/>
      <p:bldP spid="4" grpId="1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6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7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Скругленный прямоугольник 7"/>
          <p:cNvSpPr/>
          <p:nvPr/>
        </p:nvSpPr>
        <p:spPr>
          <a:xfrm>
            <a:off x="395536" y="267495"/>
            <a:ext cx="8241166" cy="239763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1016" y="293132"/>
                <a:ext cx="8136904" cy="2371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FF0000"/>
                    </a:solidFill>
                  </a:rPr>
                  <a:t>Следствие </a:t>
                </a:r>
                <a:r>
                  <a:rPr lang="en-US" sz="3200" b="1" dirty="0" smtClean="0">
                    <a:solidFill>
                      <a:srgbClr val="FF0000"/>
                    </a:solidFill>
                  </a:rPr>
                  <a:t>2</a:t>
                </a:r>
                <a:r>
                  <a:rPr lang="ru-RU" sz="3200" b="1" dirty="0" smtClean="0">
                    <a:solidFill>
                      <a:srgbClr val="FF0000"/>
                    </a:solidFill>
                  </a:rPr>
                  <a:t>. </a:t>
                </a:r>
                <a:r>
                  <a:rPr lang="ru-RU" sz="32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3200" dirty="0" smtClean="0"/>
                  <a:t>,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3200" dirty="0" smtClean="0"/>
                  <a:t> – </a:t>
                </a:r>
                <a:r>
                  <a:rPr lang="ru-RU" sz="3200" dirty="0" smtClean="0"/>
                  <a:t>положительные числа, причем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3200" dirty="0" smtClean="0"/>
                  <a:t>, </a:t>
                </a:r>
                <a:r>
                  <a:rPr lang="ru-RU" sz="3200" dirty="0" smtClean="0"/>
                  <a:t>то для любого числа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𝑟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ru-RU" sz="3200" dirty="0" smtClean="0"/>
                  <a:t>справедливо равенство</a:t>
                </a:r>
                <a:endParaRPr lang="en-US" sz="320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fName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</m:func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𝐥𝐨𝐠</m:t>
                              </m:r>
                            </m:e>
                            <m:sub>
                              <m:sSubSup>
                                <m:sSubSupPr>
                                  <m:ctrlP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  <m:sub/>
                                <m:sup>
                                  <m: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sup>
                              </m:sSubSup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16" y="293132"/>
                <a:ext cx="8136904" cy="2371996"/>
              </a:xfrm>
              <a:prstGeom prst="rect">
                <a:avLst/>
              </a:prstGeom>
              <a:blipFill rotWithShape="1">
                <a:blip r:embed="rId3"/>
                <a:stretch>
                  <a:fillRect l="-1873" t="-3085" b="-33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29723" y="3260208"/>
                <a:ext cx="6664773" cy="6404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func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sSubSup>
                                <m:sSubSupPr>
                                  <m:ctrlPr>
                                    <a:rPr lang="en-US" sz="2800" b="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b/>
                                <m:sup>
                                  <m:r>
                                    <a:rPr lang="en-US" sz="2800" b="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sSubSup>
                                <m:sSubSupPr>
                                  <m:ctrlPr>
                                    <a:rPr lang="en-US" sz="2800" b="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b/>
                                <m:sup>
                                  <m:r>
                                    <a:rPr lang="en-US" sz="2800" b="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bSup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func>
                      <m:r>
                        <a:rPr lang="en-US" sz="2800" b="0" i="1" smtClean="0">
                          <a:solidFill>
                            <a:srgbClr val="003366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solidFill>
                                <a:srgbClr val="003366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ad>
                                <m:radPr>
                                  <m:degHide m:val="on"/>
                                  <m:ctrlPr>
                                    <a:rPr lang="en-US" sz="2800" b="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b="0" i="1" smtClean="0">
                                      <a:solidFill>
                                        <a:srgbClr val="003366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rad>
                            </m:sub>
                          </m:sSub>
                        </m:fName>
                        <m:e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0" i="1" smtClean="0">
                                  <a:solidFill>
                                    <a:srgbClr val="003366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e>
                      </m:func>
                    </m:oMath>
                  </m:oMathPara>
                </a14:m>
                <a:endParaRPr lang="ru-RU" sz="2800" dirty="0">
                  <a:solidFill>
                    <a:srgbClr val="003366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723" y="3260208"/>
                <a:ext cx="6664773" cy="640496"/>
              </a:xfrm>
              <a:prstGeom prst="rect">
                <a:avLst/>
              </a:prstGeom>
              <a:blipFill rotWithShape="1">
                <a:blip r:embed="rId4"/>
                <a:stretch>
                  <a:fillRect r="-823" b="-180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495556" y="3131046"/>
                <a:ext cx="5412507" cy="8681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sup>
                          </m:sSup>
                        </m:e>
                      </m:func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</m:fName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24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</m:fName>
                            <m:e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func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func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56" y="3131046"/>
                <a:ext cx="5412507" cy="868186"/>
              </a:xfrm>
              <a:prstGeom prst="rect">
                <a:avLst/>
              </a:prstGeom>
              <a:blipFill rotWithShape="1">
                <a:blip r:embed="rId5"/>
                <a:stretch>
                  <a:fillRect r="-4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375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0" grpId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1855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71550"/>
                <a:ext cx="8229600" cy="3394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Вычислить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1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18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18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func>
                    <m:r>
                      <a:rPr lang="ru-RU" sz="1800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1800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ru-RU" sz="1800" b="0" i="1" smtClean="0">
                            <a:latin typeface="Cambria Math"/>
                          </a:rPr>
                          <m:t>9</m:t>
                        </m:r>
                      </m:e>
                    </m:func>
                  </m:oMath>
                </a14:m>
                <a:r>
                  <a:rPr lang="ru-RU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1800" dirty="0" smtClean="0"/>
                  <a:t>Решение</a:t>
                </a:r>
                <a:r>
                  <a:rPr lang="ru-RU" sz="1800" dirty="0"/>
                  <a:t>:</a:t>
                </a:r>
                <a:endParaRPr lang="ru-RU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1800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9</m:t>
                          </m:r>
                        </m:e>
                      </m:func>
                      <m:r>
                        <a:rPr lang="ru-RU" sz="1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sSubSup>
                                <m:sSubSup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ru-RU" sz="18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b/>
                                <m:sup>
                                  <m:r>
                                    <a:rPr lang="ru-RU" sz="18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18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ru-RU" sz="1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ru-RU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1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18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18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func>
                      <m:r>
                        <a:rPr lang="ru-RU" sz="18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1800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9</m:t>
                          </m:r>
                        </m:e>
                      </m:func>
                      <m:r>
                        <a:rPr lang="ru-RU" sz="1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1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18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u-RU" sz="18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func>
                      <m:r>
                        <a:rPr lang="ru-RU" sz="18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1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3</m:t>
                          </m:r>
                        </m:e>
                      </m:func>
                      <m:r>
                        <a:rPr lang="ru-RU" sz="1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1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8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⋅</m:t>
                              </m:r>
                              <m:r>
                                <a:rPr lang="ru-RU" sz="18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d>
                        </m:e>
                      </m:func>
                      <m:r>
                        <a:rPr lang="ru-RU" sz="1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1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1</m:t>
                          </m:r>
                        </m:e>
                      </m:func>
                      <m:r>
                        <a:rPr lang="ru-RU" sz="18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71550"/>
                <a:ext cx="8229600" cy="3394472"/>
              </a:xfrm>
              <a:blipFill rotWithShape="1"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372200" y="411510"/>
                <a:ext cx="1987275" cy="393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sSubSup>
                                <m:sSubSup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/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bSup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𝑟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411510"/>
                <a:ext cx="1987275" cy="393185"/>
              </a:xfrm>
              <a:prstGeom prst="rect">
                <a:avLst/>
              </a:prstGeom>
              <a:blipFill rotWithShape="1">
                <a:blip r:embed="rId3"/>
                <a:stretch>
                  <a:fillRect t="-6250" r="-2147" b="-203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06636" y="1500176"/>
                <a:ext cx="10560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ru-RU" b="0" i="1" smtClean="0">
                              <a:latin typeface="Cambria Math"/>
                            </a:rPr>
                            <m:t>3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6636" y="1500176"/>
                <a:ext cx="1056058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693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7442" y="3147814"/>
                <a:ext cx="4027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42" y="3147814"/>
                <a:ext cx="4027649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210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9905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1855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71550"/>
                <a:ext cx="8229600" cy="3394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Известно, что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1800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ru-RU" sz="1800" b="0" i="1" smtClean="0">
                            <a:latin typeface="Cambria Math"/>
                          </a:rPr>
                          <m:t>2</m:t>
                        </m:r>
                      </m:e>
                    </m:func>
                    <m:r>
                      <a:rPr lang="ru-RU" sz="1800" b="0" i="1" smtClean="0">
                        <a:latin typeface="Cambria Math"/>
                      </a:rPr>
                      <m:t>=</m:t>
                    </m:r>
                    <m:r>
                      <a:rPr lang="en-US" sz="18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1800" dirty="0" smtClean="0"/>
                  <a:t>. </a:t>
                </a:r>
                <a:r>
                  <a:rPr lang="ru-RU" sz="1800" dirty="0" smtClean="0"/>
                  <a:t>Найти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1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18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ru-RU" sz="1800" b="0" i="1" smtClean="0">
                                <a:latin typeface="Cambria Math"/>
                              </a:rPr>
                              <m:t>625</m:t>
                            </m:r>
                          </m:den>
                        </m:f>
                      </m:e>
                    </m:func>
                  </m:oMath>
                </a14:m>
                <a:r>
                  <a:rPr lang="ru-RU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1800" dirty="0" smtClean="0"/>
                  <a:t>Решение:</a:t>
                </a:r>
                <a:endParaRPr lang="ru-RU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1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ru-RU" sz="1800" b="0" i="1" smtClean="0">
                              <a:latin typeface="Cambria Math"/>
                            </a:rPr>
                            <m:t>5</m:t>
                          </m:r>
                        </m:e>
                      </m:func>
                      <m:r>
                        <a:rPr lang="ru-RU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ru-RU" sz="1800" b="0" i="1" smtClean="0">
                                      <a:latin typeface="Cambria Math"/>
                                    </a:rPr>
                                    <m:t>5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ru-RU" sz="18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func>
                        </m:den>
                      </m:f>
                      <m:r>
                        <a:rPr lang="ru-RU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ru-RU" sz="18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625</m:t>
                          </m:r>
                        </m:den>
                      </m:f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en-US" sz="18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1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ru-RU" sz="18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/>
                                </a:rPr>
                                <m:t>625</m:t>
                              </m:r>
                            </m:den>
                          </m:f>
                        </m:e>
                      </m:func>
                      <m:r>
                        <a:rPr lang="ru-RU" sz="1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1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/>
                                </a:rPr>
                                <m:t>−4</m:t>
                              </m:r>
                            </m:sup>
                          </m:sSup>
                        </m:e>
                      </m:func>
                      <m:r>
                        <a:rPr lang="ru-RU" sz="1800" b="0" i="1" smtClean="0">
                          <a:latin typeface="Cambria Math"/>
                        </a:rPr>
                        <m:t>=</m:t>
                      </m:r>
                      <m:r>
                        <a:rPr lang="en-US" sz="1800" b="0" i="1" smtClean="0">
                          <a:latin typeface="Cambria Math"/>
                        </a:rPr>
                        <m:t>−4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1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5</m:t>
                          </m:r>
                        </m:e>
                      </m:func>
                      <m:r>
                        <a:rPr lang="ru-RU" sz="1800" b="0" i="1" smtClean="0">
                          <a:latin typeface="Cambria Math"/>
                        </a:rPr>
                        <m:t>=</m:t>
                      </m:r>
                      <m:r>
                        <a:rPr lang="en-US" sz="1800" b="0" i="1" smtClean="0">
                          <a:latin typeface="Cambria Math"/>
                        </a:rPr>
                        <m:t>−4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⋅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den>
                      </m:f>
                      <m:r>
                        <a:rPr lang="ru-RU" sz="1800" b="0" i="1" smtClean="0">
                          <a:latin typeface="Cambria Math"/>
                        </a:rPr>
                        <m:t>=</m:t>
                      </m:r>
                      <m:r>
                        <a:rPr lang="en-US" sz="1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ru-RU" sz="1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71550"/>
                <a:ext cx="8229600" cy="3394472"/>
              </a:xfrm>
              <a:blipFill rotWithShape="1"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77441" y="3651870"/>
                <a:ext cx="4027649" cy="4828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41" y="3651870"/>
                <a:ext cx="4027649" cy="482889"/>
              </a:xfrm>
              <a:prstGeom prst="rect">
                <a:avLst/>
              </a:prstGeom>
              <a:blipFill rotWithShape="1">
                <a:blip r:embed="rId3"/>
                <a:stretch>
                  <a:fillRect l="-1210"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393081" y="630321"/>
                <a:ext cx="1728743" cy="6613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081" y="630321"/>
                <a:ext cx="1728743" cy="661335"/>
              </a:xfrm>
              <a:prstGeom prst="rect">
                <a:avLst/>
              </a:prstGeom>
              <a:blipFill rotWithShape="1">
                <a:blip r:embed="rId5"/>
                <a:stretch>
                  <a:fillRect r="-42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1429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1855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454" y="751261"/>
                <a:ext cx="8569026" cy="3394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Решить уравнение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16</m:t>
                            </m:r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=7</m:t>
                    </m:r>
                  </m:oMath>
                </a14:m>
                <a:r>
                  <a:rPr lang="ru-RU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1800" dirty="0" smtClean="0"/>
                  <a:t>Решение:</a:t>
                </a:r>
                <a:endParaRPr lang="ru-RU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16</m:t>
                              </m:r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sSubSup>
                                <m:sSubSup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b/>
                                <m:sup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sSubSup>
                                <m:sSubSup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b/>
                                <m:sup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bSup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18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US" sz="18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16</m:t>
                              </m:r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</a:rPr>
                        <m:t>=7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⇔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=7⇔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=1⇔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4</m:t>
                                  </m:r>
                                </m:den>
                              </m:f>
                            </m:sup>
                          </m:sSup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  <a:ea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⇔</m:t>
                      </m:r>
                    </m:oMath>
                  </m:oMathPara>
                </a14:m>
                <a:endParaRPr lang="en-US" sz="1800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⇔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=2⇔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=16</m:t>
                      </m:r>
                    </m:oMath>
                  </m:oMathPara>
                </a14:m>
                <a:endParaRPr lang="ru-RU" sz="1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454" y="751261"/>
                <a:ext cx="8569026" cy="3394472"/>
              </a:xfrm>
              <a:blipFill rotWithShape="1">
                <a:blip r:embed="rId2"/>
                <a:stretch>
                  <a:fillRect l="-569" t="-8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9059" y="3651870"/>
                <a:ext cx="40276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16</m:t>
                    </m:r>
                  </m:oMath>
                </a14:m>
                <a:r>
                  <a:rPr lang="en-US" dirty="0" smtClean="0"/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59" y="3651870"/>
                <a:ext cx="4027649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210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Группа 6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9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60001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7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9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1348</Words>
  <Application>Microsoft Office PowerPoint</Application>
  <PresentationFormat>Экран (16:9)</PresentationFormat>
  <Paragraphs>84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Переход к новому основанию логарифма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Пример:</vt:lpstr>
      <vt:lpstr>Пример:</vt:lpstr>
      <vt:lpstr>Пример:</vt:lpstr>
      <vt:lpstr>Пример:</vt:lpstr>
      <vt:lpstr>Презентация PowerPoint</vt:lpstr>
    </vt:vector>
  </TitlesOfParts>
  <Company>CompEdu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 к новому основанию</dc:title>
  <dc:creator>User</dc:creator>
  <cp:lastModifiedBy>User</cp:lastModifiedBy>
  <cp:revision>113</cp:revision>
  <dcterms:created xsi:type="dcterms:W3CDTF">2014-10-24T06:42:05Z</dcterms:created>
  <dcterms:modified xsi:type="dcterms:W3CDTF">2014-10-29T13:49:32Z</dcterms:modified>
</cp:coreProperties>
</file>