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-690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55FC-2B85-4D7C-9626-2771990C37BC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B4C-27FA-4613-BB07-E44850D95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182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55FC-2B85-4D7C-9626-2771990C37BC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B4C-27FA-4613-BB07-E44850D95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856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55FC-2B85-4D7C-9626-2771990C37BC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B4C-27FA-4613-BB07-E44850D95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358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55FC-2B85-4D7C-9626-2771990C37BC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B4C-27FA-4613-BB07-E44850D95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052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55FC-2B85-4D7C-9626-2771990C37BC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B4C-27FA-4613-BB07-E44850D95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93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55FC-2B85-4D7C-9626-2771990C37BC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B4C-27FA-4613-BB07-E44850D95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632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55FC-2B85-4D7C-9626-2771990C37BC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B4C-27FA-4613-BB07-E44850D95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148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55FC-2B85-4D7C-9626-2771990C37BC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B4C-27FA-4613-BB07-E44850D95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15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55FC-2B85-4D7C-9626-2771990C37BC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B4C-27FA-4613-BB07-E44850D95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332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55FC-2B85-4D7C-9626-2771990C37BC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B4C-27FA-4613-BB07-E44850D95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722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55FC-2B85-4D7C-9626-2771990C37BC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B4C-27FA-4613-BB07-E44850D95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66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655FC-2B85-4D7C-9626-2771990C37BC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24B4C-27FA-4613-BB07-E44850D95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39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0.png"/><Relationship Id="rId7" Type="http://schemas.openxmlformats.org/officeDocument/2006/relationships/image" Target="../media/image4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0.png"/><Relationship Id="rId9" Type="http://schemas.openxmlformats.org/officeDocument/2006/relationships/image" Target="../media/image5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000" b="1" dirty="0" smtClean="0">
                <a:solidFill>
                  <a:srgbClr val="003366"/>
                </a:solidFill>
              </a:rPr>
              <a:t>Свойства логарифмов</a:t>
            </a:r>
            <a:endParaRPr lang="ru-RU" sz="5000" b="1" dirty="0">
              <a:solidFill>
                <a:srgbClr val="003366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652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" name="Заголовок 1"/>
          <p:cNvSpPr txBox="1">
            <a:spLocks/>
          </p:cNvSpPr>
          <p:nvPr/>
        </p:nvSpPr>
        <p:spPr>
          <a:xfrm>
            <a:off x="457200" y="40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>Пример: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Объект 2"/>
              <p:cNvSpPr txBox="1">
                <a:spLocks/>
              </p:cNvSpPr>
              <p:nvPr/>
            </p:nvSpPr>
            <p:spPr>
              <a:xfrm>
                <a:off x="323528" y="754504"/>
                <a:ext cx="8670842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2200" dirty="0" smtClean="0"/>
                  <a:t>Вычислить значение выражения: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200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func>
                          <m:func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20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ru-RU" sz="2200" b="0" i="1" smtClean="0">
                                    <a:latin typeface="Cambria Math"/>
                                  </a:rPr>
                                  <m:t>9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200" b="0" i="1" smtClean="0">
                                <a:latin typeface="Cambria Math"/>
                              </a:rPr>
                              <m:t>13</m:t>
                            </m:r>
                          </m:e>
                        </m:func>
                      </m:sup>
                    </m:sSup>
                  </m:oMath>
                </a14:m>
                <a:r>
                  <a:rPr lang="ru-RU" sz="2400" dirty="0" smtClean="0"/>
                  <a:t>.</a:t>
                </a:r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2200" dirty="0" smtClean="0"/>
                  <a:t>Решение:</a:t>
                </a:r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9</m:t>
                              </m:r>
                            </m:sub>
                          </m:sSub>
                        </m:fName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13</m:t>
                          </m:r>
                        </m:e>
                      </m:func>
                      <m:r>
                        <a:rPr lang="ru-RU" sz="22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sz="22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22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ru-RU" sz="2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3</m:t>
                          </m:r>
                        </m:e>
                      </m:func>
                      <m:r>
                        <a:rPr lang="ru-RU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3</m:t>
                          </m:r>
                        </m:e>
                      </m:func>
                    </m:oMath>
                  </m:oMathPara>
                </a14:m>
                <a:endParaRPr lang="ru-RU" sz="2200" b="0" dirty="0" smtClean="0"/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func>
                            <m:func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ru-RU" sz="2400" b="0" i="1" smtClean="0">
                                      <a:latin typeface="Cambria Math"/>
                                    </a:rPr>
                                    <m:t>9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ru-RU" sz="2400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func>
                        </m:sup>
                      </m:sSup>
                      <m:r>
                        <a:rPr lang="ru-RU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f>
                            <m:fPr>
                              <m:ctrlPr>
                                <a:rPr lang="ru-RU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2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ru-RU" sz="2400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ru-RU" sz="2400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func>
                        </m:sup>
                      </m:sSup>
                      <m:r>
                        <a:rPr lang="ru-RU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4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2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24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ru-RU" sz="24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sz="24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ru-RU" sz="24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func>
                            <m:func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ru-RU" sz="2400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ru-RU" sz="2400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func>
                        </m:sup>
                      </m:sSup>
                      <m:r>
                        <a:rPr lang="ru-RU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4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2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24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  <m:sup>
                                  <m:func>
                                    <m:func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400" b="0" i="0" smtClean="0">
                                              <a:latin typeface="Cambria Math"/>
                                            </a:rPr>
                                            <m:t>log</m:t>
                                          </m:r>
                                        </m:e>
                                        <m:sub>
                                          <m:r>
                                            <a:rPr lang="ru-RU" sz="2400" b="0" i="1" smtClean="0"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fName>
                                    <m:e>
                                      <m:r>
                                        <a:rPr lang="ru-RU" sz="24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</m:func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ru-RU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2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ru-RU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f>
                            <m:fPr>
                              <m:ctrlPr>
                                <a:rPr lang="ru-RU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2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ru-RU" sz="2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24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sz="24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754504"/>
                <a:ext cx="8670842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844" t="-12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032517" y="192812"/>
                <a:ext cx="2179186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sz="20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</m:t>
                          </m:r>
                        </m:den>
                      </m:f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517" y="192812"/>
                <a:ext cx="2179186" cy="668516"/>
              </a:xfrm>
              <a:prstGeom prst="rect">
                <a:avLst/>
              </a:prstGeom>
              <a:blipFill rotWithShape="1">
                <a:blip r:embed="rId4"/>
                <a:stretch>
                  <a:fillRect r="-3922" b="-9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012160" y="843558"/>
                <a:ext cx="1427955" cy="41389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func>
                            <m:func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0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</m:func>
                        </m:sup>
                      </m:sSup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 sz="20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843558"/>
                <a:ext cx="1427955" cy="413896"/>
              </a:xfrm>
              <a:prstGeom prst="rect">
                <a:avLst/>
              </a:prstGeom>
              <a:blipFill rotWithShape="1">
                <a:blip r:embed="rId5"/>
                <a:stretch>
                  <a:fillRect t="-2941" r="-6838" b="-2647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5712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1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" name="Заголовок 1"/>
          <p:cNvSpPr txBox="1">
            <a:spLocks/>
          </p:cNvSpPr>
          <p:nvPr/>
        </p:nvSpPr>
        <p:spPr>
          <a:xfrm>
            <a:off x="457200" y="40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>Пример: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Объект 2"/>
              <p:cNvSpPr txBox="1">
                <a:spLocks/>
              </p:cNvSpPr>
              <p:nvPr/>
            </p:nvSpPr>
            <p:spPr>
              <a:xfrm>
                <a:off x="323528" y="754504"/>
                <a:ext cx="8670842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1800" dirty="0" smtClean="0"/>
                  <a:t>Известно, что положительные числа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, </m:t>
                    </m:r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, </m:t>
                    </m:r>
                    <m:r>
                      <a:rPr lang="en-US" sz="1800" b="0" i="1" smtClean="0">
                        <a:latin typeface="Cambria Math"/>
                      </a:rPr>
                      <m:t>𝑧</m:t>
                    </m:r>
                    <m:r>
                      <a:rPr lang="en-US" sz="1800" b="0" i="1" smtClean="0">
                        <a:latin typeface="Cambria Math"/>
                      </a:rPr>
                      <m:t>, </m:t>
                    </m:r>
                    <m:r>
                      <a:rPr lang="en-US" sz="1800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sz="1800" dirty="0" smtClean="0"/>
                  <a:t> </a:t>
                </a:r>
                <a:r>
                  <a:rPr lang="ru-RU" sz="1800" dirty="0" smtClean="0"/>
                  <a:t>связаны соотношением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𝑦</m:t>
                        </m:r>
                        <m:sSup>
                          <m:sSup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ad>
                          <m:rad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1800" b="0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𝑡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1800" dirty="0" smtClean="0"/>
                  <a:t>. </a:t>
                </a:r>
                <a:r>
                  <a:rPr lang="ru-RU" sz="1800" dirty="0" smtClean="0"/>
                  <a:t>Выразить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1800" dirty="0" smtClean="0"/>
                  <a:t> </a:t>
                </a:r>
                <a:r>
                  <a:rPr lang="ru-RU" sz="1800" dirty="0" smtClean="0"/>
                  <a:t>(где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𝑎</m:t>
                    </m:r>
                    <m:r>
                      <a:rPr lang="en-US" sz="1800" b="0" i="1" smtClean="0">
                        <a:latin typeface="Cambria Math"/>
                      </a:rPr>
                      <m:t>&gt;0, </m:t>
                    </m:r>
                    <m:r>
                      <a:rPr lang="en-US" sz="1800" b="0" i="1" smtClean="0">
                        <a:latin typeface="Cambria Math"/>
                      </a:rPr>
                      <m:t>𝑎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r>
                  <a:rPr lang="en-US" sz="1800" dirty="0" smtClean="0"/>
                  <a:t>) </a:t>
                </a:r>
                <a:r>
                  <a:rPr lang="ru-RU" sz="1800" dirty="0" smtClean="0"/>
                  <a:t>через логарифмы по основанию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𝑎</m:t>
                    </m:r>
                  </m:oMath>
                </a14:m>
                <a:r>
                  <a:rPr lang="ru-RU" sz="1800" dirty="0" smtClean="0"/>
                  <a:t> чисел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𝑦</m:t>
                    </m:r>
                    <m:r>
                      <a:rPr lang="en-US" sz="1800" i="1">
                        <a:latin typeface="Cambria Math"/>
                      </a:rPr>
                      <m:t>, </m:t>
                    </m:r>
                    <m:r>
                      <a:rPr lang="en-US" sz="1800" i="1">
                        <a:latin typeface="Cambria Math"/>
                      </a:rPr>
                      <m:t>𝑧</m:t>
                    </m:r>
                    <m:r>
                      <a:rPr lang="en-US" sz="1800" i="1">
                        <a:latin typeface="Cambria Math"/>
                      </a:rPr>
                      <m:t>, </m:t>
                    </m:r>
                    <m:r>
                      <a:rPr lang="en-US" sz="1800" i="1">
                        <a:latin typeface="Cambria Math"/>
                      </a:rPr>
                      <m:t>𝑡</m:t>
                    </m:r>
                  </m:oMath>
                </a14:m>
                <a:r>
                  <a:rPr lang="ru-RU" sz="1800" dirty="0" smtClean="0"/>
                  <a:t>.</a:t>
                </a:r>
                <a:r>
                  <a:rPr lang="en-US" sz="1800" dirty="0"/>
                  <a:t> </a:t>
                </a:r>
                <a:endParaRPr lang="ru-RU" sz="18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en-US" sz="1000" dirty="0" smtClean="0"/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2000" dirty="0" smtClean="0"/>
                  <a:t>Решение:</a:t>
                </a:r>
              </a:p>
              <a:p>
                <a:pPr marL="0" indent="0">
                  <a:buNone/>
                </a:pPr>
                <a:endParaRPr lang="ru-RU" sz="2400" dirty="0"/>
              </a:p>
            </p:txBody>
          </p:sp>
        </mc:Choice>
        <mc:Fallback xmlns="">
          <p:sp>
            <p:nvSpPr>
              <p:cNvPr id="3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754504"/>
                <a:ext cx="8670842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10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6782" y="2010167"/>
                <a:ext cx="2861168" cy="676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den>
                          </m:f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782" y="2010167"/>
                <a:ext cx="2861168" cy="676917"/>
              </a:xfrm>
              <a:prstGeom prst="rect">
                <a:avLst/>
              </a:prstGeom>
              <a:blipFill rotWithShape="1">
                <a:blip r:embed="rId4"/>
                <a:stretch>
                  <a:fillRect r="-8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347864" y="2167519"/>
                <a:ext cx="2991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𝑏𝑐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2167519"/>
                <a:ext cx="2991012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692" r="-2444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457704" y="2167519"/>
                <a:ext cx="220496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sup>
                          </m:sSup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7704" y="2167519"/>
                <a:ext cx="2204963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692" r="-3591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9010" y="2706033"/>
                <a:ext cx="3131435" cy="385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sub>
                              </m:sSub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func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ad>
                            <m:ra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g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rad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010" y="2706033"/>
                <a:ext cx="3131435" cy="385427"/>
              </a:xfrm>
              <a:prstGeom prst="rect">
                <a:avLst/>
              </a:prstGeom>
              <a:blipFill rotWithShape="1">
                <a:blip r:embed="rId7"/>
                <a:stretch>
                  <a:fillRect l="-584" t="-3175" r="-584" b="-253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27527" y="3190295"/>
                <a:ext cx="309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27" y="3190295"/>
                <a:ext cx="3092450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592" t="-8197" r="-78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92446" y="3599376"/>
                <a:ext cx="19829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446" y="3599376"/>
                <a:ext cx="1982914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369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2447030" y="3471186"/>
                <a:ext cx="2984278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ad>
                            <m:ra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g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ra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030" y="3471186"/>
                <a:ext cx="2984278" cy="612732"/>
              </a:xfrm>
              <a:prstGeom prst="rect">
                <a:avLst/>
              </a:prstGeom>
              <a:blipFill rotWithShape="1">
                <a:blip r:embed="rId10"/>
                <a:stretch>
                  <a:fillRect r="-22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39226" y="2568299"/>
                <a:ext cx="3102068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func>
                      <m:r>
                        <a:rPr lang="en-US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+3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𝑧</m:t>
                          </m:r>
                        </m:e>
                      </m:func>
                      <m:r>
                        <a:rPr lang="en-US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226" y="2568299"/>
                <a:ext cx="3102068" cy="612732"/>
              </a:xfrm>
              <a:prstGeom prst="rect">
                <a:avLst/>
              </a:prstGeom>
              <a:blipFill rotWithShape="1">
                <a:blip r:embed="rId11"/>
                <a:stretch>
                  <a:fillRect r="-21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27527" y="4007004"/>
                <a:ext cx="3761735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func>
                      <m:r>
                        <a:rPr lang="en-US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+3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𝑧</m:t>
                          </m:r>
                        </m:e>
                      </m:func>
                      <m:r>
                        <a:rPr lang="en-US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27" y="4007004"/>
                <a:ext cx="3761735" cy="612732"/>
              </a:xfrm>
              <a:prstGeom prst="rect">
                <a:avLst/>
              </a:prstGeom>
              <a:blipFill rotWithShape="1">
                <a:blip r:embed="rId12"/>
                <a:stretch>
                  <a:fillRect r="-4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5609942" y="3374961"/>
            <a:ext cx="3024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3366"/>
                </a:solidFill>
              </a:rPr>
              <a:t>Логарифмирование</a:t>
            </a:r>
            <a:endParaRPr lang="ru-RU" sz="2400" b="1" dirty="0">
              <a:solidFill>
                <a:srgbClr val="00336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06130" y="3851320"/>
            <a:ext cx="3024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3366"/>
                </a:solidFill>
              </a:rPr>
              <a:t>П</a:t>
            </a:r>
            <a:r>
              <a:rPr lang="ru-RU" sz="2400" b="1" dirty="0" smtClean="0">
                <a:solidFill>
                  <a:srgbClr val="003366"/>
                </a:solidFill>
              </a:rPr>
              <a:t>отенцирование</a:t>
            </a:r>
            <a:endParaRPr lang="ru-RU" sz="2400" b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05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0" grpId="0"/>
      <p:bldP spid="13" grpId="0"/>
      <p:bldP spid="14" grpId="0"/>
      <p:bldP spid="2" grpId="0"/>
      <p:bldP spid="15" grpId="0"/>
      <p:bldP spid="3" grpId="0"/>
      <p:bldP spid="16" grpId="0"/>
      <p:bldP spid="4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5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99459" y="411510"/>
                <a:ext cx="813690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FF0000"/>
                    </a:solidFill>
                  </a:rPr>
                  <a:t>Теорема 4. </a:t>
                </a:r>
                <a:r>
                  <a:rPr lang="ru-RU" sz="3200" dirty="0" smtClean="0"/>
                  <a:t>Равенство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𝑡</m:t>
                        </m:r>
                      </m:e>
                    </m:func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𝑠</m:t>
                        </m:r>
                      </m:e>
                    </m:func>
                  </m:oMath>
                </a14:m>
                <a:r>
                  <a:rPr lang="en-US" sz="3200" dirty="0" smtClean="0"/>
                  <a:t>, </a:t>
                </a:r>
                <a:r>
                  <a:rPr lang="ru-RU" sz="3200" dirty="0" smtClean="0"/>
                  <a:t>где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sz="3200" dirty="0" smtClean="0"/>
                  <a:t>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r>
                  <a:rPr lang="en-US" sz="3200" dirty="0" smtClean="0"/>
                  <a:t>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𝑡</m:t>
                    </m:r>
                    <m:r>
                      <a:rPr lang="en-US" sz="3200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sz="3200" dirty="0" smtClean="0"/>
                  <a:t>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𝑠</m:t>
                    </m:r>
                    <m:r>
                      <a:rPr lang="en-US" sz="3200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sz="3200" dirty="0" smtClean="0"/>
                  <a:t>, </a:t>
                </a:r>
                <a:r>
                  <a:rPr lang="ru-RU" sz="3200" dirty="0" smtClean="0"/>
                  <a:t>справедливо тогда и только тогда, когда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𝑡</m:t>
                    </m:r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sz="3200" dirty="0" smtClean="0"/>
                  <a:t>.</a:t>
                </a:r>
                <a:endParaRPr lang="ru-RU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59" y="411510"/>
                <a:ext cx="8136904" cy="1569660"/>
              </a:xfrm>
              <a:prstGeom prst="rect">
                <a:avLst/>
              </a:prstGeom>
              <a:blipFill rotWithShape="1">
                <a:blip r:embed="rId3"/>
                <a:stretch>
                  <a:fillRect l="-1948" t="-4669" r="-2172" b="-124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647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" name="Заголовок 1"/>
          <p:cNvSpPr txBox="1">
            <a:spLocks/>
          </p:cNvSpPr>
          <p:nvPr/>
        </p:nvSpPr>
        <p:spPr>
          <a:xfrm>
            <a:off x="559752" y="106630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>Пример: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Объект 2"/>
              <p:cNvSpPr txBox="1">
                <a:spLocks/>
              </p:cNvSpPr>
              <p:nvPr/>
            </p:nvSpPr>
            <p:spPr>
              <a:xfrm>
                <a:off x="297890" y="857056"/>
                <a:ext cx="8670842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2200" dirty="0" smtClean="0"/>
                  <a:t>Известно, что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 i="0" smtClean="0">
                            <a:latin typeface="Cambria Math"/>
                          </a:rPr>
                          <m:t>lg</m:t>
                        </m:r>
                      </m:fName>
                      <m:e>
                        <m:r>
                          <a:rPr lang="en-US" sz="22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200" b="0" i="1" smtClean="0">
                        <a:latin typeface="Cambria Math"/>
                      </a:rPr>
                      <m:t>=2</m:t>
                    </m:r>
                    <m:func>
                      <m:func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/>
                          </a:rPr>
                          <m:t>lg</m:t>
                        </m:r>
                      </m:fName>
                      <m:e>
                        <m:r>
                          <a:rPr lang="en-US" sz="2200" b="0" i="1" smtClean="0">
                            <a:latin typeface="Cambria Math"/>
                          </a:rPr>
                          <m:t>𝑦</m:t>
                        </m:r>
                      </m:e>
                    </m:func>
                    <m:r>
                      <a:rPr lang="en-US" sz="2200" b="0" i="1" smtClean="0"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/>
                          </a:rPr>
                          <m:t>lg</m:t>
                        </m:r>
                      </m:fName>
                      <m:e>
                        <m:r>
                          <a:rPr lang="en-US" sz="2200" b="0" i="1" smtClean="0">
                            <a:latin typeface="Cambria Math"/>
                          </a:rPr>
                          <m:t>𝑧</m:t>
                        </m:r>
                      </m:e>
                    </m:func>
                    <m:r>
                      <a:rPr lang="en-US" sz="2200" b="0" i="1" smtClean="0">
                        <a:latin typeface="Cambria Math"/>
                      </a:rPr>
                      <m:t>+0,5</m:t>
                    </m:r>
                    <m:func>
                      <m:func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/>
                          </a:rPr>
                          <m:t>lg</m:t>
                        </m:r>
                      </m:fName>
                      <m:e>
                        <m:r>
                          <a:rPr lang="en-US" sz="2200" b="0" i="1" smtClean="0">
                            <a:latin typeface="Cambria Math"/>
                          </a:rPr>
                          <m:t>𝑡</m:t>
                        </m:r>
                      </m:e>
                    </m:func>
                  </m:oMath>
                </a14:m>
                <a:r>
                  <a:rPr lang="ru-RU" sz="2400" dirty="0" smtClean="0"/>
                  <a:t>.</a:t>
                </a:r>
                <a:r>
                  <a:rPr lang="en-US" sz="2400" dirty="0" smtClean="0"/>
                  <a:t> </a:t>
                </a:r>
                <a:r>
                  <a:rPr lang="ru-RU" sz="2400" dirty="0" smtClean="0"/>
                  <a:t>Выразить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ru-RU" sz="2400" dirty="0" smtClean="0"/>
                  <a:t>через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, </m:t>
                    </m:r>
                    <m:r>
                      <a:rPr lang="en-US" sz="2400" b="0" i="1" smtClean="0">
                        <a:latin typeface="Cambria Math"/>
                      </a:rPr>
                      <m:t>𝑧</m:t>
                    </m:r>
                    <m:r>
                      <a:rPr lang="en-US" sz="2400" b="0" i="1" smtClean="0">
                        <a:latin typeface="Cambria Math"/>
                      </a:rPr>
                      <m:t>, </m:t>
                    </m:r>
                    <m:r>
                      <a:rPr lang="en-US" sz="2400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sz="2400" dirty="0" smtClean="0"/>
                  <a:t>. </a:t>
                </a:r>
                <a:endParaRPr lang="ru-RU" sz="2400" dirty="0" smtClean="0"/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2200" dirty="0" smtClean="0"/>
                  <a:t>Решение: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2</m:t>
                      </m:r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2400" i="1">
                              <a:latin typeface="Cambria Math"/>
                            </a:rPr>
                            <m:t>𝑦</m:t>
                          </m:r>
                        </m:e>
                      </m:func>
                      <m:r>
                        <a:rPr lang="en-US" sz="2400" i="1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2400" i="1">
                              <a:latin typeface="Cambria Math"/>
                            </a:rPr>
                            <m:t>𝑧</m:t>
                          </m:r>
                        </m:e>
                      </m:func>
                      <m:r>
                        <a:rPr lang="en-US" sz="2400" i="1">
                          <a:latin typeface="Cambria Math"/>
                        </a:rPr>
                        <m:t>+0,5</m:t>
                      </m:r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2400" i="1">
                              <a:latin typeface="Cambria Math"/>
                            </a:rPr>
                            <m:t>𝑡</m:t>
                          </m:r>
                        </m:e>
                      </m:func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lg</m:t>
                          </m:r>
                        </m:fName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func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lg</m:t>
                          </m:r>
                        </m:fName>
                        <m:e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rad>
                        </m:e>
                      </m:func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lg</m:t>
                          </m:r>
                        </m:fName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𝑧</m:t>
                              </m:r>
                            </m:den>
                          </m:f>
                        </m:e>
                      </m:func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lg</m:t>
                          </m:r>
                        </m:fName>
                        <m:e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𝑡</m:t>
                              </m:r>
                            </m:e>
                          </m:rad>
                        </m:e>
                      </m:func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lg</m:t>
                          </m:r>
                        </m:fName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ad>
                                <m:radPr>
                                  <m:degHide m:val="on"/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𝑧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4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lg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</m:den>
                          </m:f>
                        </m:e>
                      </m:func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890" y="857056"/>
                <a:ext cx="8670842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914" t="-12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753607" y="1243340"/>
                <a:ext cx="15175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func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lg</m:t>
                          </m:r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3607" y="1243340"/>
                <a:ext cx="151753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441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22017" y="1223244"/>
                <a:ext cx="1657185" cy="385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0,5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func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lg</m:t>
                          </m:r>
                        </m:fName>
                        <m:e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rad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2017" y="1223244"/>
                <a:ext cx="1657185" cy="385427"/>
              </a:xfrm>
              <a:prstGeom prst="rect">
                <a:avLst/>
              </a:prstGeom>
              <a:blipFill rotWithShape="1">
                <a:blip r:embed="rId5"/>
                <a:stretch>
                  <a:fillRect t="-3175" r="-4779" b="-253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998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3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9552" y="555526"/>
                <a:ext cx="15090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 smtClean="0">
                              <a:latin typeface="Cambria Math"/>
                            </a:rPr>
                            <m:t>lg</m:t>
                          </m:r>
                        </m:fName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55526"/>
                <a:ext cx="1509067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485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Скругленный прямоугольник 13"/>
          <p:cNvSpPr/>
          <p:nvPr/>
        </p:nvSpPr>
        <p:spPr>
          <a:xfrm>
            <a:off x="496933" y="2142596"/>
            <a:ext cx="3110032" cy="37555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68066" y="1097406"/>
                <a:ext cx="30205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dirty="0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ru-RU" dirty="0" smtClean="0"/>
                  <a:t>при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66" y="1097406"/>
                <a:ext cx="302057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62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17525" y="1587747"/>
                <a:ext cx="1616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 smtClean="0">
                              <a:latin typeface="Cambria Math"/>
                            </a:rPr>
                            <m:t>lg</m:t>
                          </m:r>
                        </m:fName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lg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525" y="1587747"/>
                <a:ext cx="161666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452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33238" y="2142596"/>
                <a:ext cx="3073727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1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3366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0" smtClean="0">
                                <a:solidFill>
                                  <a:srgbClr val="003366"/>
                                </a:solidFill>
                                <a:latin typeface="Cambria Math"/>
                              </a:rPr>
                              <m:t>𝐥𝐨𝐠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3366"/>
                                </a:solidFill>
                                <a:latin typeface="Cambria Math"/>
                              </a:rPr>
                              <m:t>𝒂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b="1" i="1" smtClean="0">
                                <a:solidFill>
                                  <a:srgbClr val="003366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solidFill>
                                  <a:srgbClr val="003366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 smtClean="0">
                                <a:solidFill>
                                  <a:srgbClr val="003366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en-US" b="1" i="1" smtClean="0">
                                <a:solidFill>
                                  <a:srgbClr val="003366"/>
                                </a:solidFill>
                                <a:latin typeface="Cambria Math"/>
                              </a:rPr>
                              <m:t>𝒏</m:t>
                            </m:r>
                          </m:sup>
                        </m:sSup>
                      </m:e>
                    </m:func>
                    <m:r>
                      <a:rPr lang="en-US" b="1" i="1" smtClean="0">
                        <a:solidFill>
                          <a:srgbClr val="003366"/>
                        </a:solidFill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srgbClr val="003366"/>
                        </a:solidFill>
                        <a:latin typeface="Cambria Math"/>
                      </a:rPr>
                      <m:t>𝟐</m:t>
                    </m:r>
                    <m:r>
                      <a:rPr lang="en-US" b="1" i="1" smtClean="0">
                        <a:solidFill>
                          <a:srgbClr val="003366"/>
                        </a:solidFill>
                        <a:latin typeface="Cambria Math"/>
                      </a:rPr>
                      <m:t>𝒏</m:t>
                    </m:r>
                    <m:func>
                      <m:funcPr>
                        <m:ctrlPr>
                          <a:rPr lang="en-US" b="1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3366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0" smtClean="0">
                                <a:solidFill>
                                  <a:srgbClr val="003366"/>
                                </a:solidFill>
                                <a:latin typeface="Cambria Math"/>
                              </a:rPr>
                              <m:t>𝐥𝐨𝐠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3366"/>
                                </a:solidFill>
                                <a:latin typeface="Cambria Math"/>
                              </a:rPr>
                              <m:t>𝒂</m:t>
                            </m:r>
                          </m:sub>
                        </m:sSub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1" i="1" smtClean="0">
                                <a:solidFill>
                                  <a:srgbClr val="003366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solidFill>
                                  <a:srgbClr val="003366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</m:d>
                      </m:e>
                    </m:func>
                  </m:oMath>
                </a14:m>
                <a:r>
                  <a:rPr lang="en-US" b="1" dirty="0" smtClean="0">
                    <a:solidFill>
                      <a:srgbClr val="003366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3366"/>
                        </a:solidFill>
                        <a:latin typeface="Cambria Math"/>
                      </a:rPr>
                      <m:t>𝒏</m:t>
                    </m:r>
                    <m:r>
                      <a:rPr lang="en-US" b="1" i="1" dirty="0" smtClean="0">
                        <a:solidFill>
                          <a:srgbClr val="003366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1" i="1" dirty="0" smtClean="0">
                        <a:solidFill>
                          <a:srgbClr val="003366"/>
                        </a:solidFill>
                        <a:latin typeface="Cambria Math"/>
                        <a:ea typeface="Cambria Math"/>
                      </a:rPr>
                      <m:t>𝒁</m:t>
                    </m:r>
                  </m:oMath>
                </a14:m>
                <a:endParaRPr lang="ru-RU" b="1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38" y="2142596"/>
                <a:ext cx="3073727" cy="375552"/>
              </a:xfrm>
              <a:prstGeom prst="rect">
                <a:avLst/>
              </a:prstGeom>
              <a:blipFill rotWithShape="1">
                <a:blip r:embed="rId6"/>
                <a:stretch>
                  <a:fillRect l="-594" t="-6452" r="-2376" b="-241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08244" y="2648664"/>
                <a:ext cx="26913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𝑏𝑐</m:t>
                          </m:r>
                        </m:e>
                      </m:func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44" y="2648664"/>
                <a:ext cx="2691378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248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131840" y="2648664"/>
                <a:ext cx="1397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&gt;0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2648664"/>
                <a:ext cx="1397690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655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Скругленный прямоугольник 15"/>
          <p:cNvSpPr/>
          <p:nvPr/>
        </p:nvSpPr>
        <p:spPr>
          <a:xfrm>
            <a:off x="523335" y="3656194"/>
            <a:ext cx="3000451" cy="37555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14265" y="3141913"/>
                <a:ext cx="9053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𝑏𝑐</m:t>
                      </m:r>
                      <m:r>
                        <a:rPr lang="en-US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265" y="3141913"/>
                <a:ext cx="905312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805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419577" y="3152377"/>
                <a:ext cx="21662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𝑏𝑐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𝑏𝑐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⋅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9577" y="3152377"/>
                <a:ext cx="2166298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309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96932" y="3662948"/>
                <a:ext cx="30268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0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𝒃𝒄</m:t>
                          </m:r>
                        </m:e>
                      </m:func>
                      <m:r>
                        <a:rPr lang="en-US" b="1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0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</m:d>
                        </m:e>
                      </m:func>
                      <m:r>
                        <a:rPr lang="en-US" b="1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0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𝒄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ru-RU" b="1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932" y="3662948"/>
                <a:ext cx="3026854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221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302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50"/>
                            </p:stCondLst>
                            <p:childTnLst>
                              <p:par>
                                <p:cTn id="5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 animBg="1"/>
      <p:bldP spid="6" grpId="0"/>
      <p:bldP spid="7" grpId="0"/>
      <p:bldP spid="8" grpId="0"/>
      <p:bldP spid="9" grpId="0"/>
      <p:bldP spid="10" grpId="0"/>
      <p:bldP spid="16" grpId="0" animBg="1"/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" name="Заголовок 1"/>
          <p:cNvSpPr txBox="1">
            <a:spLocks/>
          </p:cNvSpPr>
          <p:nvPr/>
        </p:nvSpPr>
        <p:spPr>
          <a:xfrm>
            <a:off x="559752" y="106630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>Пример: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Объект 2"/>
              <p:cNvSpPr txBox="1">
                <a:spLocks/>
              </p:cNvSpPr>
              <p:nvPr/>
            </p:nvSpPr>
            <p:spPr>
              <a:xfrm>
                <a:off x="559752" y="857056"/>
                <a:ext cx="8044696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2200" dirty="0" smtClean="0"/>
                  <a:t>Известно, что</a:t>
                </a:r>
                <a:r>
                  <a:rPr lang="en-US" sz="220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2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en-US" sz="2200" b="0" i="1" smtClean="0">
                            <a:latin typeface="Cambria Math"/>
                          </a:rPr>
                          <m:t>2=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𝑎</m:t>
                        </m:r>
                      </m:e>
                    </m:func>
                  </m:oMath>
                </a14:m>
                <a:r>
                  <a:rPr lang="en-US" sz="2400" dirty="0" smtClean="0"/>
                  <a:t>. </a:t>
                </a:r>
                <a:r>
                  <a:rPr lang="ru-RU" sz="2400" dirty="0" smtClean="0"/>
                  <a:t>Найдите 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en-US" sz="2400" b="0" i="1" smtClean="0">
                            <a:latin typeface="Cambria Math"/>
                          </a:rPr>
                          <m:t>10</m:t>
                        </m:r>
                      </m:e>
                    </m:func>
                  </m:oMath>
                </a14:m>
                <a:r>
                  <a:rPr lang="en-US" sz="2400" dirty="0" smtClean="0"/>
                  <a:t>. </a:t>
                </a:r>
                <a:endParaRPr lang="ru-RU" sz="24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ru-RU" sz="1100" dirty="0" smtClean="0"/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2200" dirty="0" smtClean="0"/>
                  <a:t>Решение:</a:t>
                </a:r>
              </a:p>
              <a:p>
                <a:pPr marL="0" indent="0">
                  <a:buNone/>
                </a:pPr>
                <a:endParaRPr lang="en-US" sz="240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US" sz="2400" i="1">
                              <a:latin typeface="Cambria Math"/>
                            </a:rPr>
                            <m:t>10</m:t>
                          </m:r>
                        </m:e>
                      </m:func>
                      <m:r>
                        <a:rPr lang="ru-RU" sz="2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400" b="0" i="1" smtClean="0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ru-RU" sz="2400" b="0" i="1" smtClean="0">
                              <a:latin typeface="Cambria Math"/>
                            </a:rPr>
                            <m:t>5</m:t>
                          </m:r>
                          <m:r>
                            <a:rPr lang="ru-RU" sz="2400" b="0" i="1" smtClean="0">
                              <a:latin typeface="Cambria Math"/>
                              <a:ea typeface="Cambria Math"/>
                            </a:rPr>
                            <m:t>⋅2</m:t>
                          </m:r>
                        </m:e>
                      </m:func>
                      <m:r>
                        <a:rPr lang="ru-RU" sz="2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400" b="0" i="1" smtClean="0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ru-RU" sz="2400" b="0" i="1" smtClean="0">
                              <a:latin typeface="Cambria Math"/>
                            </a:rPr>
                            <m:t>5</m:t>
                          </m:r>
                        </m:e>
                      </m:func>
                      <m:r>
                        <a:rPr lang="ru-RU" sz="2400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400" b="0" i="1" smtClean="0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ru-RU" sz="2400" b="0" i="1" smtClean="0">
                              <a:latin typeface="Cambria Math"/>
                            </a:rPr>
                            <m:t>2</m:t>
                          </m:r>
                        </m:e>
                      </m:func>
                      <m:r>
                        <a:rPr lang="ru-RU" sz="2400" b="0" i="1" smtClean="0">
                          <a:latin typeface="Cambria Math"/>
                        </a:rPr>
                        <m:t>=1+</m:t>
                      </m:r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ru-RU" sz="2400" dirty="0" smtClean="0"/>
                  <a:t>Ответ: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en-US" sz="2400" i="1">
                            <a:latin typeface="Cambria Math"/>
                          </a:rPr>
                          <m:t>10</m:t>
                        </m:r>
                      </m:e>
                    </m:func>
                    <m:r>
                      <a:rPr lang="ru-RU" sz="2400" i="1">
                        <a:latin typeface="Cambria Math"/>
                      </a:rPr>
                      <m:t>=1+</m:t>
                    </m:r>
                    <m:r>
                      <a:rPr lang="en-US" sz="2400" i="1">
                        <a:latin typeface="Cambria Math"/>
                      </a:rPr>
                      <m:t>𝑎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ru-RU" sz="2400" dirty="0"/>
              </a:p>
            </p:txBody>
          </p:sp>
        </mc:Choice>
        <mc:Fallback xmlns="">
          <p:sp>
            <p:nvSpPr>
              <p:cNvPr id="3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752" y="857056"/>
                <a:ext cx="8044696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1213" t="-12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827081" y="355368"/>
                <a:ext cx="2991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𝑏𝑐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7081" y="355368"/>
                <a:ext cx="2991012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576" r="-2240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221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" name="Заголовок 1"/>
          <p:cNvSpPr txBox="1">
            <a:spLocks/>
          </p:cNvSpPr>
          <p:nvPr/>
        </p:nvSpPr>
        <p:spPr>
          <a:xfrm>
            <a:off x="559752" y="106630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>Пример: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Объект 2"/>
              <p:cNvSpPr txBox="1">
                <a:spLocks/>
              </p:cNvSpPr>
              <p:nvPr/>
            </p:nvSpPr>
            <p:spPr>
              <a:xfrm>
                <a:off x="533560" y="857056"/>
                <a:ext cx="8208912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2200" dirty="0" smtClean="0"/>
                  <a:t>Найдите число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ru-RU" sz="2400" dirty="0" smtClean="0"/>
                  <a:t>по его логарифму: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7</m:t>
                            </m:r>
                          </m:sub>
                        </m:sSub>
                      </m:fName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7</m:t>
                            </m:r>
                          </m:sub>
                        </m:sSub>
                      </m:fName>
                      <m:e>
                        <m:r>
                          <a:rPr lang="en-US" sz="2400" b="0" i="1" smtClean="0">
                            <a:latin typeface="Cambria Math"/>
                          </a:rPr>
                          <m:t>14</m:t>
                        </m:r>
                      </m:e>
                    </m:func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7</m:t>
                            </m:r>
                          </m:sub>
                        </m:sSub>
                      </m:fName>
                      <m:e>
                        <m:r>
                          <a:rPr lang="en-US" sz="2400" b="0" i="1" smtClean="0">
                            <a:latin typeface="Cambria Math"/>
                          </a:rPr>
                          <m:t>98</m:t>
                        </m:r>
                      </m:e>
                    </m:func>
                  </m:oMath>
                </a14:m>
                <a:r>
                  <a:rPr lang="en-US" sz="2400" dirty="0" smtClean="0"/>
                  <a:t>.</a:t>
                </a:r>
                <a:endParaRPr lang="ru-RU" sz="24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ru-RU" sz="1100" dirty="0" smtClean="0"/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2200" dirty="0" smtClean="0"/>
                  <a:t>Решение: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7</m:t>
                              </m:r>
                            </m:sub>
                          </m:sSub>
                        </m:fName>
                        <m:e>
                          <m:r>
                            <a:rPr lang="en-US" sz="2400" i="1">
                              <a:latin typeface="Cambria Math"/>
                            </a:rPr>
                            <m:t>14</m:t>
                          </m:r>
                        </m:e>
                      </m:func>
                      <m:r>
                        <a:rPr lang="en-US" sz="2400" i="1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7</m:t>
                              </m:r>
                            </m:sub>
                          </m:sSub>
                        </m:fName>
                        <m:e>
                          <m:r>
                            <a:rPr lang="en-US" sz="2400" i="1">
                              <a:latin typeface="Cambria Math"/>
                            </a:rPr>
                            <m:t>98</m:t>
                          </m:r>
                        </m:e>
                      </m:func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7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14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98</m:t>
                              </m:r>
                            </m:den>
                          </m:f>
                        </m:e>
                      </m:func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7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7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4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7</m:t>
                              </m:r>
                            </m:sub>
                          </m:sSub>
                        </m:fName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7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7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endParaRPr lang="ru-RU" sz="2400" dirty="0"/>
              </a:p>
            </p:txBody>
          </p:sp>
        </mc:Choice>
        <mc:Fallback xmlns="">
          <p:sp>
            <p:nvSpPr>
              <p:cNvPr id="3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560" y="857056"/>
                <a:ext cx="8208912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1189" t="-1274" r="-14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929352" y="196796"/>
                <a:ext cx="2861168" cy="676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den>
                          </m:f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9352" y="196796"/>
                <a:ext cx="2861168" cy="676917"/>
              </a:xfrm>
              <a:prstGeom prst="rect">
                <a:avLst/>
              </a:prstGeom>
              <a:blipFill rotWithShape="1">
                <a:blip r:embed="rId4"/>
                <a:stretch>
                  <a:fillRect r="-8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866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4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" name="Заголовок 1"/>
          <p:cNvSpPr txBox="1">
            <a:spLocks/>
          </p:cNvSpPr>
          <p:nvPr/>
        </p:nvSpPr>
        <p:spPr>
          <a:xfrm>
            <a:off x="559752" y="106630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>Пример: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Объект 2"/>
              <p:cNvSpPr txBox="1">
                <a:spLocks/>
              </p:cNvSpPr>
              <p:nvPr/>
            </p:nvSpPr>
            <p:spPr>
              <a:xfrm>
                <a:off x="447295" y="857056"/>
                <a:ext cx="8208912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2200" dirty="0" smtClean="0"/>
                  <a:t>Прологарифмируйте по основанию 5: </a:t>
                </a:r>
                <a14:m>
                  <m:oMath xmlns:m="http://schemas.openxmlformats.org/officeDocument/2006/math">
                    <m:r>
                      <a:rPr lang="ru-RU" sz="2200" b="0" i="1" smtClean="0">
                        <a:latin typeface="Cambria Math"/>
                      </a:rPr>
                      <m:t>125</m:t>
                    </m:r>
                    <m:sSup>
                      <m:sSupPr>
                        <m:ctrlPr>
                          <a:rPr lang="ru-RU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2200" b="0" i="1" smtClean="0"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400" dirty="0" smtClean="0"/>
                  <a:t>.</a:t>
                </a:r>
                <a:endParaRPr lang="ru-RU" sz="24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ru-RU" sz="1100" dirty="0" smtClean="0"/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2200" dirty="0" smtClean="0"/>
                  <a:t>Решение: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ru-RU" sz="2400" dirty="0"/>
              </a:p>
            </p:txBody>
          </p:sp>
        </mc:Choice>
        <mc:Fallback xmlns="">
          <p:sp>
            <p:nvSpPr>
              <p:cNvPr id="3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95" y="857056"/>
                <a:ext cx="8208912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1114" t="-12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7553" y="2010167"/>
                <a:ext cx="2861168" cy="676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den>
                          </m:f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553" y="2010167"/>
                <a:ext cx="2861168" cy="676917"/>
              </a:xfrm>
              <a:prstGeom prst="rect">
                <a:avLst/>
              </a:prstGeom>
              <a:blipFill rotWithShape="1">
                <a:blip r:embed="rId4"/>
                <a:stretch>
                  <a:fillRect r="-8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468635" y="2167519"/>
                <a:ext cx="2991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𝑏𝑐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8635" y="2167519"/>
                <a:ext cx="2991012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692" r="-2444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578475" y="2167519"/>
                <a:ext cx="220496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sup>
                          </m:sSup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8475" y="2167519"/>
                <a:ext cx="2204963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692" r="-3591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38427" y="2781492"/>
                <a:ext cx="75098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b="0" i="1" smtClean="0">
                                  <a:latin typeface="Cambria Math"/>
                                </a:rPr>
                                <m:t>125</m:t>
                              </m:r>
                              <m:sSup>
                                <m:sSupPr>
                                  <m:ctrlPr>
                                    <a:rPr lang="ru-RU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: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125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=3+4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−4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427" y="2781492"/>
                <a:ext cx="7509813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244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680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0" grpId="0"/>
      <p:bldP spid="12" grpId="0"/>
      <p:bldP spid="13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" name="Заголовок 1"/>
          <p:cNvSpPr txBox="1">
            <a:spLocks/>
          </p:cNvSpPr>
          <p:nvPr/>
        </p:nvSpPr>
        <p:spPr>
          <a:xfrm>
            <a:off x="559752" y="106630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>Пример: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Объект 2"/>
              <p:cNvSpPr txBox="1">
                <a:spLocks/>
              </p:cNvSpPr>
              <p:nvPr/>
            </p:nvSpPr>
            <p:spPr>
              <a:xfrm>
                <a:off x="447295" y="857056"/>
                <a:ext cx="8208912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2200" dirty="0" smtClean="0"/>
                  <a:t>Решить уравнение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2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en-US" sz="22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200" b="0" i="1" smtClean="0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sz="22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2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200" b="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f>
                                  <m:fPr>
                                    <m:ctrlPr>
                                      <a:rPr lang="en-US" sz="22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sub>
                            </m:sSub>
                          </m:fName>
                          <m:e>
                            <m:r>
                              <a:rPr lang="en-US" sz="2200" b="0" i="1" smtClean="0">
                                <a:latin typeface="Cambria Math"/>
                              </a:rPr>
                              <m:t>9</m:t>
                            </m:r>
                          </m:e>
                        </m:func>
                      </m:e>
                    </m:func>
                    <m:r>
                      <a:rPr lang="en-US" sz="22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2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22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en-US" sz="2200" b="0" i="1" smtClean="0">
                            <a:latin typeface="Cambria Math"/>
                          </a:rPr>
                          <m:t>5</m:t>
                        </m:r>
                      </m:e>
                    </m:func>
                  </m:oMath>
                </a14:m>
                <a:r>
                  <a:rPr lang="en-US" sz="2400" dirty="0" smtClean="0"/>
                  <a:t>.</a:t>
                </a:r>
                <a:endParaRPr lang="ru-RU" sz="24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ru-RU" sz="1100" dirty="0" smtClean="0"/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2200" dirty="0" smtClean="0"/>
                  <a:t>Решение: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ru-RU" sz="2400" dirty="0"/>
              </a:p>
            </p:txBody>
          </p:sp>
        </mc:Choice>
        <mc:Fallback xmlns="">
          <p:sp>
            <p:nvSpPr>
              <p:cNvPr id="3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95" y="857056"/>
                <a:ext cx="8208912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1114" t="-15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6248" y="2167519"/>
                <a:ext cx="2825645" cy="5624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sz="20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5</m:t>
                          </m:r>
                        </m:e>
                      </m:func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9</m:t>
                          </m:r>
                        </m:e>
                      </m:func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248" y="2167519"/>
                <a:ext cx="2825645" cy="562462"/>
              </a:xfrm>
              <a:prstGeom prst="rect">
                <a:avLst/>
              </a:prstGeom>
              <a:blipFill rotWithShape="1">
                <a:blip r:embed="rId4"/>
                <a:stretch>
                  <a:fillRect l="-1080" t="-4348" r="-1512" b="-10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798340" y="456946"/>
                <a:ext cx="2991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𝑏𝑐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8340" y="456946"/>
                <a:ext cx="2991012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576" r="-2444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38427" y="2781492"/>
                <a:ext cx="3878626" cy="5298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⋅9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45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427" y="2781492"/>
                <a:ext cx="3878626" cy="529889"/>
              </a:xfrm>
              <a:prstGeom prst="rect">
                <a:avLst/>
              </a:prstGeom>
              <a:blipFill rotWithShape="1">
                <a:blip r:embed="rId6"/>
                <a:stretch>
                  <a:fillRect l="-472" t="-45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38749" y="3341027"/>
                <a:ext cx="2015039" cy="5624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sz="20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45</m:t>
                          </m:r>
                        </m:e>
                      </m:func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749" y="3341027"/>
                <a:ext cx="2015039" cy="562462"/>
              </a:xfrm>
              <a:prstGeom prst="rect">
                <a:avLst/>
              </a:prstGeom>
              <a:blipFill rotWithShape="1">
                <a:blip r:embed="rId7"/>
                <a:stretch>
                  <a:fillRect l="-1511" t="-4348" r="-2115" b="-10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04282" y="3358119"/>
                <a:ext cx="11903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=45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282" y="3358119"/>
                <a:ext cx="1190326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333" r="-615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437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0" grpId="0"/>
      <p:bldP spid="12" grpId="0"/>
      <p:bldP spid="2" grpId="0"/>
      <p:bldP spid="11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5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395536" y="202766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Основные свойства логарифмов:</a:t>
            </a:r>
            <a:endParaRPr lang="ru-RU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31540" y="837386"/>
                <a:ext cx="828092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400" dirty="0" smtClean="0"/>
                  <a:t>Если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</a:rPr>
                      <m:t>, </m:t>
                    </m:r>
                    <m:r>
                      <a:rPr lang="en-US" sz="2400" b="0" i="1" smtClean="0">
                        <a:latin typeface="Cambria Math"/>
                      </a:rPr>
                      <m:t>𝑏</m:t>
                    </m:r>
                    <m:r>
                      <a:rPr lang="en-US" sz="2400" b="0" i="1" smtClean="0">
                        <a:latin typeface="Cambria Math"/>
                      </a:rPr>
                      <m:t>, </m:t>
                    </m:r>
                    <m:r>
                      <a:rPr lang="en-US" sz="2400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sz="24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dirty="0" smtClean="0"/>
                  <a:t>− </a:t>
                </a:r>
                <a:r>
                  <a:rPr lang="ru-RU" sz="2400" dirty="0" smtClean="0"/>
                  <a:t>положительные числа, причем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r>
                  <a:rPr lang="en-US" sz="2400" dirty="0" smtClean="0"/>
                  <a:t>, </a:t>
                </a:r>
                <a:r>
                  <a:rPr lang="ru-RU" sz="2400" dirty="0" smtClean="0"/>
                  <a:t>то справедливы равенства:</a:t>
                </a:r>
                <a:endParaRPr lang="ru-RU" sz="24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40" y="837386"/>
                <a:ext cx="8280920" cy="830997"/>
              </a:xfrm>
              <a:prstGeom prst="rect">
                <a:avLst/>
              </a:prstGeom>
              <a:blipFill rotWithShape="1">
                <a:blip r:embed="rId3"/>
                <a:stretch>
                  <a:fillRect t="-5839" b="-153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21917" y="1742837"/>
                <a:ext cx="40851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𝑏𝑐</m:t>
                          </m:r>
                        </m:e>
                      </m:func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ru-RU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1917" y="1742837"/>
                <a:ext cx="4085157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433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613739" y="2251915"/>
                <a:ext cx="3916521" cy="9105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28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den>
                          </m:f>
                        </m:e>
                      </m:func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ru-RU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3739" y="2251915"/>
                <a:ext cx="3916521" cy="910506"/>
              </a:xfrm>
              <a:prstGeom prst="rect">
                <a:avLst/>
              </a:prstGeom>
              <a:blipFill rotWithShape="1">
                <a:blip r:embed="rId5"/>
                <a:stretch>
                  <a:fillRect r="-3738" b="-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056626" y="3162421"/>
                <a:ext cx="521059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sz="280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𝑟</m:t>
                            </m:r>
                          </m:sup>
                        </m:sSup>
                      </m:e>
                    </m:func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𝑟</m:t>
                    </m:r>
                    <m:func>
                      <m:func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𝑏</m:t>
                        </m:r>
                      </m:e>
                    </m:func>
                  </m:oMath>
                </a14:m>
                <a:r>
                  <a:rPr lang="ru-RU" sz="2800" dirty="0" smtClean="0">
                    <a:solidFill>
                      <a:srgbClr val="FF0000"/>
                    </a:solidFill>
                  </a:rPr>
                  <a:t>, для любого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𝑟</m:t>
                    </m:r>
                  </m:oMath>
                </a14:m>
                <a:endParaRPr lang="ru-RU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6626" y="3162421"/>
                <a:ext cx="5210594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1053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039989" y="3743172"/>
                <a:ext cx="5049011" cy="11315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 smtClean="0">
                                <a:solidFill>
                                  <a:srgbClr val="003366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solidFill>
                                  <a:srgbClr val="003366"/>
                                </a:solidFill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sz="2800" i="1" smtClean="0">
                                    <a:solidFill>
                                      <a:srgbClr val="003366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solidFill>
                                      <a:srgbClr val="003366"/>
                                    </a:solidFill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solidFill>
                                      <a:srgbClr val="003366"/>
                                    </a:solidFill>
                                    <a:latin typeface="Cambria Math"/>
                                  </a:rPr>
                                  <m:t>𝑟</m:t>
                                </m:r>
                              </m:sup>
                            </m:sSup>
                          </m:sub>
                        </m:sSub>
                      </m:fName>
                      <m:e>
                        <m:r>
                          <a:rPr lang="en-US" sz="28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𝑏</m:t>
                        </m:r>
                      </m:e>
                    </m:func>
                    <m:r>
                      <a:rPr lang="en-US" sz="2800" b="0" i="1" smtClean="0">
                        <a:solidFill>
                          <a:srgbClr val="003366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𝑟</m:t>
                        </m:r>
                      </m:den>
                    </m:f>
                    <m:func>
                      <m:funcPr>
                        <m:ctrlPr>
                          <a:rPr lang="en-US" sz="280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 smtClean="0">
                                <a:solidFill>
                                  <a:srgbClr val="003366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solidFill>
                                  <a:srgbClr val="003366"/>
                                </a:solidFill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003366"/>
                                </a:solidFill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28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𝑏</m:t>
                        </m:r>
                      </m:e>
                    </m:func>
                  </m:oMath>
                </a14:m>
                <a:r>
                  <a:rPr lang="ru-RU" sz="2800" dirty="0" smtClean="0">
                    <a:solidFill>
                      <a:srgbClr val="003366"/>
                    </a:solidFill>
                  </a:rPr>
                  <a:t>, для любого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3366"/>
                        </a:solidFill>
                        <a:latin typeface="Cambria Math"/>
                      </a:rPr>
                      <m:t>𝑟</m:t>
                    </m:r>
                  </m:oMath>
                </a14:m>
                <a:endParaRPr lang="ru-RU" sz="2800" dirty="0">
                  <a:solidFill>
                    <a:srgbClr val="003366"/>
                  </a:solidFill>
                </a:endParaRPr>
              </a:p>
              <a:p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9989" y="3743172"/>
                <a:ext cx="5049011" cy="1131592"/>
              </a:xfrm>
              <a:prstGeom prst="rect">
                <a:avLst/>
              </a:prstGeom>
              <a:blipFill rotWithShape="1">
                <a:blip r:embed="rId7"/>
                <a:stretch>
                  <a:fillRect l="-2536" r="-3019" b="-139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021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281586" y="1035050"/>
            <a:ext cx="4515065" cy="84551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600062" y="1154421"/>
                <a:ext cx="3946401" cy="58477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3200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𝒃</m:t>
                          </m:r>
                          <m:r>
                            <a:rPr lang="en-US" sz="3200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3200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</m:func>
                      <m:r>
                        <a:rPr lang="en-US" sz="3200" b="1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⇔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𝒄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𝒃</m:t>
                      </m:r>
                    </m:oMath>
                  </m:oMathPara>
                </a14:m>
                <a:endParaRPr lang="ru-RU" sz="3200" b="1" i="1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0062" y="1154421"/>
                <a:ext cx="3946401" cy="584775"/>
              </a:xfrm>
              <a:prstGeom prst="rect">
                <a:avLst/>
              </a:prstGeom>
              <a:blipFill rotWithShape="1">
                <a:blip r:embed="rId2"/>
                <a:stretch>
                  <a:fillRect t="-12500" r="-4637" b="-3437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Скругленный прямоугольник 5"/>
          <p:cNvSpPr/>
          <p:nvPr/>
        </p:nvSpPr>
        <p:spPr>
          <a:xfrm>
            <a:off x="3158037" y="2930507"/>
            <a:ext cx="2808312" cy="84551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473988" y="3074771"/>
                <a:ext cx="2187330" cy="60676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func>
                            <m:funcPr>
                              <m:ctrlPr>
                                <a:rPr lang="en-US" sz="3200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3200" b="1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3200" b="0" i="0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3200" b="1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3200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</m:func>
                        </m:sup>
                      </m:sSup>
                      <m:r>
                        <a:rPr lang="en-US" sz="3200" b="1" i="0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ru-RU" sz="3200" b="1" i="1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3988" y="3074771"/>
                <a:ext cx="2187330" cy="606769"/>
              </a:xfrm>
              <a:prstGeom prst="rect">
                <a:avLst/>
              </a:prstGeom>
              <a:blipFill rotWithShape="1">
                <a:blip r:embed="rId3"/>
                <a:stretch>
                  <a:fillRect t="-8000" r="-8357" b="-33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Группа 7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9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10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8778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кругленный прямоугольник 26"/>
          <p:cNvSpPr/>
          <p:nvPr/>
        </p:nvSpPr>
        <p:spPr>
          <a:xfrm>
            <a:off x="2573642" y="1294510"/>
            <a:ext cx="4230606" cy="77318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467544" y="483518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Теорема 1. </a:t>
            </a:r>
            <a:r>
              <a:rPr lang="ru-RU" sz="2400" dirty="0" smtClean="0"/>
              <a:t>Логарифм произведения двух положительных чисел равен сумме логарифмов этих чисел</a:t>
            </a:r>
            <a:endParaRPr lang="ru-RU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701833" y="1385438"/>
                <a:ext cx="374123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𝒃𝒄</m:t>
                          </m:r>
                        </m:e>
                      </m:func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func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</m:func>
                    </m:oMath>
                  </m:oMathPara>
                </a14:m>
                <a:endParaRPr lang="ru-RU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1833" y="1385438"/>
                <a:ext cx="3741234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221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03548" y="2248584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Доказательство: </a:t>
            </a: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 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3124709" y="1410477"/>
                <a:ext cx="9534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𝑏𝑐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709" y="1410477"/>
                <a:ext cx="953466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705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1230354" y="2799145"/>
                <a:ext cx="6052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354" y="2799145"/>
                <a:ext cx="605229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1313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258330" y="1416216"/>
                <a:ext cx="8327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330" y="1416216"/>
                <a:ext cx="832792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955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1132708" y="3074471"/>
                <a:ext cx="6086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708" y="3074471"/>
                <a:ext cx="608628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1200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5211467" y="1410477"/>
                <a:ext cx="8158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1467" y="1410477"/>
                <a:ext cx="815800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895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1116879" y="3355292"/>
                <a:ext cx="5909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879" y="3355292"/>
                <a:ext cx="590996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1340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авая фигурная скобка 18"/>
          <p:cNvSpPr/>
          <p:nvPr/>
        </p:nvSpPr>
        <p:spPr>
          <a:xfrm>
            <a:off x="1698606" y="2843873"/>
            <a:ext cx="161420" cy="816543"/>
          </a:xfrm>
          <a:prstGeom prst="rightBrace">
            <a:avLst>
              <a:gd name="adj1" fmla="val 31818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809945" y="3067478"/>
                <a:ext cx="14595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𝑧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9945" y="3067478"/>
                <a:ext cx="1459567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502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225763" y="2799145"/>
                <a:ext cx="25318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𝑏𝑐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⇔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𝑏𝑐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5763" y="2799145"/>
                <a:ext cx="2531847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r="-289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220463" y="3071034"/>
                <a:ext cx="23267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⇔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𝑏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0463" y="3071034"/>
                <a:ext cx="2326791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333" r="-288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221932" y="3333814"/>
                <a:ext cx="22583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⇔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𝑐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932" y="3333814"/>
                <a:ext cx="2258375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333" r="-297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9797" y="3784986"/>
                <a:ext cx="27432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𝑏𝑐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⋅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⋅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97" y="3784986"/>
                <a:ext cx="2743251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333" r="-244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2984802" y="3778707"/>
                <a:ext cx="15316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4802" y="3778707"/>
                <a:ext cx="1531638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333" r="-4382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4309606" y="3784060"/>
                <a:ext cx="14595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𝑧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9606" y="3784060"/>
                <a:ext cx="1459567" cy="369332"/>
              </a:xfrm>
              <a:prstGeom prst="rect">
                <a:avLst/>
              </a:prstGeom>
              <a:blipFill rotWithShape="1">
                <a:blip r:embed="rId16"/>
                <a:stretch>
                  <a:fillRect t="-8333" r="-502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310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-0.00617 L -0.2901 0.2678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75" y="13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0771 L -0.41267 0.3224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42" y="15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7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2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0.00463 L -0.51788 0.37674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16" y="186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2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7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6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1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7" grpId="0"/>
      <p:bldP spid="8" grpId="0"/>
      <p:bldP spid="12" grpId="0"/>
      <p:bldP spid="13" grpId="0"/>
      <p:bldP spid="13" grpId="1"/>
      <p:bldP spid="14" grpId="0"/>
      <p:bldP spid="15" grpId="0"/>
      <p:bldP spid="15" grpId="1"/>
      <p:bldP spid="16" grpId="0"/>
      <p:bldP spid="17" grpId="0"/>
      <p:bldP spid="17" grpId="1"/>
      <p:bldP spid="18" grpId="0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" name="Заголовок 1"/>
          <p:cNvSpPr txBox="1">
            <a:spLocks/>
          </p:cNvSpPr>
          <p:nvPr/>
        </p:nvSpPr>
        <p:spPr>
          <a:xfrm>
            <a:off x="457200" y="17499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>Пример: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Объект 2"/>
              <p:cNvSpPr txBox="1">
                <a:spLocks/>
              </p:cNvSpPr>
              <p:nvPr/>
            </p:nvSpPr>
            <p:spPr>
              <a:xfrm>
                <a:off x="477400" y="771550"/>
                <a:ext cx="8343072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2200" dirty="0" smtClean="0"/>
                  <a:t>Преобразовать выражения: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b="0" i="0" smtClean="0">
                                <a:latin typeface="Cambria Math"/>
                              </a:rPr>
                              <m:t>а) </m:t>
                            </m:r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sz="240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ru-RU" sz="2400" b="0" i="1" smtClean="0">
                            <a:latin typeface="Cambria Math"/>
                          </a:rPr>
                          <m:t>15</m:t>
                        </m:r>
                      </m:e>
                    </m:func>
                    <m:r>
                      <a:rPr lang="ru-RU" sz="2400" b="0" i="1" smtClean="0">
                        <a:latin typeface="Cambria Math"/>
                      </a:rPr>
                      <m:t>;б) 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sz="24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ru-RU" sz="2400" b="0" i="1" smtClean="0">
                            <a:latin typeface="Cambria Math"/>
                          </a:rPr>
                          <m:t>18</m:t>
                        </m:r>
                      </m:e>
                    </m:func>
                    <m:r>
                      <a:rPr lang="ru-RU" sz="2400" b="0" i="1" smtClean="0">
                        <a:latin typeface="Cambria Math"/>
                      </a:rPr>
                      <m:t>;в)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lg</m:t>
                    </m:r>
                    <m:r>
                      <a:rPr lang="en-US" sz="2400" b="0" i="0" smtClean="0">
                        <a:latin typeface="Cambria Math"/>
                      </a:rPr>
                      <m:t> 2+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lg</m:t>
                    </m:r>
                    <m:r>
                      <a:rPr lang="en-US" sz="2400" b="0" i="0" smtClean="0">
                        <a:latin typeface="Cambria Math"/>
                      </a:rPr>
                      <m:t> 5</m:t>
                    </m:r>
                  </m:oMath>
                </a14:m>
                <a:r>
                  <a:rPr lang="ru-RU" sz="2400" dirty="0" smtClean="0"/>
                  <a:t>.</a:t>
                </a:r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2200" dirty="0" smtClean="0"/>
                  <a:t>Решение: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200" b="0" i="1" smtClean="0">
                          <a:latin typeface="Cambria Math"/>
                        </a:rPr>
                        <m:t>а) 15=5</m:t>
                      </m:r>
                      <m:r>
                        <a:rPr lang="ru-RU" sz="2200" b="0" i="1" smtClean="0">
                          <a:latin typeface="Cambria Math"/>
                          <a:ea typeface="Cambria Math"/>
                        </a:rPr>
                        <m:t>⋅3</m:t>
                      </m:r>
                    </m:oMath>
                  </m:oMathPara>
                </a14:m>
                <a:endParaRPr lang="ru-RU" sz="22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15</m:t>
                          </m:r>
                        </m:e>
                      </m:func>
                      <m:r>
                        <a:rPr lang="ru-RU" sz="22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5</m:t>
                          </m:r>
                          <m:r>
                            <a:rPr lang="ru-RU" sz="2200" b="0" i="1" smtClean="0">
                              <a:latin typeface="Cambria Math"/>
                              <a:ea typeface="Cambria Math"/>
                            </a:rPr>
                            <m:t>⋅3</m:t>
                          </m:r>
                        </m:e>
                      </m:func>
                      <m:r>
                        <a:rPr lang="ru-RU" sz="22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5</m:t>
                          </m:r>
                        </m:e>
                      </m:func>
                      <m:r>
                        <a:rPr lang="ru-RU" sz="2200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3</m:t>
                          </m:r>
                        </m:e>
                      </m:func>
                    </m:oMath>
                  </m:oMathPara>
                </a14:m>
                <a:endParaRPr lang="ru-RU" sz="2200" b="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200" b="0" i="1" smtClean="0">
                          <a:latin typeface="Cambria Math"/>
                        </a:rPr>
                        <m:t>б</m:t>
                      </m:r>
                      <m:r>
                        <a:rPr lang="ru-RU" sz="2200" i="1">
                          <a:latin typeface="Cambria Math"/>
                        </a:rPr>
                        <m:t>) </m:t>
                      </m:r>
                      <m:r>
                        <a:rPr lang="ru-RU" sz="2200" b="0" i="1" smtClean="0">
                          <a:latin typeface="Cambria Math"/>
                        </a:rPr>
                        <m:t>18</m:t>
                      </m:r>
                      <m:r>
                        <a:rPr lang="ru-RU" sz="2200" i="1">
                          <a:latin typeface="Cambria Math"/>
                        </a:rPr>
                        <m:t>=</m:t>
                      </m:r>
                      <m:r>
                        <a:rPr lang="ru-RU" sz="2200" b="0" i="1" smtClean="0">
                          <a:latin typeface="Cambria Math"/>
                        </a:rPr>
                        <m:t>9</m:t>
                      </m:r>
                      <m:r>
                        <a:rPr lang="ru-RU" sz="2200" i="1">
                          <a:latin typeface="Cambria Math"/>
                          <a:ea typeface="Cambria Math"/>
                        </a:rPr>
                        <m:t>⋅</m:t>
                      </m:r>
                      <m:r>
                        <a:rPr lang="ru-RU" sz="2200" b="0" i="1" smtClean="0"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ru-RU" sz="22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ru-RU" sz="2200" i="1">
                              <a:latin typeface="Cambria Math"/>
                            </a:rPr>
                            <m:t>1</m:t>
                          </m:r>
                          <m:r>
                            <a:rPr lang="ru-RU" sz="2200" b="0" i="1" smtClean="0">
                              <a:latin typeface="Cambria Math"/>
                            </a:rPr>
                            <m:t>8</m:t>
                          </m:r>
                        </m:e>
                      </m:func>
                      <m:r>
                        <a:rPr lang="ru-RU" sz="22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9</m:t>
                          </m:r>
                          <m:r>
                            <a:rPr lang="ru-RU" sz="2200" i="1">
                              <a:latin typeface="Cambria Math"/>
                              <a:ea typeface="Cambria Math"/>
                            </a:rPr>
                            <m:t>⋅</m:t>
                          </m:r>
                          <m:r>
                            <a:rPr lang="ru-RU" sz="2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func>
                      <m:r>
                        <a:rPr lang="ru-RU" sz="22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9</m:t>
                          </m:r>
                        </m:e>
                      </m:func>
                      <m:r>
                        <a:rPr lang="ru-RU" sz="2200" i="1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2</m:t>
                          </m:r>
                        </m:e>
                      </m:func>
                      <m:r>
                        <a:rPr lang="ru-RU" sz="2200" b="0" i="1" smtClean="0">
                          <a:latin typeface="Cambria Math"/>
                        </a:rPr>
                        <m:t>=2+</m:t>
                      </m:r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ru-RU" sz="2200" i="1">
                              <a:latin typeface="Cambria Math"/>
                            </a:rPr>
                            <m:t>2</m:t>
                          </m:r>
                        </m:e>
                      </m:func>
                    </m:oMath>
                  </m:oMathPara>
                </a14:m>
                <a:endParaRPr lang="ru-RU" sz="22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ru-RU" sz="2200" dirty="0" smtClean="0"/>
                  <a:t>в</a:t>
                </a:r>
                <a14:m>
                  <m:oMath xmlns:m="http://schemas.openxmlformats.org/officeDocument/2006/math">
                    <m:r>
                      <a:rPr lang="ru-RU" sz="2200" i="1">
                        <a:latin typeface="Cambria Math"/>
                      </a:rPr>
                      <m:t>) </m:t>
                    </m:r>
                    <m:func>
                      <m:funcPr>
                        <m:ctrlPr>
                          <a:rPr lang="en-US" sz="22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/>
                          </a:rPr>
                          <m:t>lg</m:t>
                        </m:r>
                      </m:fName>
                      <m:e>
                        <m:r>
                          <a:rPr lang="en-US" sz="2200" b="0" i="1" smtClean="0">
                            <a:latin typeface="Cambria Math"/>
                          </a:rPr>
                          <m:t>2</m:t>
                        </m:r>
                      </m:e>
                    </m:func>
                    <m:r>
                      <a:rPr lang="en-US" sz="2200" b="0" i="1" smtClean="0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/>
                          </a:rPr>
                          <m:t>lg</m:t>
                        </m:r>
                      </m:fName>
                      <m:e>
                        <m:r>
                          <a:rPr lang="en-US" sz="2200" b="0" i="1" smtClean="0">
                            <a:latin typeface="Cambria Math"/>
                          </a:rPr>
                          <m:t>5</m:t>
                        </m:r>
                      </m:e>
                    </m:func>
                    <m:r>
                      <a:rPr lang="ru-RU" sz="22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20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 i="0" smtClean="0">
                            <a:latin typeface="Cambria Math"/>
                          </a:rPr>
                          <m:t>lg</m:t>
                        </m:r>
                      </m:fName>
                      <m:e>
                        <m:r>
                          <a:rPr lang="en-US" sz="2200" b="0" i="1" smtClean="0">
                            <a:latin typeface="Cambria Math"/>
                          </a:rPr>
                          <m:t>5</m:t>
                        </m:r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⋅2</m:t>
                        </m:r>
                      </m:e>
                    </m:func>
                    <m:r>
                      <a:rPr lang="en-US" sz="22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/>
                          </a:rPr>
                          <m:t>lg</m:t>
                        </m:r>
                      </m:fName>
                      <m:e>
                        <m:r>
                          <a:rPr lang="en-US" sz="2200" b="0" i="1" smtClean="0">
                            <a:latin typeface="Cambria Math"/>
                          </a:rPr>
                          <m:t>10</m:t>
                        </m:r>
                      </m:e>
                    </m:func>
                    <m:r>
                      <a:rPr lang="en-US" sz="2200" b="0" i="1" smtClean="0">
                        <a:latin typeface="Cambria Math"/>
                      </a:rPr>
                      <m:t>=1</m:t>
                    </m:r>
                  </m:oMath>
                </a14:m>
                <a:endParaRPr lang="ru-RU" sz="2200" dirty="0"/>
              </a:p>
              <a:p>
                <a:pPr marL="0" indent="0">
                  <a:buNone/>
                </a:pPr>
                <a:endParaRPr lang="ru-RU" sz="2400" dirty="0"/>
              </a:p>
            </p:txBody>
          </p:sp>
        </mc:Choice>
        <mc:Fallback xmlns="">
          <p:sp>
            <p:nvSpPr>
              <p:cNvPr id="3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400" y="771550"/>
                <a:ext cx="8343072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1096" t="-1274" r="-1023" b="-49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827081" y="355368"/>
                <a:ext cx="2991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𝑏𝑐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7081" y="355368"/>
                <a:ext cx="2991012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576" r="-2240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486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7" name="Скругленный прямоугольник 26"/>
          <p:cNvSpPr/>
          <p:nvPr/>
        </p:nvSpPr>
        <p:spPr>
          <a:xfrm>
            <a:off x="2284836" y="2143342"/>
            <a:ext cx="4566335" cy="122413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3548" y="339502"/>
                <a:ext cx="813690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FF0000"/>
                    </a:solidFill>
                  </a:rPr>
                  <a:t>Теорема 2. </a:t>
                </a:r>
                <a:r>
                  <a:rPr lang="ru-RU" sz="3200" dirty="0" smtClean="0"/>
                  <a:t>Если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</a:rPr>
                      <m:t>, </m:t>
                    </m:r>
                    <m:r>
                      <a:rPr lang="en-US" sz="3200" b="0" i="1" smtClean="0">
                        <a:latin typeface="Cambria Math"/>
                      </a:rPr>
                      <m:t>𝑏</m:t>
                    </m:r>
                    <m:r>
                      <a:rPr lang="en-US" sz="3200" b="0" i="1" smtClean="0">
                        <a:latin typeface="Cambria Math"/>
                      </a:rPr>
                      <m:t>, </m:t>
                    </m:r>
                    <m:r>
                      <a:rPr lang="en-US" sz="3200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3200" dirty="0" smtClean="0"/>
                  <a:t>− </a:t>
                </a:r>
                <a:r>
                  <a:rPr lang="ru-RU" sz="3200" dirty="0" smtClean="0"/>
                  <a:t>положительные числа, причем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r>
                  <a:rPr lang="en-US" sz="3200" dirty="0" smtClean="0"/>
                  <a:t>, </a:t>
                </a:r>
                <a:r>
                  <a:rPr lang="ru-RU" sz="3200" dirty="0" smtClean="0"/>
                  <a:t>то справедливо равенство</a:t>
                </a:r>
                <a:endParaRPr lang="ru-RU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48" y="339502"/>
                <a:ext cx="8136904" cy="1569660"/>
              </a:xfrm>
              <a:prstGeom prst="rect">
                <a:avLst/>
              </a:prstGeom>
              <a:blipFill rotWithShape="1">
                <a:blip r:embed="rId3"/>
                <a:stretch>
                  <a:fillRect l="-1949" t="-4669" b="-120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333951" y="2211710"/>
                <a:ext cx="4467826" cy="10277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𝒄</m:t>
                              </m:r>
                            </m:den>
                          </m:f>
                        </m:e>
                      </m:func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func>
                      <m:r>
                        <a:rPr lang="ru-RU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</m:func>
                    </m:oMath>
                  </m:oMathPara>
                </a14:m>
                <a:endParaRPr lang="ru-RU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951" y="2211710"/>
                <a:ext cx="4467826" cy="1027717"/>
              </a:xfrm>
              <a:prstGeom prst="rect">
                <a:avLst/>
              </a:prstGeom>
              <a:blipFill rotWithShape="1">
                <a:blip r:embed="rId4"/>
                <a:stretch>
                  <a:fillRect r="-3956" b="-29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983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4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" name="Заголовок 1"/>
          <p:cNvSpPr txBox="1">
            <a:spLocks/>
          </p:cNvSpPr>
          <p:nvPr/>
        </p:nvSpPr>
        <p:spPr>
          <a:xfrm>
            <a:off x="457200" y="40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>Пример: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Объект 2"/>
              <p:cNvSpPr txBox="1">
                <a:spLocks/>
              </p:cNvSpPr>
              <p:nvPr/>
            </p:nvSpPr>
            <p:spPr>
              <a:xfrm>
                <a:off x="323528" y="754504"/>
                <a:ext cx="8476744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2200" dirty="0" smtClean="0"/>
                  <a:t>Упростить выражения: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b="0" i="0" smtClean="0">
                                <a:latin typeface="Cambria Math"/>
                              </a:rPr>
                              <m:t>а) </m:t>
                            </m:r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sz="24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ru-RU" sz="2400" b="0" i="1" smtClean="0">
                            <a:latin typeface="Cambria Math"/>
                          </a:rPr>
                          <m:t>2,5</m:t>
                        </m:r>
                      </m:e>
                    </m:func>
                    <m:r>
                      <a:rPr lang="ru-RU" sz="2400" b="0" i="1" smtClean="0">
                        <a:latin typeface="Cambria Math"/>
                      </a:rPr>
                      <m:t>;б) 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sz="24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ru-RU" sz="24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ru-RU" sz="2400" b="0" i="1" smtClean="0">
                            <a:latin typeface="Cambria Math"/>
                          </a:rPr>
                          <m:t>3,5</m:t>
                        </m:r>
                      </m:e>
                    </m:func>
                    <m:r>
                      <a:rPr lang="ru-RU" sz="2400" b="0" i="1" smtClean="0">
                        <a:latin typeface="Cambria Math"/>
                      </a:rPr>
                      <m:t>; в)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lg</m:t>
                    </m:r>
                    <m:r>
                      <a:rPr lang="en-US" sz="2400" b="0" i="0" smtClean="0">
                        <a:latin typeface="Cambria Math"/>
                      </a:rPr>
                      <m:t> 15−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lg</m:t>
                    </m:r>
                    <m:r>
                      <a:rPr lang="en-US" sz="2400" b="0" i="0" smtClean="0">
                        <a:latin typeface="Cambria Math"/>
                      </a:rPr>
                      <m:t> 3</m:t>
                    </m:r>
                  </m:oMath>
                </a14:m>
                <a:r>
                  <a:rPr lang="ru-RU" sz="2400" dirty="0" smtClean="0"/>
                  <a:t>.</a:t>
                </a:r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2200" dirty="0" smtClean="0"/>
                  <a:t>Решение: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200" b="0" i="1" smtClean="0">
                          <a:latin typeface="Cambria Math"/>
                        </a:rPr>
                        <m:t>а) </m:t>
                      </m:r>
                      <m:func>
                        <m:func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2,5</m:t>
                          </m:r>
                        </m:e>
                      </m:func>
                      <m:r>
                        <a:rPr lang="ru-RU" sz="22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200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ru-RU" sz="2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  <m:r>
                        <a:rPr lang="ru-RU" sz="22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5</m:t>
                          </m:r>
                        </m:e>
                      </m:func>
                      <m:r>
                        <a:rPr lang="ru-RU" sz="2200" b="0" i="1" smtClean="0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2</m:t>
                          </m:r>
                        </m:e>
                      </m:func>
                    </m:oMath>
                  </m:oMathPara>
                </a14:m>
                <a:endParaRPr lang="ru-RU" sz="2200" b="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200" b="0" i="1" smtClean="0">
                          <a:latin typeface="Cambria Math"/>
                        </a:rPr>
                        <m:t>б</m:t>
                      </m:r>
                      <m:r>
                        <a:rPr lang="ru-RU" sz="2200" i="1">
                          <a:latin typeface="Cambria Math"/>
                        </a:rPr>
                        <m:t>) </m:t>
                      </m:r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sz="2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3,5</m:t>
                          </m:r>
                        </m:e>
                      </m:func>
                      <m:r>
                        <a:rPr lang="ru-RU" sz="22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sz="2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ru-RU" sz="22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200" b="0" i="1" smtClean="0">
                                  <a:latin typeface="Cambria Math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ru-RU" sz="2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  <m:r>
                        <a:rPr lang="ru-RU" sz="22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sz="2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7</m:t>
                          </m:r>
                        </m:e>
                      </m:func>
                      <m:r>
                        <a:rPr lang="ru-RU" sz="2200" b="0" i="1" smtClean="0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sz="2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2</m:t>
                          </m:r>
                        </m:e>
                      </m:func>
                      <m:r>
                        <a:rPr lang="ru-RU" sz="22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sz="2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ru-RU" sz="2200" i="1">
                              <a:latin typeface="Cambria Math"/>
                            </a:rPr>
                            <m:t>7</m:t>
                          </m:r>
                        </m:e>
                      </m:func>
                      <m:r>
                        <a:rPr lang="ru-RU" sz="2200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ru-RU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ru-RU" sz="22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sz="22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7</m:t>
                          </m:r>
                        </m:e>
                      </m:func>
                      <m:r>
                        <a:rPr lang="ru-RU" sz="2200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ru-RU" sz="220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200" b="0" i="1" smtClean="0">
                          <a:latin typeface="Cambria Math"/>
                        </a:rPr>
                        <m:t>в</m:t>
                      </m:r>
                      <m:r>
                        <a:rPr lang="ru-RU" sz="2200" i="1">
                          <a:latin typeface="Cambria Math"/>
                        </a:rPr>
                        <m:t>) </m:t>
                      </m:r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200" b="0" i="0" smtClean="0">
                              <a:latin typeface="Cambria Math"/>
                            </a:rPr>
                            <m:t>lg</m:t>
                          </m:r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15</m:t>
                          </m:r>
                        </m:e>
                      </m:func>
                      <m:r>
                        <a:rPr lang="ru-RU" sz="2200" b="0" i="1" smtClean="0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200" b="0" i="0" smtClean="0">
                              <a:latin typeface="Cambria Math"/>
                            </a:rPr>
                            <m:t>lg</m:t>
                          </m:r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3</m:t>
                          </m:r>
                        </m:e>
                      </m:func>
                      <m:r>
                        <a:rPr lang="ru-RU" sz="22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200" i="0" smtClean="0">
                              <a:latin typeface="Cambria Math"/>
                            </a:rPr>
                            <m:t>lg</m:t>
                          </m:r>
                        </m:fName>
                        <m:e>
                          <m:f>
                            <m:fPr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200" b="0" i="1" smtClean="0">
                                  <a:latin typeface="Cambria Math"/>
                                </a:rPr>
                                <m:t>15</m:t>
                              </m:r>
                            </m:num>
                            <m:den>
                              <m:r>
                                <a:rPr lang="ru-RU" sz="2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func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200" b="0" i="0" smtClean="0">
                              <a:latin typeface="Cambria Math"/>
                            </a:rPr>
                            <m:t>lg</m:t>
                          </m:r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5</m:t>
                          </m:r>
                        </m:e>
                      </m:func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754504"/>
                <a:ext cx="8476744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863" t="-1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825632" y="131494"/>
                <a:ext cx="2861168" cy="676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den>
                          </m:f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5632" y="131494"/>
                <a:ext cx="2861168" cy="676917"/>
              </a:xfrm>
              <a:prstGeom prst="rect">
                <a:avLst/>
              </a:prstGeom>
              <a:blipFill rotWithShape="1">
                <a:blip r:embed="rId4"/>
                <a:stretch>
                  <a:fillRect r="-25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576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7544" y="483518"/>
                <a:ext cx="813690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FF0000"/>
                    </a:solidFill>
                  </a:rPr>
                  <a:t>Теорема 3. </a:t>
                </a:r>
                <a:r>
                  <a:rPr lang="ru-RU" sz="3200" dirty="0" smtClean="0"/>
                  <a:t>Если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sz="3200" dirty="0" smtClean="0"/>
                  <a:t>и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3200" dirty="0" smtClean="0"/>
                  <a:t> − </a:t>
                </a:r>
                <a:r>
                  <a:rPr lang="ru-RU" sz="3200" dirty="0" smtClean="0"/>
                  <a:t>положительные числа, причем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r>
                  <a:rPr lang="en-US" sz="3200" dirty="0" smtClean="0"/>
                  <a:t>, </a:t>
                </a:r>
                <a:r>
                  <a:rPr lang="ru-RU" sz="3200" dirty="0" smtClean="0"/>
                  <a:t>то для любого числа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sz="3200" dirty="0" smtClean="0"/>
                  <a:t> </a:t>
                </a:r>
                <a:r>
                  <a:rPr lang="ru-RU" sz="3200" dirty="0" smtClean="0"/>
                  <a:t>справедливо равенство</a:t>
                </a:r>
                <a:endParaRPr lang="ru-RU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83518"/>
                <a:ext cx="8136904" cy="1569660"/>
              </a:xfrm>
              <a:prstGeom prst="rect">
                <a:avLst/>
              </a:prstGeom>
              <a:blipFill rotWithShape="1">
                <a:blip r:embed="rId3"/>
                <a:stretch>
                  <a:fillRect l="-1949" t="-4651" b="-116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Скругленный прямоугольник 8"/>
          <p:cNvSpPr/>
          <p:nvPr/>
        </p:nvSpPr>
        <p:spPr>
          <a:xfrm>
            <a:off x="2857260" y="2643758"/>
            <a:ext cx="3416641" cy="86409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57260" y="2787774"/>
                <a:ext cx="341664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sup>
                          </m:sSup>
                        </m:e>
                      </m:func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𝒓</m:t>
                      </m:r>
                      <m:func>
                        <m:func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func>
                    </m:oMath>
                  </m:oMathPara>
                </a14:m>
                <a:endParaRPr lang="ru-RU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260" y="2787774"/>
                <a:ext cx="3416641" cy="584775"/>
              </a:xfrm>
              <a:prstGeom prst="rect">
                <a:avLst/>
              </a:prstGeom>
              <a:blipFill rotWithShape="1">
                <a:blip r:embed="rId4"/>
                <a:stretch>
                  <a:fillRect t="-12500" r="-5357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550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8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" name="Заголовок 1"/>
          <p:cNvSpPr txBox="1">
            <a:spLocks/>
          </p:cNvSpPr>
          <p:nvPr/>
        </p:nvSpPr>
        <p:spPr>
          <a:xfrm>
            <a:off x="457200" y="40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>Пример: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Объект 2"/>
              <p:cNvSpPr txBox="1">
                <a:spLocks/>
              </p:cNvSpPr>
              <p:nvPr/>
            </p:nvSpPr>
            <p:spPr>
              <a:xfrm>
                <a:off x="323528" y="754504"/>
                <a:ext cx="8476744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2200" dirty="0" smtClean="0"/>
                  <a:t>Упростить выражения: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b="0" i="0" smtClean="0">
                                <a:latin typeface="Cambria Math"/>
                              </a:rPr>
                              <m:t>а) </m:t>
                            </m:r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ru-RU" sz="2400" b="0" i="1" smtClean="0">
                            <a:latin typeface="Cambria Math"/>
                          </a:rPr>
                          <m:t>25</m:t>
                        </m:r>
                      </m:e>
                    </m:func>
                    <m:r>
                      <a:rPr lang="ru-RU" sz="2400" b="0" i="1" smtClean="0">
                        <a:latin typeface="Cambria Math"/>
                      </a:rPr>
                      <m:t>;б)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lg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;</m:t>
                    </m:r>
                    <m:r>
                      <a:rPr lang="ru-RU" sz="2400" b="0" i="1" smtClean="0">
                        <a:latin typeface="Cambria Math"/>
                      </a:rPr>
                      <m:t>в) 3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sz="24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ru-RU" sz="2400" b="0" i="1" smtClean="0">
                            <a:latin typeface="Cambria Math"/>
                          </a:rPr>
                          <m:t>2</m:t>
                        </m:r>
                      </m:e>
                    </m:func>
                  </m:oMath>
                </a14:m>
                <a:r>
                  <a:rPr lang="ru-RU" sz="2400" dirty="0" smtClean="0"/>
                  <a:t>.</a:t>
                </a:r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2200" dirty="0" smtClean="0"/>
                  <a:t>Решение:</a:t>
                </a:r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200" b="0" i="1" smtClean="0">
                          <a:latin typeface="Cambria Math"/>
                        </a:rPr>
                        <m:t>а) </m:t>
                      </m:r>
                      <m:func>
                        <m:func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25</m:t>
                          </m:r>
                        </m:e>
                      </m:func>
                      <m:r>
                        <a:rPr lang="ru-RU" sz="22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22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sup>
                              <m:r>
                                <a:rPr lang="ru-RU" sz="2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  <m:r>
                        <a:rPr lang="ru-RU" sz="22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ru-RU" sz="2200" b="0" i="1" smtClean="0">
                              <a:latin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5</m:t>
                          </m:r>
                        </m:e>
                      </m:func>
                    </m:oMath>
                  </m:oMathPara>
                </a14:m>
                <a:endParaRPr lang="ru-RU" sz="2200" b="0" dirty="0" smtClean="0"/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200" b="0" i="1" smtClean="0">
                          <a:latin typeface="Cambria Math"/>
                        </a:rPr>
                        <m:t>б</m:t>
                      </m:r>
                      <m:r>
                        <a:rPr lang="ru-RU" sz="2200" i="1">
                          <a:latin typeface="Cambria Math"/>
                        </a:rPr>
                        <m:t>)</m:t>
                      </m:r>
                      <m:r>
                        <m:rPr>
                          <m:sty m:val="p"/>
                        </m:rPr>
                        <a:rPr lang="en-US" sz="2200">
                          <a:latin typeface="Cambria Math"/>
                        </a:rPr>
                        <m:t>lg</m:t>
                      </m:r>
                      <m:r>
                        <a:rPr lang="en-US" sz="220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200" i="1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ru-RU" sz="2200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200">
                          <a:latin typeface="Cambria Math"/>
                        </a:rPr>
                        <m:t>lg</m:t>
                      </m:r>
                      <m:r>
                        <a:rPr lang="en-US" sz="220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ru-RU" sz="2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ru-RU" sz="2200" i="1">
                          <a:latin typeface="Cambria Math"/>
                        </a:rPr>
                        <m:t>=</m:t>
                      </m:r>
                      <m:r>
                        <a:rPr lang="ru-RU" sz="2200" b="0" i="1" smtClean="0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200">
                          <a:latin typeface="Cambria Math"/>
                        </a:rPr>
                        <m:t>lg</m:t>
                      </m:r>
                      <m:r>
                        <a:rPr lang="en-US" sz="2200">
                          <a:latin typeface="Cambria Math"/>
                        </a:rPr>
                        <m:t> </m:t>
                      </m:r>
                      <m:r>
                        <a:rPr lang="ru-RU" sz="2200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ru-RU" sz="2200" b="0" i="1" dirty="0" smtClean="0">
                  <a:latin typeface="Cambria Math"/>
                </a:endParaRPr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200" b="0" i="1" smtClean="0">
                          <a:latin typeface="Cambria Math"/>
                        </a:rPr>
                        <m:t>в</m:t>
                      </m:r>
                      <m:r>
                        <a:rPr lang="ru-RU" sz="2200" i="1">
                          <a:latin typeface="Cambria Math"/>
                        </a:rPr>
                        <m:t>)</m:t>
                      </m:r>
                      <m:r>
                        <a:rPr lang="ru-RU" sz="2400" i="1">
                          <a:latin typeface="Cambria Math"/>
                        </a:rPr>
                        <m:t>3</m:t>
                      </m:r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4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ru-RU" sz="2400" i="1">
                              <a:latin typeface="Cambria Math"/>
                            </a:rPr>
                            <m:t>2</m:t>
                          </m:r>
                        </m:e>
                      </m:func>
                      <m:r>
                        <a:rPr lang="ru-RU" sz="2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4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ru-RU" sz="2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func>
                      <m:r>
                        <a:rPr lang="ru-RU" sz="2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4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ru-RU" sz="2400" b="0" i="1" smtClean="0">
                              <a:latin typeface="Cambria Math"/>
                            </a:rPr>
                            <m:t>8</m:t>
                          </m:r>
                        </m:e>
                      </m:func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754504"/>
                <a:ext cx="8476744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8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156176" y="354394"/>
                <a:ext cx="220496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sup>
                          </m:sSup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354394"/>
                <a:ext cx="2204963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576" r="-3315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278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7544" y="363874"/>
                <a:ext cx="813690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/>
                  <a:t>Если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sz="3200" dirty="0" smtClean="0"/>
                  <a:t>и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3200" dirty="0" smtClean="0"/>
                  <a:t> − </a:t>
                </a:r>
                <a:r>
                  <a:rPr lang="ru-RU" sz="3200" dirty="0" smtClean="0"/>
                  <a:t>положительные числа, причем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r>
                  <a:rPr lang="en-US" sz="3200" dirty="0" smtClean="0"/>
                  <a:t>, </a:t>
                </a:r>
                <a:r>
                  <a:rPr lang="ru-RU" sz="3200" dirty="0" smtClean="0"/>
                  <a:t>то для любого числа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sz="3200" dirty="0" smtClean="0"/>
                  <a:t> </a:t>
                </a:r>
                <a:r>
                  <a:rPr lang="ru-RU" sz="3200" dirty="0" smtClean="0"/>
                  <a:t>справедливо равенство</a:t>
                </a:r>
                <a:endParaRPr lang="ru-RU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63874"/>
                <a:ext cx="8136904" cy="1569660"/>
              </a:xfrm>
              <a:prstGeom prst="rect">
                <a:avLst/>
              </a:prstGeom>
              <a:blipFill rotWithShape="1">
                <a:blip r:embed="rId3"/>
                <a:stretch>
                  <a:fillRect l="-1949" t="-4669" b="-120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Скругленный прямоугольник 8"/>
          <p:cNvSpPr/>
          <p:nvPr/>
        </p:nvSpPr>
        <p:spPr>
          <a:xfrm>
            <a:off x="2857260" y="2207912"/>
            <a:ext cx="3416641" cy="122413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57260" y="2326276"/>
                <a:ext cx="3416833" cy="10143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sz="32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sub>
                          </m:sSub>
                        </m:fName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func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𝒓</m:t>
                          </m:r>
                        </m:den>
                      </m:f>
                      <m:func>
                        <m:func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func>
                    </m:oMath>
                  </m:oMathPara>
                </a14:m>
                <a:endParaRPr lang="ru-RU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260" y="2326276"/>
                <a:ext cx="3416833" cy="1014317"/>
              </a:xfrm>
              <a:prstGeom prst="rect">
                <a:avLst/>
              </a:prstGeom>
              <a:blipFill rotWithShape="1">
                <a:blip r:embed="rId4"/>
                <a:stretch>
                  <a:fillRect r="-5357" b="-30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819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2074</Words>
  <Application>Microsoft Office PowerPoint</Application>
  <PresentationFormat>Экран (16:9)</PresentationFormat>
  <Paragraphs>132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Свойства логарифмов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CompEdu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логарифмов</dc:title>
  <dc:creator>User</dc:creator>
  <cp:lastModifiedBy>User</cp:lastModifiedBy>
  <cp:revision>1</cp:revision>
  <dcterms:created xsi:type="dcterms:W3CDTF">2014-12-10T12:25:56Z</dcterms:created>
  <dcterms:modified xsi:type="dcterms:W3CDTF">2014-12-10T12:26:28Z</dcterms:modified>
</cp:coreProperties>
</file>