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1" d="100"/>
          <a:sy n="111" d="100"/>
        </p:scale>
        <p:origin x="-690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C3D8B-DFA8-4193-9624-B7A69CC60B23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B897E-8429-4BAE-9BED-78B7D5A33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647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F45D6-D4AA-4942-AC42-52F03F68F89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481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F45D6-D4AA-4942-AC42-52F03F68F89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481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F7F0-0112-468F-9D18-93AA0D14C065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1D6B-5537-4027-BECA-789F40814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385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F7F0-0112-468F-9D18-93AA0D14C065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1D6B-5537-4027-BECA-789F40814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089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F7F0-0112-468F-9D18-93AA0D14C065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1D6B-5537-4027-BECA-789F40814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779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F7F0-0112-468F-9D18-93AA0D14C065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1D6B-5537-4027-BECA-789F40814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76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F7F0-0112-468F-9D18-93AA0D14C065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1D6B-5537-4027-BECA-789F40814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064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F7F0-0112-468F-9D18-93AA0D14C065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1D6B-5537-4027-BECA-789F40814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375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F7F0-0112-468F-9D18-93AA0D14C065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1D6B-5537-4027-BECA-789F40814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36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F7F0-0112-468F-9D18-93AA0D14C065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1D6B-5537-4027-BECA-789F40814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085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F7F0-0112-468F-9D18-93AA0D14C065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1D6B-5537-4027-BECA-789F40814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996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F7F0-0112-468F-9D18-93AA0D14C065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1D6B-5537-4027-BECA-789F40814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682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F7F0-0112-468F-9D18-93AA0D14C065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31D6B-5537-4027-BECA-789F40814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87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0F7F0-0112-468F-9D18-93AA0D14C065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31D6B-5537-4027-BECA-789F40814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45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12" Type="http://schemas.openxmlformats.org/officeDocument/2006/relationships/image" Target="../media/image18.png"/><Relationship Id="rId2" Type="http://schemas.openxmlformats.org/officeDocument/2006/relationships/video" Target="../media/media1.mp4"/><Relationship Id="rId16" Type="http://schemas.openxmlformats.org/officeDocument/2006/relationships/image" Target="../media/image180.png"/><Relationship Id="rId1" Type="http://schemas.microsoft.com/office/2007/relationships/media" Target="../media/media1.mp4"/><Relationship Id="rId11" Type="http://schemas.openxmlformats.org/officeDocument/2006/relationships/image" Target="../media/image131.png"/><Relationship Id="rId15" Type="http://schemas.openxmlformats.org/officeDocument/2006/relationships/image" Target="../media/image171.png"/><Relationship Id="rId10" Type="http://schemas.openxmlformats.org/officeDocument/2006/relationships/image" Target="../media/image120.png"/><Relationship Id="rId4" Type="http://schemas.openxmlformats.org/officeDocument/2006/relationships/image" Target="../media/image1.png"/><Relationship Id="rId9" Type="http://schemas.openxmlformats.org/officeDocument/2006/relationships/image" Target="../media/image17.png"/><Relationship Id="rId14" Type="http://schemas.openxmlformats.org/officeDocument/2006/relationships/image" Target="../media/image1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44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43.png"/><Relationship Id="rId2" Type="http://schemas.openxmlformats.org/officeDocument/2006/relationships/image" Target="../media/image1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0.png"/><Relationship Id="rId15" Type="http://schemas.openxmlformats.org/officeDocument/2006/relationships/image" Target="../media/image40.png"/><Relationship Id="rId10" Type="http://schemas.openxmlformats.org/officeDocument/2006/relationships/image" Target="../media/image25.png"/><Relationship Id="rId4" Type="http://schemas.openxmlformats.org/officeDocument/2006/relationships/image" Target="../media/image2.jpe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8" Type="http://schemas.openxmlformats.org/officeDocument/2006/relationships/image" Target="../media/image125.png"/><Relationship Id="rId3" Type="http://schemas.openxmlformats.org/officeDocument/2006/relationships/image" Target="../media/image2.jpeg"/><Relationship Id="rId21" Type="http://schemas.openxmlformats.org/officeDocument/2006/relationships/image" Target="../media/image128.png"/><Relationship Id="rId17" Type="http://schemas.openxmlformats.org/officeDocument/2006/relationships/image" Target="../media/image124.png"/><Relationship Id="rId7" Type="http://schemas.openxmlformats.org/officeDocument/2006/relationships/image" Target="../media/image114.png"/><Relationship Id="rId2" Type="http://schemas.openxmlformats.org/officeDocument/2006/relationships/image" Target="../media/image1.png"/><Relationship Id="rId20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23" Type="http://schemas.openxmlformats.org/officeDocument/2006/relationships/image" Target="../media/image130.png"/><Relationship Id="rId19" Type="http://schemas.openxmlformats.org/officeDocument/2006/relationships/image" Target="../media/image126.png"/><Relationship Id="rId9" Type="http://schemas.openxmlformats.org/officeDocument/2006/relationships/image" Target="../media/image116.png"/><Relationship Id="rId22" Type="http://schemas.openxmlformats.org/officeDocument/2006/relationships/image" Target="../media/image1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.png"/><Relationship Id="rId3" Type="http://schemas.openxmlformats.org/officeDocument/2006/relationships/image" Target="../media/image10.png"/><Relationship Id="rId34" Type="http://schemas.openxmlformats.org/officeDocument/2006/relationships/image" Target="../media/image39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2" Type="http://schemas.openxmlformats.org/officeDocument/2006/relationships/image" Target="../media/image2.jpe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32" Type="http://schemas.openxmlformats.org/officeDocument/2006/relationships/image" Target="../media/image37.png"/><Relationship Id="rId28" Type="http://schemas.openxmlformats.org/officeDocument/2006/relationships/image" Target="../media/image33.png"/><Relationship Id="rId31" Type="http://schemas.openxmlformats.org/officeDocument/2006/relationships/image" Target="../media/image36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0" Type="http://schemas.openxmlformats.org/officeDocument/2006/relationships/image" Target="../media/image2.jpeg"/><Relationship Id="rId85" Type="http://schemas.openxmlformats.org/officeDocument/2006/relationships/image" Target="../media/image74.png"/><Relationship Id="rId93" Type="http://schemas.openxmlformats.org/officeDocument/2006/relationships/image" Target="../media/image104.png"/><Relationship Id="rId3" Type="http://schemas.openxmlformats.org/officeDocument/2006/relationships/image" Target="../media/image1.png"/><Relationship Id="rId84" Type="http://schemas.openxmlformats.org/officeDocument/2006/relationships/image" Target="../media/image73.png"/><Relationship Id="rId89" Type="http://schemas.openxmlformats.org/officeDocument/2006/relationships/image" Target="../media/image79.png"/><Relationship Id="rId2" Type="http://schemas.openxmlformats.org/officeDocument/2006/relationships/notesSlide" Target="../notesSlides/notesSlide1.xml"/><Relationship Id="rId83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79" Type="http://schemas.openxmlformats.org/officeDocument/2006/relationships/image" Target="../media/image69.png"/><Relationship Id="rId74" Type="http://schemas.openxmlformats.org/officeDocument/2006/relationships/image" Target="../media/image64.png"/><Relationship Id="rId87" Type="http://schemas.openxmlformats.org/officeDocument/2006/relationships/image" Target="../media/image77.png"/><Relationship Id="rId82" Type="http://schemas.openxmlformats.org/officeDocument/2006/relationships/image" Target="../media/image71.png"/><Relationship Id="rId57" Type="http://schemas.openxmlformats.org/officeDocument/2006/relationships/image" Target="../media/image47.png"/><Relationship Id="rId90" Type="http://schemas.openxmlformats.org/officeDocument/2006/relationships/image" Target="../media/image80.png"/><Relationship Id="rId95" Type="http://schemas.openxmlformats.org/officeDocument/2006/relationships/image" Target="../media/image109.png"/><Relationship Id="rId81" Type="http://schemas.openxmlformats.org/officeDocument/2006/relationships/image" Target="../media/image11.png"/><Relationship Id="rId86" Type="http://schemas.openxmlformats.org/officeDocument/2006/relationships/image" Target="../media/image76.png"/><Relationship Id="rId94" Type="http://schemas.openxmlformats.org/officeDocument/2006/relationships/image" Target="../media/image105.png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9" Type="http://schemas.openxmlformats.org/officeDocument/2006/relationships/image" Target="../media/image90.png"/><Relationship Id="rId51" Type="http://schemas.openxmlformats.org/officeDocument/2006/relationships/image" Target="../media/image102.png"/><Relationship Id="rId18" Type="http://schemas.openxmlformats.org/officeDocument/2006/relationships/image" Target="../media/image162.png"/><Relationship Id="rId3" Type="http://schemas.openxmlformats.org/officeDocument/2006/relationships/image" Target="../media/image1.png"/><Relationship Id="rId50" Type="http://schemas.openxmlformats.org/officeDocument/2006/relationships/image" Target="../media/image101.png"/><Relationship Id="rId55" Type="http://schemas.openxmlformats.org/officeDocument/2006/relationships/image" Target="../media/image108.png"/><Relationship Id="rId2" Type="http://schemas.openxmlformats.org/officeDocument/2006/relationships/notesSlide" Target="../notesSlides/notesSlide2.xml"/><Relationship Id="rId41" Type="http://schemas.openxmlformats.org/officeDocument/2006/relationships/image" Target="../media/image92.png"/><Relationship Id="rId54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32" Type="http://schemas.openxmlformats.org/officeDocument/2006/relationships/image" Target="../media/image83.png"/><Relationship Id="rId40" Type="http://schemas.openxmlformats.org/officeDocument/2006/relationships/image" Target="../media/image2.jpeg"/><Relationship Id="rId45" Type="http://schemas.openxmlformats.org/officeDocument/2006/relationships/image" Target="../media/image96.png"/><Relationship Id="rId53" Type="http://schemas.openxmlformats.org/officeDocument/2006/relationships/image" Target="../media/image106.png"/><Relationship Id="rId49" Type="http://schemas.openxmlformats.org/officeDocument/2006/relationships/image" Target="../media/image100.png"/><Relationship Id="rId44" Type="http://schemas.openxmlformats.org/officeDocument/2006/relationships/image" Target="../media/image95.png"/><Relationship Id="rId52" Type="http://schemas.openxmlformats.org/officeDocument/2006/relationships/image" Target="../media/image103.png"/><Relationship Id="rId48" Type="http://schemas.openxmlformats.org/officeDocument/2006/relationships/image" Target="../media/image99.png"/><Relationship Id="rId43" Type="http://schemas.openxmlformats.org/officeDocument/2006/relationships/image" Target="../media/image94.png"/><Relationship Id="rId56" Type="http://schemas.openxmlformats.org/officeDocument/2006/relationships/image" Target="../media/image1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8" Type="http://schemas.openxmlformats.org/officeDocument/2006/relationships/image" Target="../media/image12.png"/><Relationship Id="rId3" Type="http://schemas.openxmlformats.org/officeDocument/2006/relationships/image" Target="../media/image2.jpeg"/><Relationship Id="rId21" Type="http://schemas.openxmlformats.org/officeDocument/2006/relationships/image" Target="../media/image15.png"/><Relationship Id="rId17" Type="http://schemas.openxmlformats.org/officeDocument/2006/relationships/image" Target="../media/image124.png"/><Relationship Id="rId7" Type="http://schemas.openxmlformats.org/officeDocument/2006/relationships/image" Target="../media/image114.png"/><Relationship Id="rId2" Type="http://schemas.openxmlformats.org/officeDocument/2006/relationships/image" Target="../media/image1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23" Type="http://schemas.openxmlformats.org/officeDocument/2006/relationships/image" Target="../media/image130.png"/><Relationship Id="rId19" Type="http://schemas.openxmlformats.org/officeDocument/2006/relationships/image" Target="../media/image13.png"/><Relationship Id="rId9" Type="http://schemas.openxmlformats.org/officeDocument/2006/relationships/image" Target="../media/image116.png"/><Relationship Id="rId2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52.png"/><Relationship Id="rId12" Type="http://schemas.openxmlformats.org/officeDocument/2006/relationships/image" Target="../media/image145.png"/><Relationship Id="rId17" Type="http://schemas.openxmlformats.org/officeDocument/2006/relationships/image" Target="../media/image150.png"/><Relationship Id="rId2" Type="http://schemas.openxmlformats.org/officeDocument/2006/relationships/image" Target="../media/image1.png"/><Relationship Id="rId16" Type="http://schemas.openxmlformats.org/officeDocument/2006/relationships/image" Target="../media/image149.png"/><Relationship Id="rId20" Type="http://schemas.openxmlformats.org/officeDocument/2006/relationships/image" Target="../media/image155.png"/><Relationship Id="rId29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159.png"/><Relationship Id="rId32" Type="http://schemas.openxmlformats.org/officeDocument/2006/relationships/image" Target="../media/image179.png"/><Relationship Id="rId14" Type="http://schemas.openxmlformats.org/officeDocument/2006/relationships/image" Target="../media/image147.png"/><Relationship Id="rId22" Type="http://schemas.openxmlformats.org/officeDocument/2006/relationships/image" Target="../media/image157.png"/><Relationship Id="rId27" Type="http://schemas.openxmlformats.org/officeDocument/2006/relationships/image" Target="../media/image168.png"/><Relationship Id="rId30" Type="http://schemas.openxmlformats.org/officeDocument/2006/relationships/image" Target="../media/image177.png"/></Relationships>
</file>

<file path=ppt/slides/_rels/slide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8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0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Логарифмическая функция. Её свойства и график</a:t>
            </a:r>
            <a:endParaRPr lang="ru-RU" sz="50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925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Заголовок 1"/>
          <p:cNvSpPr txBox="1">
            <a:spLocks/>
          </p:cNvSpPr>
          <p:nvPr/>
        </p:nvSpPr>
        <p:spPr>
          <a:xfrm>
            <a:off x="451689" y="267494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Пример: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Объект 2"/>
              <p:cNvSpPr txBox="1">
                <a:spLocks/>
              </p:cNvSpPr>
              <p:nvPr/>
            </p:nvSpPr>
            <p:spPr>
              <a:xfrm>
                <a:off x="477513" y="843558"/>
                <a:ext cx="8229600" cy="3831621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sz="1800" dirty="0" smtClean="0"/>
                  <a:t>Сравнить числа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18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 lang="en-US" sz="1800" b="0" i="1" smtClean="0">
                            <a:latin typeface="Cambria Math"/>
                          </a:rPr>
                          <m:t>0,8</m:t>
                        </m:r>
                      </m:e>
                    </m:func>
                  </m:oMath>
                </a14:m>
                <a:r>
                  <a:rPr lang="ru-RU" sz="1800" dirty="0" smtClean="0"/>
                  <a:t> и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18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 lang="en-US" sz="1800" b="0" i="1" smtClean="0">
                            <a:latin typeface="Cambria Math"/>
                          </a:rPr>
                          <m:t>1</m:t>
                        </m:r>
                      </m:e>
                    </m:func>
                  </m:oMath>
                </a14:m>
                <a:r>
                  <a:rPr lang="ru-RU" sz="1800" dirty="0" smtClean="0"/>
                  <a:t>.</a:t>
                </a:r>
              </a:p>
              <a:p>
                <a:pPr marL="0" indent="0">
                  <a:buFont typeface="Arial" pitchFamily="34" charset="0"/>
                  <a:buNone/>
                </a:pPr>
                <a:endParaRPr lang="ru-RU" sz="1200" dirty="0" smtClean="0"/>
              </a:p>
              <a:p>
                <a:pPr marL="0" indent="0">
                  <a:buFont typeface="Arial" pitchFamily="34" charset="0"/>
                  <a:buNone/>
                </a:pPr>
                <a:r>
                  <a:rPr lang="ru-RU" sz="1800" dirty="0" smtClean="0"/>
                  <a:t>Решение: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18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1800" b="0" i="1" smtClean="0">
                        <a:latin typeface="Cambria Math"/>
                      </a:rPr>
                      <m:t>&lt;1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=</m:t>
                    </m:r>
                    <m:func>
                      <m:funcPr>
                        <m:ctrlPr>
                          <a:rPr lang="en-US" sz="1800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/>
                                <a:ea typeface="Cambria Math"/>
                              </a:rPr>
                              <m:t>log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18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1800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1800" dirty="0" smtClean="0"/>
                  <a:t> − </a:t>
                </a:r>
                <a:r>
                  <a:rPr lang="ru-RU" sz="1800" dirty="0" smtClean="0"/>
                  <a:t>убывает</a:t>
                </a:r>
                <a:endParaRPr lang="en-US" sz="1800" dirty="0" smtClean="0"/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/>
                        </a:rPr>
                        <m:t>0,8</m:t>
                      </m:r>
                      <m:r>
                        <a:rPr lang="en-US" sz="1800" b="0" i="1" smtClean="0">
                          <a:latin typeface="Cambria Math"/>
                        </a:rPr>
                        <m:t>&lt;</m:t>
                      </m:r>
                      <m:r>
                        <a:rPr lang="ru-RU" sz="1800" b="0" i="1" smtClean="0">
                          <a:latin typeface="Cambria Math"/>
                        </a:rPr>
                        <m:t>1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⇒</m:t>
                      </m:r>
                      <m:func>
                        <m:funcPr>
                          <m:ctrlPr>
                            <a:rPr lang="en-US" sz="1800" i="1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sz="18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ru-RU" sz="1800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sub>
                          </m:sSub>
                        </m:fName>
                        <m:e>
                          <m:r>
                            <a:rPr lang="ru-RU" sz="1800" b="0" i="1" smtClean="0">
                              <a:latin typeface="Cambria Math"/>
                            </a:rPr>
                            <m:t>0,8</m:t>
                          </m:r>
                        </m:e>
                      </m:func>
                      <m:r>
                        <a:rPr lang="en-US" sz="1800" b="0" i="1" smtClean="0">
                          <a:latin typeface="Cambria Math"/>
                        </a:rPr>
                        <m:t>&gt;</m:t>
                      </m:r>
                      <m:func>
                        <m:funcPr>
                          <m:ctrlPr>
                            <a:rPr lang="en-US" sz="1800" i="1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sz="18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sub>
                          </m:sSub>
                        </m:fName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1</m:t>
                          </m:r>
                        </m:e>
                      </m:func>
                    </m:oMath>
                  </m:oMathPara>
                </a14:m>
                <a:endParaRPr lang="en-US" sz="1800" dirty="0" smtClean="0"/>
              </a:p>
            </p:txBody>
          </p:sp>
        </mc:Choice>
        <mc:Fallback xmlns="">
          <p:sp>
            <p:nvSpPr>
              <p:cNvPr id="8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13" y="843558"/>
                <a:ext cx="8229600" cy="3831621"/>
              </a:xfrm>
              <a:prstGeom prst="rect">
                <a:avLst/>
              </a:prstGeom>
              <a:blipFill rotWithShape="1">
                <a:blip r:embed="rId5"/>
                <a:stretch>
                  <a:fillRect l="-593" t="-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370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Заголовок 1"/>
          <p:cNvSpPr txBox="1">
            <a:spLocks/>
          </p:cNvSpPr>
          <p:nvPr/>
        </p:nvSpPr>
        <p:spPr>
          <a:xfrm>
            <a:off x="451689" y="267494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Пример: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Объект 2"/>
              <p:cNvSpPr txBox="1">
                <a:spLocks/>
              </p:cNvSpPr>
              <p:nvPr/>
            </p:nvSpPr>
            <p:spPr>
              <a:xfrm>
                <a:off x="477513" y="843558"/>
                <a:ext cx="8229600" cy="3831621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sz="1800" dirty="0" smtClean="0"/>
                  <a:t>Схематично построить графики функций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𝑦</m:t>
                    </m:r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ad>
                              <m:radPr>
                                <m:degHide m:val="on"/>
                                <m:ctrlPr>
                                  <a:rPr lang="en-US" sz="1800" b="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sub>
                        </m:sSub>
                      </m:fName>
                      <m:e>
                        <m:r>
                          <a:rPr lang="en-US" sz="1800" b="0" i="1" smtClean="0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1800" dirty="0" smtClean="0"/>
                  <a:t> </a:t>
                </a:r>
                <a:r>
                  <a:rPr lang="ru-RU" sz="1800" dirty="0" smtClean="0"/>
                  <a:t>и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𝑦</m:t>
                    </m:r>
                    <m:r>
                      <a:rPr lang="en-US" sz="18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1800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ru-RU" sz="1800" b="0" i="1" smtClean="0">
                                <a:latin typeface="Cambria Math"/>
                              </a:rPr>
                              <m:t>0,2</m:t>
                            </m:r>
                          </m:sub>
                        </m:sSub>
                      </m:fName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ru-RU" sz="1800" dirty="0" smtClean="0"/>
                  <a:t>.</a:t>
                </a:r>
              </a:p>
              <a:p>
                <a:pPr marL="0" indent="0">
                  <a:buFont typeface="Arial" pitchFamily="34" charset="0"/>
                  <a:buNone/>
                </a:pPr>
                <a:endParaRPr lang="ru-RU" sz="1200" dirty="0" smtClean="0"/>
              </a:p>
              <a:p>
                <a:pPr marL="0" indent="0">
                  <a:buFont typeface="Arial" pitchFamily="34" charset="0"/>
                  <a:buNone/>
                </a:pPr>
                <a:r>
                  <a:rPr lang="ru-RU" sz="1800" dirty="0" smtClean="0"/>
                  <a:t>Решение: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:endParaRPr lang="en-US" sz="1800" dirty="0" smtClean="0"/>
              </a:p>
            </p:txBody>
          </p:sp>
        </mc:Choice>
        <mc:Fallback xmlns="">
          <p:sp>
            <p:nvSpPr>
              <p:cNvPr id="8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13" y="843558"/>
                <a:ext cx="8229600" cy="3831621"/>
              </a:xfrm>
              <a:prstGeom prst="rect">
                <a:avLst/>
              </a:prstGeom>
              <a:blipFill rotWithShape="1">
                <a:blip r:embed="rId8"/>
                <a:stretch>
                  <a:fillRect l="-593" t="-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Корень из 3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612158" y="1275606"/>
            <a:ext cx="3383015" cy="25775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3138" y="1851670"/>
                <a:ext cx="1248354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ru-RU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1,73</m:t>
                      </m:r>
                    </m:oMath>
                  </m:oMathPara>
                </a14:m>
                <a:endParaRPr lang="ru-RU" sz="105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38" y="1851670"/>
                <a:ext cx="1248354" cy="401970"/>
              </a:xfrm>
              <a:prstGeom prst="rect">
                <a:avLst/>
              </a:prstGeom>
              <a:blipFill rotWithShape="1">
                <a:blip r:embed="rId10"/>
                <a:stretch>
                  <a:fillRect r="-5882" b="-24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74568" y="1888581"/>
                <a:ext cx="603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&gt;1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568" y="1888581"/>
                <a:ext cx="603050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333" r="-1313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Рисунок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198" y="1268368"/>
            <a:ext cx="3621202" cy="321325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5"/>
          <a:stretch/>
        </p:blipFill>
        <p:spPr>
          <a:xfrm>
            <a:off x="5871572" y="1419622"/>
            <a:ext cx="1735812" cy="21432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03902" y="2495312"/>
                <a:ext cx="14013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0&lt;0,2&lt;1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02" y="2495312"/>
                <a:ext cx="1401346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8197" r="-478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6756319" y="1760230"/>
                <a:ext cx="1366849" cy="3990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sub>
                          </m:sSub>
                        </m:fName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319" y="1760230"/>
                <a:ext cx="1366849" cy="399084"/>
              </a:xfrm>
              <a:prstGeom prst="rect">
                <a:avLst/>
              </a:prstGeom>
              <a:blipFill rotWithShape="1">
                <a:blip r:embed="rId15"/>
                <a:stretch>
                  <a:fillRect t="-6154" r="-4889" b="-18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6741562" y="3437079"/>
                <a:ext cx="1389226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0,2</m:t>
                              </m:r>
                            </m:sub>
                          </m:sSub>
                        </m:fName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1562" y="3437079"/>
                <a:ext cx="1389226" cy="381515"/>
              </a:xfrm>
              <a:prstGeom prst="rect">
                <a:avLst/>
              </a:prstGeom>
              <a:blipFill rotWithShape="1">
                <a:blip r:embed="rId16"/>
                <a:stretch>
                  <a:fillRect t="-6452" r="-4825" b="-241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344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2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766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7" grpId="0"/>
      <p:bldP spid="10" grpId="0"/>
      <p:bldP spid="2" grpId="0"/>
      <p:bldP spid="36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Прямая соединительная линия 28"/>
          <p:cNvCxnSpPr/>
          <p:nvPr/>
        </p:nvCxnSpPr>
        <p:spPr>
          <a:xfrm>
            <a:off x="6276618" y="1257312"/>
            <a:ext cx="607591" cy="17397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Заголовок 1"/>
          <p:cNvSpPr txBox="1">
            <a:spLocks/>
          </p:cNvSpPr>
          <p:nvPr/>
        </p:nvSpPr>
        <p:spPr>
          <a:xfrm>
            <a:off x="451689" y="96574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Пример: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Объект 2"/>
              <p:cNvSpPr txBox="1">
                <a:spLocks/>
              </p:cNvSpPr>
              <p:nvPr/>
            </p:nvSpPr>
            <p:spPr>
              <a:xfrm>
                <a:off x="251520" y="672638"/>
                <a:ext cx="8455593" cy="3831621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sz="1800" dirty="0" smtClean="0"/>
                  <a:t>Построить и прочитать график функции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−3</m:t>
                            </m:r>
                            <m:r>
                              <a:rPr lang="en-US" sz="1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b="0" i="1" smtClean="0">
                                <a:latin typeface="Cambria Math"/>
                              </a:rPr>
                              <m:t>+3, при </m:t>
                            </m:r>
                            <m:r>
                              <a:rPr lang="en-US" sz="1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  <m:t>≤1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sz="1800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 b="0" i="0" smtClean="0">
                                        <a:latin typeface="Cambria Math"/>
                                      </a:rPr>
                                      <m:t>log</m:t>
                                    </m:r>
                                  </m:e>
                                  <m:sub>
                                    <m:f>
                                      <m:fPr>
                                        <m:ctrlPr>
                                          <a:rPr lang="en-US" sz="1800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800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sub>
                                </m:sSub>
                              </m:fName>
                              <m:e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US" sz="1800" b="0" i="1" smtClean="0">
                                <a:latin typeface="Cambria Math"/>
                              </a:rPr>
                              <m:t>, </m:t>
                            </m:r>
                            <m:r>
                              <a:rPr lang="ru-RU" sz="1800" b="0" i="1" smtClean="0">
                                <a:latin typeface="Cambria Math"/>
                              </a:rPr>
                              <m:t>при </m:t>
                            </m:r>
                            <m:r>
                              <a:rPr lang="en-US" sz="1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b="0" i="1" smtClean="0">
                                <a:latin typeface="Cambria Math"/>
                              </a:rPr>
                              <m:t>&gt;1  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1800" dirty="0" smtClean="0"/>
                  <a:t>.</a:t>
                </a:r>
                <a:endParaRPr lang="ru-RU" sz="1800" dirty="0" smtClean="0"/>
              </a:p>
              <a:p>
                <a:pPr marL="0" indent="0">
                  <a:buFont typeface="Arial" pitchFamily="34" charset="0"/>
                  <a:buNone/>
                </a:pPr>
                <a:r>
                  <a:rPr lang="ru-RU" sz="1800" dirty="0" smtClean="0"/>
                  <a:t>Решение: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:endParaRPr lang="en-US" sz="1800" dirty="0" smtClean="0"/>
              </a:p>
            </p:txBody>
          </p:sp>
        </mc:Choice>
        <mc:Fallback xmlns="">
          <p:sp>
            <p:nvSpPr>
              <p:cNvPr id="8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72638"/>
                <a:ext cx="8455593" cy="3831621"/>
              </a:xfrm>
              <a:prstGeom prst="rect">
                <a:avLst/>
              </a:prstGeom>
              <a:blipFill rotWithShape="1">
                <a:blip r:embed="rId3"/>
                <a:stretch>
                  <a:fillRect l="-577" t="-7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D:\Математика\Котяшёва\list2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5" t="15989" r="18981" b="42640"/>
          <a:stretch/>
        </p:blipFill>
        <p:spPr bwMode="auto">
          <a:xfrm>
            <a:off x="4742581" y="1143776"/>
            <a:ext cx="4176464" cy="329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>
            <a:off x="4993847" y="2997035"/>
            <a:ext cx="38061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6590175" y="1257312"/>
            <a:ext cx="0" cy="28803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276618" y="1257312"/>
            <a:ext cx="936104" cy="26947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343544" y="2941066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544" y="2941066"/>
                <a:ext cx="367985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2166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315396" y="1240286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396" y="1240286"/>
                <a:ext cx="367985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2166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300156" y="2932512"/>
                <a:ext cx="3986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56" y="2932512"/>
                <a:ext cx="398699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1818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640086" y="2940132"/>
                <a:ext cx="3041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086" y="2940132"/>
                <a:ext cx="304120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3800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334914" y="2621576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914" y="2621576"/>
                <a:ext cx="367985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2131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Полилиния 42"/>
          <p:cNvSpPr/>
          <p:nvPr/>
        </p:nvSpPr>
        <p:spPr>
          <a:xfrm rot="5400000">
            <a:off x="6367232" y="1400052"/>
            <a:ext cx="2786752" cy="2247900"/>
          </a:xfrm>
          <a:custGeom>
            <a:avLst/>
            <a:gdLst>
              <a:gd name="connsiteX0" fmla="*/ 0 w 2681288"/>
              <a:gd name="connsiteY0" fmla="*/ 2247900 h 2247900"/>
              <a:gd name="connsiteX1" fmla="*/ 1195388 w 2681288"/>
              <a:gd name="connsiteY1" fmla="*/ 2224087 h 2247900"/>
              <a:gd name="connsiteX2" fmla="*/ 1776413 w 2681288"/>
              <a:gd name="connsiteY2" fmla="*/ 2009775 h 2247900"/>
              <a:gd name="connsiteX3" fmla="*/ 2085975 w 2681288"/>
              <a:gd name="connsiteY3" fmla="*/ 1719262 h 2247900"/>
              <a:gd name="connsiteX4" fmla="*/ 2381250 w 2681288"/>
              <a:gd name="connsiteY4" fmla="*/ 1147762 h 2247900"/>
              <a:gd name="connsiteX5" fmla="*/ 2681288 w 2681288"/>
              <a:gd name="connsiteY5" fmla="*/ 0 h 224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1288" h="2247900">
                <a:moveTo>
                  <a:pt x="0" y="2247900"/>
                </a:moveTo>
                <a:lnTo>
                  <a:pt x="1195388" y="2224087"/>
                </a:lnTo>
                <a:cubicBezTo>
                  <a:pt x="1491457" y="2184399"/>
                  <a:pt x="1627982" y="2093912"/>
                  <a:pt x="1776413" y="2009775"/>
                </a:cubicBezTo>
                <a:cubicBezTo>
                  <a:pt x="1924844" y="1925637"/>
                  <a:pt x="1985169" y="1862931"/>
                  <a:pt x="2085975" y="1719262"/>
                </a:cubicBezTo>
                <a:cubicBezTo>
                  <a:pt x="2186781" y="1575593"/>
                  <a:pt x="2282031" y="1434306"/>
                  <a:pt x="2381250" y="1147762"/>
                </a:cubicBezTo>
                <a:cubicBezTo>
                  <a:pt x="2480469" y="861218"/>
                  <a:pt x="2580878" y="430609"/>
                  <a:pt x="2681288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01" r="2162"/>
          <a:stretch/>
        </p:blipFill>
        <p:spPr>
          <a:xfrm>
            <a:off x="6582555" y="2990908"/>
            <a:ext cx="2302003" cy="999649"/>
          </a:xfrm>
          <a:prstGeom prst="rect">
            <a:avLst/>
          </a:prstGeom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6508290" y="2714082"/>
            <a:ext cx="16066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892030" y="2925914"/>
            <a:ext cx="0" cy="1715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93564" y="2131085"/>
                <a:ext cx="22753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1. </m:t>
                      </m:r>
                      <m:r>
                        <a:rPr lang="en-US" b="0" i="1" smtClean="0">
                          <a:latin typeface="Cambria Math"/>
                        </a:rPr>
                        <m:t>𝐷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=(−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∞</m:t>
                      </m:r>
                      <m:r>
                        <a:rPr lang="en-US" b="0" i="1" smtClean="0">
                          <a:latin typeface="Cambria Math"/>
                        </a:rPr>
                        <m:t>;+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∞)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64" y="2131085"/>
                <a:ext cx="2275303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333" r="-2949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02342" y="2515286"/>
                <a:ext cx="22615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2. </m:t>
                      </m:r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=(−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∞</m:t>
                      </m:r>
                      <m:r>
                        <a:rPr lang="en-US" b="0" i="1" smtClean="0">
                          <a:latin typeface="Cambria Math"/>
                        </a:rPr>
                        <m:t>;+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∞)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42" y="2515286"/>
                <a:ext cx="2261580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333" r="-3235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36868" y="2772734"/>
                <a:ext cx="468045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1341438" algn="l"/>
                  </a:tabLs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3. </m:t>
                    </m:r>
                  </m:oMath>
                </a14:m>
                <a:r>
                  <a:rPr lang="ru-RU" dirty="0" smtClean="0"/>
                  <a:t>функция не является ни</a:t>
                </a:r>
                <a:r>
                  <a:rPr lang="en-US" dirty="0" smtClean="0"/>
                  <a:t> </a:t>
                </a:r>
                <a:r>
                  <a:rPr lang="ru-RU" dirty="0" smtClean="0"/>
                  <a:t>четной, ни</a:t>
                </a:r>
                <a:r>
                  <a:rPr lang="en-US" dirty="0" smtClean="0"/>
                  <a:t> </a:t>
                </a:r>
                <a:r>
                  <a:rPr lang="ru-RU" dirty="0" smtClean="0"/>
                  <a:t>нечетной </a:t>
                </a:r>
                <a:endParaRPr lang="ru-RU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68" y="2772734"/>
                <a:ext cx="4680454" cy="646331"/>
              </a:xfrm>
              <a:prstGeom prst="rect">
                <a:avLst/>
              </a:prstGeom>
              <a:blipFill rotWithShape="1">
                <a:blip r:embed="rId13"/>
                <a:stretch>
                  <a:fillRect l="-1172"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30700" y="3293298"/>
                <a:ext cx="26032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4</m:t>
                    </m:r>
                    <m:r>
                      <a:rPr lang="en-US" b="0" i="1" smtClean="0">
                        <a:latin typeface="Cambria Math"/>
                      </a:rPr>
                      <m:t>. </m:t>
                    </m:r>
                  </m:oMath>
                </a14:m>
                <a:r>
                  <a:rPr lang="ru-RU" dirty="0" smtClean="0"/>
                  <a:t>функция убывает на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00" y="3293298"/>
                <a:ext cx="2603277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8197" r="-3044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Прямая соединительная линия 32"/>
          <p:cNvCxnSpPr/>
          <p:nvPr/>
        </p:nvCxnSpPr>
        <p:spPr>
          <a:xfrm>
            <a:off x="6281381" y="1257312"/>
            <a:ext cx="592659" cy="17242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13302" y="3578758"/>
                <a:ext cx="48627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5. </m:t>
                    </m:r>
                  </m:oMath>
                </a14:m>
                <a:r>
                  <a:rPr lang="ru-RU" dirty="0" smtClean="0"/>
                  <a:t>функция не ограничена ни</a:t>
                </a:r>
                <a:r>
                  <a:rPr lang="en-US" dirty="0" smtClean="0"/>
                  <a:t> </a:t>
                </a:r>
                <a:r>
                  <a:rPr lang="ru-RU" dirty="0" smtClean="0"/>
                  <a:t>сверху, н</a:t>
                </a:r>
                <a:r>
                  <a:rPr lang="ru-RU" dirty="0"/>
                  <a:t>и</a:t>
                </a:r>
                <a:r>
                  <a:rPr lang="ru-RU" dirty="0" smtClean="0"/>
                  <a:t> снизу  </a:t>
                </a:r>
                <a:endParaRPr lang="ru-RU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02" y="3578758"/>
                <a:ext cx="4862754" cy="369332"/>
              </a:xfrm>
              <a:prstGeom prst="rect">
                <a:avLst/>
              </a:prstGeom>
              <a:blipFill rotWithShape="1">
                <a:blip r:embed="rId1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Овал 30"/>
          <p:cNvSpPr/>
          <p:nvPr/>
        </p:nvSpPr>
        <p:spPr>
          <a:xfrm>
            <a:off x="6862559" y="2974810"/>
            <a:ext cx="45874" cy="4587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13608" y="3855832"/>
                <a:ext cx="32142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6</m:t>
                    </m:r>
                    <m:r>
                      <a:rPr lang="en-US" b="0" i="1" smtClean="0">
                        <a:latin typeface="Cambria Math"/>
                      </a:rPr>
                      <m:t>.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</a:rPr>
                          <m:t>наиб</m:t>
                        </m:r>
                      </m:sub>
                    </m:sSub>
                    <m:r>
                      <a:rPr lang="ru-RU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ru-R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</a:rPr>
                          <m:t>наим</m:t>
                        </m:r>
                      </m:sub>
                    </m:sSub>
                  </m:oMath>
                </a14:m>
                <a:r>
                  <a:rPr lang="ru-RU" dirty="0" smtClean="0"/>
                  <a:t> − не существует  </a:t>
                </a:r>
                <a:endParaRPr lang="ru-RU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608" y="3855832"/>
                <a:ext cx="3214213" cy="369332"/>
              </a:xfrm>
              <a:prstGeom prst="rect">
                <a:avLst/>
              </a:prstGeom>
              <a:blipFill rotWithShape="1">
                <a:blip r:embed="rId16"/>
                <a:stretch>
                  <a:fillRect t="-8333" r="-2467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05872" y="4147444"/>
                <a:ext cx="31748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7</m:t>
                    </m:r>
                    <m:r>
                      <a:rPr lang="en-US" b="0" i="1" smtClean="0">
                        <a:latin typeface="Cambria Math"/>
                      </a:rPr>
                      <m:t>. </m:t>
                    </m:r>
                  </m:oMath>
                </a14:m>
                <a:r>
                  <a:rPr lang="ru-RU" dirty="0" smtClean="0"/>
                  <a:t>функция непрерывная</a:t>
                </a:r>
                <a:r>
                  <a:rPr lang="en-US" dirty="0" smtClean="0"/>
                  <a:t> </a:t>
                </a:r>
                <a:r>
                  <a:rPr lang="ru-RU" dirty="0"/>
                  <a:t>на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𝑅</m:t>
                    </m:r>
                  </m:oMath>
                </a14:m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72" y="4147444"/>
                <a:ext cx="3174843" cy="369332"/>
              </a:xfrm>
              <a:prstGeom prst="rect">
                <a:avLst/>
              </a:prstGeom>
              <a:blipFill rotWithShape="1">
                <a:blip r:embed="rId17"/>
                <a:stretch>
                  <a:fillRect t="-8197" r="-230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05278" y="4418500"/>
                <a:ext cx="43533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8. </m:t>
                    </m:r>
                  </m:oMath>
                </a14:m>
                <a:r>
                  <a:rPr lang="ru-RU" dirty="0" smtClean="0"/>
                  <a:t>функция выпукла вниз</a:t>
                </a:r>
                <a:r>
                  <a:rPr lang="en-US" dirty="0" smtClean="0"/>
                  <a:t> </a:t>
                </a:r>
                <a:r>
                  <a:rPr lang="ru-RU" dirty="0" smtClean="0"/>
                  <a:t>при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∈(1;+∞)</m:t>
                    </m:r>
                  </m:oMath>
                </a14:m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78" y="4418500"/>
                <a:ext cx="4353308" cy="369332"/>
              </a:xfrm>
              <a:prstGeom prst="rect">
                <a:avLst/>
              </a:prstGeom>
              <a:blipFill rotWithShape="1">
                <a:blip r:embed="rId18"/>
                <a:stretch>
                  <a:fillRect t="-8333" r="-154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350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1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4" grpId="0"/>
      <p:bldP spid="39" grpId="0"/>
      <p:bldP spid="40" grpId="0"/>
      <p:bldP spid="41" grpId="0"/>
      <p:bldP spid="42" grpId="0"/>
      <p:bldP spid="43" grpId="0" animBg="1"/>
      <p:bldP spid="43" grpId="1" animBg="1"/>
      <p:bldP spid="44" grpId="0"/>
      <p:bldP spid="45" grpId="0"/>
      <p:bldP spid="46" grpId="0"/>
      <p:bldP spid="47" grpId="0"/>
      <p:bldP spid="48" grpId="0"/>
      <p:bldP spid="31" grpId="0" animBg="1"/>
      <p:bldP spid="49" grpId="0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Заголовок 1"/>
          <p:cNvSpPr txBox="1">
            <a:spLocks/>
          </p:cNvSpPr>
          <p:nvPr/>
        </p:nvSpPr>
        <p:spPr>
          <a:xfrm>
            <a:off x="451689" y="267494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Пример: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Объект 2"/>
              <p:cNvSpPr txBox="1">
                <a:spLocks/>
              </p:cNvSpPr>
              <p:nvPr/>
            </p:nvSpPr>
            <p:spPr>
              <a:xfrm>
                <a:off x="477513" y="843558"/>
                <a:ext cx="8229600" cy="3831621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sz="1800" dirty="0" smtClean="0"/>
                  <a:t>Найти область определения функции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𝑦</m:t>
                    </m:r>
                    <m:r>
                      <a:rPr lang="en-US" sz="1800" b="0" i="0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180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1800" i="1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fName>
                      <m:e>
                        <m:r>
                          <a:rPr lang="en-US" sz="1800" b="0" i="1" smtClean="0">
                            <a:latin typeface="Cambria Math"/>
                          </a:rPr>
                          <m:t>(4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/>
                          </a:rPr>
                          <m:t>−1)</m:t>
                        </m:r>
                      </m:e>
                    </m:func>
                  </m:oMath>
                </a14:m>
                <a:r>
                  <a:rPr lang="ru-RU" sz="1800" dirty="0" smtClean="0"/>
                  <a:t>.</a:t>
                </a:r>
              </a:p>
              <a:p>
                <a:pPr marL="0" indent="0">
                  <a:buFont typeface="Arial" pitchFamily="34" charset="0"/>
                  <a:buNone/>
                </a:pPr>
                <a:endParaRPr lang="ru-RU" sz="1200" dirty="0" smtClean="0"/>
              </a:p>
              <a:p>
                <a:pPr marL="0" indent="0">
                  <a:buFont typeface="Arial" pitchFamily="34" charset="0"/>
                  <a:buNone/>
                </a:pPr>
                <a:r>
                  <a:rPr lang="ru-RU" sz="1800" dirty="0" smtClean="0"/>
                  <a:t>Решение: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:endParaRPr lang="en-US" sz="18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/>
                        </a:rPr>
                        <m:t>4</m:t>
                      </m:r>
                      <m:r>
                        <a:rPr lang="en-US" sz="1800" b="0" i="1" smtClean="0"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latin typeface="Cambria Math"/>
                        </a:rPr>
                        <m:t>&gt;1</m:t>
                      </m:r>
                    </m:oMath>
                  </m:oMathPara>
                </a14:m>
                <a:endParaRPr lang="en-US" sz="1800" b="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latin typeface="Cambria Math"/>
                        </a:rPr>
                        <m:t>&gt;</m:t>
                      </m:r>
                      <m:f>
                        <m:f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8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/>
                        </a:rPr>
                        <m:t>𝑥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ctrlPr>
                            <a:rPr lang="en-US" sz="1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1800" b="0" i="1" smtClean="0">
                              <a:latin typeface="Cambria Math"/>
                              <a:ea typeface="Cambria Math"/>
                            </a:rPr>
                            <m:t>;+∞</m:t>
                          </m:r>
                        </m:e>
                      </m:d>
                    </m:oMath>
                  </m:oMathPara>
                </a14:m>
                <a:endParaRPr lang="en-US" sz="1800" b="0" dirty="0" smtClean="0">
                  <a:ea typeface="Cambria Math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800" dirty="0" smtClean="0"/>
              </a:p>
            </p:txBody>
          </p:sp>
        </mc:Choice>
        <mc:Fallback xmlns="">
          <p:sp>
            <p:nvSpPr>
              <p:cNvPr id="8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13" y="843558"/>
                <a:ext cx="8229600" cy="3831621"/>
              </a:xfrm>
              <a:prstGeom prst="rect">
                <a:avLst/>
              </a:prstGeom>
              <a:blipFill rotWithShape="1">
                <a:blip r:embed="rId3"/>
                <a:stretch>
                  <a:fillRect l="-593" t="-795" b="-81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087788" y="842352"/>
                <a:ext cx="9001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4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788" y="842352"/>
                <a:ext cx="900182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8844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204716" y="1664924"/>
                <a:ext cx="60305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716" y="1664924"/>
                <a:ext cx="603050" cy="646331"/>
              </a:xfrm>
              <a:prstGeom prst="rect">
                <a:avLst/>
              </a:prstGeom>
              <a:blipFill rotWithShape="1">
                <a:blip r:embed="rId5"/>
                <a:stretch>
                  <a:fillRect r="-7071" b="-28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408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00926 L -0.50712 0.1974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65" y="94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2" grpId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9502"/>
                <a:ext cx="8229600" cy="425512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Функцию вида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dirty="0" smtClean="0"/>
                  <a:t>, </a:t>
                </a:r>
                <a:r>
                  <a:rPr lang="ru-RU" dirty="0" smtClean="0"/>
                  <a:t>где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≠1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ru-RU" dirty="0" smtClean="0"/>
                  <a:t>называют 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логарифмической функцией</a:t>
                </a:r>
                <a:r>
                  <a:rPr lang="ru-RU" dirty="0" smtClean="0"/>
                  <a:t>.</a:t>
                </a:r>
              </a:p>
              <a:p>
                <a:pPr marL="0" indent="0">
                  <a:buNone/>
                </a:pPr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9502"/>
                <a:ext cx="8229600" cy="4255121"/>
              </a:xfrm>
              <a:blipFill rotWithShape="1">
                <a:blip r:embed="rId2"/>
                <a:stretch>
                  <a:fillRect l="-1852" t="-17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/>
          <p:cNvGrpSpPr/>
          <p:nvPr/>
        </p:nvGrpSpPr>
        <p:grpSpPr>
          <a:xfrm>
            <a:off x="6691345" y="4793672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98189"/>
                  </p:ext>
                </p:extLst>
              </p:nvPr>
            </p:nvGraphicFramePr>
            <p:xfrm>
              <a:off x="1524000" y="1635646"/>
              <a:ext cx="6096000" cy="2651760"/>
            </p:xfrm>
            <a:graphic>
              <a:graphicData uri="http://schemas.openxmlformats.org/drawingml/2006/table">
                <a:tbl>
                  <a:tblPr firstRow="1" bandRow="1">
                    <a:tableStyleId>{ED083AE6-46FA-4A59-8FB0-9F97EB10719F}</a:tableStyleId>
                  </a:tblPr>
                  <a:tblGrid>
                    <a:gridCol w="3048000"/>
                    <a:gridCol w="3048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𝒂</m:t>
                                </m:r>
                                <m:r>
                                  <a:rPr lang="en-US" sz="32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&gt;</m:t>
                                </m:r>
                                <m:r>
                                  <a:rPr lang="en-US" sz="32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ru-RU" sz="3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3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𝟎</m:t>
                                </m:r>
                                <m:r>
                                  <a:rPr kumimoji="0" lang="en-US" sz="3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&lt;</m:t>
                                </m:r>
                                <m:r>
                                  <a:rPr kumimoji="0" lang="en-US" sz="3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𝒂</m:t>
                                </m:r>
                                <m:r>
                                  <a:rPr kumimoji="0" lang="en-US" sz="3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&lt;</m:t>
                                </m:r>
                                <m:r>
                                  <a:rPr kumimoji="0" lang="en-US" sz="32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ru-RU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𝐷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;+∞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𝐷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;+∞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=(</m:t>
                                </m:r>
                                <m:r>
                                  <a:rPr lang="ru-RU" sz="28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ru-RU" sz="2800" b="0" i="1" smtClean="0">
                                    <a:latin typeface="Cambria Math"/>
                                    <a:ea typeface="Cambria Math"/>
                                  </a:rPr>
                                  <m:t>∞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;+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∞)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=(</m:t>
                                </m:r>
                                <m:r>
                                  <a:rPr lang="ru-RU" sz="28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ru-RU" sz="2800" b="0" i="1" smtClean="0">
                                    <a:latin typeface="Cambria Math"/>
                                    <a:ea typeface="Cambria Math"/>
                                  </a:rPr>
                                  <m:t>∞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;+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∞)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 smtClean="0"/>
                            <a:t>Возрастает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 smtClean="0"/>
                            <a:t>Убывает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 smtClean="0"/>
                            <a:t>Непрерывна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 smtClean="0"/>
                            <a:t>Непрерывна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8758520"/>
                  </p:ext>
                </p:extLst>
              </p:nvPr>
            </p:nvGraphicFramePr>
            <p:xfrm>
              <a:off x="1524000" y="1635646"/>
              <a:ext cx="6096000" cy="2651760"/>
            </p:xfrm>
            <a:graphic>
              <a:graphicData uri="http://schemas.openxmlformats.org/drawingml/2006/table">
                <a:tbl>
                  <a:tblPr firstRow="1" bandRow="1">
                    <a:tableStyleId>{ED083AE6-46FA-4A59-8FB0-9F97EB10719F}</a:tableStyleId>
                  </a:tblPr>
                  <a:tblGrid>
                    <a:gridCol w="3048000"/>
                    <a:gridCol w="3048000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12632" r="-100000" b="-3884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00000" t="-12632" b="-388421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125882" r="-100000" b="-3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00000" t="-125882" b="-334118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225882" r="-100000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00000" t="-225882" b="-234118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 smtClean="0"/>
                            <a:t>Возрастает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 smtClean="0"/>
                            <a:t>Убывает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 smtClean="0"/>
                            <a:t>Непрерывна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 smtClean="0"/>
                            <a:t>Непрерывна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1076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 57"/>
          <p:cNvSpPr/>
          <p:nvPr/>
        </p:nvSpPr>
        <p:spPr>
          <a:xfrm>
            <a:off x="0" y="0"/>
            <a:ext cx="4572000" cy="51407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6691345" y="4793672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2" descr="D:\Математика\Котяшёва\list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5" t="15989" r="18981" b="42640"/>
          <a:stretch/>
        </p:blipFill>
        <p:spPr bwMode="auto">
          <a:xfrm>
            <a:off x="195788" y="1365205"/>
            <a:ext cx="4176464" cy="329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Математика\Котяшёва\list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5" t="15989" r="18981" b="42640"/>
          <a:stretch/>
        </p:blipFill>
        <p:spPr bwMode="auto">
          <a:xfrm>
            <a:off x="195788" y="793035"/>
            <a:ext cx="4176464" cy="329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1739671" y="902163"/>
            <a:ext cx="0" cy="36454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70977" y="2638973"/>
            <a:ext cx="41764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67944" y="2628509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628509"/>
                <a:ext cx="367985" cy="369332"/>
              </a:xfrm>
              <a:prstGeom prst="rect">
                <a:avLst/>
              </a:prstGeom>
              <a:blipFill rotWithShape="1">
                <a:blip r:embed="rId17"/>
                <a:stretch>
                  <a:fillRect t="-8197" r="-2131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436144" y="806913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144" y="806913"/>
                <a:ext cx="367985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2166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Прямоугольник 58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36143" y="2595751"/>
                <a:ext cx="3986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143" y="2595751"/>
                <a:ext cx="398699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1846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935109" y="2604297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109" y="2604297"/>
                <a:ext cx="367985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2131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402321" y="2071455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321" y="2071455"/>
                <a:ext cx="367985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333" r="-23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/>
          <p:cNvCxnSpPr/>
          <p:nvPr/>
        </p:nvCxnSpPr>
        <p:spPr>
          <a:xfrm>
            <a:off x="1659339" y="2344629"/>
            <a:ext cx="16066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045039" y="2556461"/>
            <a:ext cx="0" cy="1715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Полилиния 17"/>
          <p:cNvSpPr/>
          <p:nvPr/>
        </p:nvSpPr>
        <p:spPr>
          <a:xfrm rot="5400000" flipH="1">
            <a:off x="1555791" y="2007627"/>
            <a:ext cx="2681288" cy="2247900"/>
          </a:xfrm>
          <a:custGeom>
            <a:avLst/>
            <a:gdLst>
              <a:gd name="connsiteX0" fmla="*/ 0 w 2681288"/>
              <a:gd name="connsiteY0" fmla="*/ 2247900 h 2247900"/>
              <a:gd name="connsiteX1" fmla="*/ 1195388 w 2681288"/>
              <a:gd name="connsiteY1" fmla="*/ 2224087 h 2247900"/>
              <a:gd name="connsiteX2" fmla="*/ 1776413 w 2681288"/>
              <a:gd name="connsiteY2" fmla="*/ 2009775 h 2247900"/>
              <a:gd name="connsiteX3" fmla="*/ 2085975 w 2681288"/>
              <a:gd name="connsiteY3" fmla="*/ 1719262 h 2247900"/>
              <a:gd name="connsiteX4" fmla="*/ 2381250 w 2681288"/>
              <a:gd name="connsiteY4" fmla="*/ 1147762 h 2247900"/>
              <a:gd name="connsiteX5" fmla="*/ 2681288 w 2681288"/>
              <a:gd name="connsiteY5" fmla="*/ 0 h 224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1288" h="2247900">
                <a:moveTo>
                  <a:pt x="0" y="2247900"/>
                </a:moveTo>
                <a:lnTo>
                  <a:pt x="1195388" y="2224087"/>
                </a:lnTo>
                <a:cubicBezTo>
                  <a:pt x="1491457" y="2184399"/>
                  <a:pt x="1627982" y="2093912"/>
                  <a:pt x="1776413" y="2009775"/>
                </a:cubicBezTo>
                <a:cubicBezTo>
                  <a:pt x="1924844" y="1925637"/>
                  <a:pt x="1985169" y="1862931"/>
                  <a:pt x="2085975" y="1719262"/>
                </a:cubicBezTo>
                <a:cubicBezTo>
                  <a:pt x="2186781" y="1575593"/>
                  <a:pt x="2282031" y="1434306"/>
                  <a:pt x="2381250" y="1147762"/>
                </a:cubicBezTo>
                <a:cubicBezTo>
                  <a:pt x="2480469" y="861218"/>
                  <a:pt x="2580878" y="430609"/>
                  <a:pt x="2681288" y="0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998867" y="2607735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304361" y="2314110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896435" y="2030717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773585" y="3174299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855405" y="2884495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14589" y="116341"/>
                <a:ext cx="30507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800" b="1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func>
                      <m:r>
                        <a:rPr lang="en-US" sz="2800" b="1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2800" b="1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sz="2800" b="1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1400" b="1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89" y="116341"/>
                <a:ext cx="3050772" cy="523220"/>
              </a:xfrm>
              <a:prstGeom prst="rect">
                <a:avLst/>
              </a:prstGeom>
              <a:blipFill rotWithShape="1">
                <a:blip r:embed="rId9"/>
                <a:stretch>
                  <a:fillRect t="-10465" r="-3593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2" descr="D:\Математика\Котяшёва\list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5" t="15989" r="18981" b="42640"/>
          <a:stretch/>
        </p:blipFill>
        <p:spPr bwMode="auto">
          <a:xfrm>
            <a:off x="4762825" y="1025320"/>
            <a:ext cx="4176464" cy="329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Прямая со стрелкой 41"/>
          <p:cNvCxnSpPr/>
          <p:nvPr/>
        </p:nvCxnSpPr>
        <p:spPr>
          <a:xfrm flipV="1">
            <a:off x="6607480" y="1025320"/>
            <a:ext cx="0" cy="32950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4849551" y="3173643"/>
            <a:ext cx="4089738" cy="14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614180" y="3097600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180" y="3097600"/>
                <a:ext cx="367985" cy="369332"/>
              </a:xfrm>
              <a:prstGeom prst="rect">
                <a:avLst/>
              </a:prstGeom>
              <a:blipFill rotWithShape="1">
                <a:blip r:embed="rId18"/>
                <a:stretch>
                  <a:fillRect t="-8197" r="-2333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294621" y="1039198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621" y="1039198"/>
                <a:ext cx="367985" cy="369332"/>
              </a:xfrm>
              <a:prstGeom prst="rect">
                <a:avLst/>
              </a:prstGeom>
              <a:blipFill rotWithShape="1">
                <a:blip r:embed="rId19"/>
                <a:stretch>
                  <a:fillRect t="-8197" r="-2166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311712" y="3127146"/>
                <a:ext cx="3986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712" y="3127146"/>
                <a:ext cx="398699" cy="369332"/>
              </a:xfrm>
              <a:prstGeom prst="rect">
                <a:avLst/>
              </a:prstGeom>
              <a:blipFill rotWithShape="1">
                <a:blip r:embed="rId20"/>
                <a:stretch>
                  <a:fillRect t="-8197" r="-1818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656850" y="3127146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850" y="3127146"/>
                <a:ext cx="367985" cy="369332"/>
              </a:xfrm>
              <a:prstGeom prst="rect">
                <a:avLst/>
              </a:prstGeom>
              <a:blipFill rotWithShape="1">
                <a:blip r:embed="rId21"/>
                <a:stretch>
                  <a:fillRect t="-8197" r="-2333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277890" y="2831450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890" y="2831450"/>
                <a:ext cx="367985" cy="369332"/>
              </a:xfrm>
              <a:prstGeom prst="rect">
                <a:avLst/>
              </a:prstGeom>
              <a:blipFill rotWithShape="1">
                <a:blip r:embed="rId22"/>
                <a:stretch>
                  <a:fillRect t="-8197" r="-2166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Прямая соединительная линия 48"/>
          <p:cNvCxnSpPr/>
          <p:nvPr/>
        </p:nvCxnSpPr>
        <p:spPr>
          <a:xfrm>
            <a:off x="6517816" y="2876024"/>
            <a:ext cx="16066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6920608" y="3087856"/>
            <a:ext cx="0" cy="1715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Полилиния 50"/>
          <p:cNvSpPr/>
          <p:nvPr/>
        </p:nvSpPr>
        <p:spPr>
          <a:xfrm rot="839361" flipH="1">
            <a:off x="6342150" y="1438457"/>
            <a:ext cx="2748133" cy="2275142"/>
          </a:xfrm>
          <a:custGeom>
            <a:avLst/>
            <a:gdLst>
              <a:gd name="connsiteX0" fmla="*/ 0 w 2681288"/>
              <a:gd name="connsiteY0" fmla="*/ 2247900 h 2247900"/>
              <a:gd name="connsiteX1" fmla="*/ 1195388 w 2681288"/>
              <a:gd name="connsiteY1" fmla="*/ 2224087 h 2247900"/>
              <a:gd name="connsiteX2" fmla="*/ 1776413 w 2681288"/>
              <a:gd name="connsiteY2" fmla="*/ 2009775 h 2247900"/>
              <a:gd name="connsiteX3" fmla="*/ 2085975 w 2681288"/>
              <a:gd name="connsiteY3" fmla="*/ 1719262 h 2247900"/>
              <a:gd name="connsiteX4" fmla="*/ 2381250 w 2681288"/>
              <a:gd name="connsiteY4" fmla="*/ 1147762 h 2247900"/>
              <a:gd name="connsiteX5" fmla="*/ 2681288 w 2681288"/>
              <a:gd name="connsiteY5" fmla="*/ 0 h 224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1288" h="2247900">
                <a:moveTo>
                  <a:pt x="0" y="2247900"/>
                </a:moveTo>
                <a:lnTo>
                  <a:pt x="1195388" y="2224087"/>
                </a:lnTo>
                <a:cubicBezTo>
                  <a:pt x="1491457" y="2184399"/>
                  <a:pt x="1627982" y="2093912"/>
                  <a:pt x="1776413" y="2009775"/>
                </a:cubicBezTo>
                <a:cubicBezTo>
                  <a:pt x="1924844" y="1925637"/>
                  <a:pt x="1985169" y="1862931"/>
                  <a:pt x="2085975" y="1719262"/>
                </a:cubicBezTo>
                <a:cubicBezTo>
                  <a:pt x="2186781" y="1575593"/>
                  <a:pt x="2282031" y="1434306"/>
                  <a:pt x="2381250" y="1147762"/>
                </a:cubicBezTo>
                <a:cubicBezTo>
                  <a:pt x="2480469" y="861218"/>
                  <a:pt x="2580878" y="430609"/>
                  <a:pt x="2681288" y="0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6887176" y="3139130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170302" y="3432748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7779237" y="3707550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6666246" y="2559470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6745869" y="2846394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949791" y="122457"/>
                <a:ext cx="36574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800" b="1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func>
                      <m:r>
                        <a:rPr lang="en-US" sz="2800" b="1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800" b="1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800" b="1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2800" b="1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800" b="1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1400" b="1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791" y="122457"/>
                <a:ext cx="3657475" cy="523220"/>
              </a:xfrm>
              <a:prstGeom prst="rect">
                <a:avLst/>
              </a:prstGeom>
              <a:blipFill rotWithShape="1">
                <a:blip r:embed="rId23"/>
                <a:stretch>
                  <a:fillRect t="-10465" r="-3833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Группа 62"/>
          <p:cNvGrpSpPr/>
          <p:nvPr/>
        </p:nvGrpSpPr>
        <p:grpSpPr>
          <a:xfrm>
            <a:off x="6686566" y="4793656"/>
            <a:ext cx="2455100" cy="347122"/>
            <a:chOff x="6691345" y="4796378"/>
            <a:chExt cx="2455100" cy="347122"/>
          </a:xfrm>
        </p:grpSpPr>
        <p:sp>
          <p:nvSpPr>
            <p:cNvPr id="6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6" name="Скругленный прямоугольник 65"/>
          <p:cNvSpPr/>
          <p:nvPr/>
        </p:nvSpPr>
        <p:spPr>
          <a:xfrm>
            <a:off x="3314643" y="4424619"/>
            <a:ext cx="2740295" cy="33777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 стрелкой 59"/>
          <p:cNvCxnSpPr/>
          <p:nvPr/>
        </p:nvCxnSpPr>
        <p:spPr>
          <a:xfrm flipH="1" flipV="1">
            <a:off x="2416434" y="3422458"/>
            <a:ext cx="1872569" cy="9494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V="1">
            <a:off x="5076056" y="3608395"/>
            <a:ext cx="2152793" cy="763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314643" y="4410268"/>
            <a:ext cx="3076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Логарифмическая кривая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63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44" grpId="0"/>
      <p:bldP spid="45" grpId="0"/>
      <p:bldP spid="46" grpId="0"/>
      <p:bldP spid="47" grpId="0"/>
      <p:bldP spid="48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/>
      <p:bldP spid="66" grpId="0" animBg="1"/>
      <p:bldP spid="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Скругленный прямоугольник 6"/>
          <p:cNvSpPr/>
          <p:nvPr/>
        </p:nvSpPr>
        <p:spPr>
          <a:xfrm>
            <a:off x="2281586" y="551886"/>
            <a:ext cx="4515065" cy="84551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00062" y="671257"/>
                <a:ext cx="3946401" cy="58477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1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3200" b="1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𝒃</m:t>
                          </m:r>
                          <m:r>
                            <a:rPr lang="en-US" sz="3200" b="1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3200" b="1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</m:func>
                      <m:r>
                        <a:rPr lang="en-US" sz="3200" b="1" i="1" smtClean="0">
                          <a:solidFill>
                            <a:srgbClr val="003366"/>
                          </a:solidFill>
                          <a:latin typeface="Cambria Math"/>
                          <a:ea typeface="Cambria Math"/>
                        </a:rPr>
                        <m:t>⇔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003366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003366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003366"/>
                              </a:solidFill>
                              <a:latin typeface="Cambria Math"/>
                              <a:ea typeface="Cambria Math"/>
                            </a:rPr>
                            <m:t>𝒄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rgbClr val="003366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003366"/>
                          </a:solidFill>
                          <a:latin typeface="Cambria Math"/>
                          <a:ea typeface="Cambria Math"/>
                        </a:rPr>
                        <m:t>𝒃</m:t>
                      </m:r>
                    </m:oMath>
                  </m:oMathPara>
                </a14:m>
                <a:endParaRPr lang="ru-RU" sz="3200" b="1" i="1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062" y="671257"/>
                <a:ext cx="3946401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2500" r="-4637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Скругленный прямоугольник 10"/>
          <p:cNvSpPr/>
          <p:nvPr/>
        </p:nvSpPr>
        <p:spPr>
          <a:xfrm>
            <a:off x="2305921" y="2863885"/>
            <a:ext cx="4515065" cy="84551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67875" y="1868762"/>
                <a:ext cx="25820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&gt;0→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ea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func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875" y="1868762"/>
                <a:ext cx="2582054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0588" r="-5425" b="-341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05287" y="2994255"/>
                <a:ext cx="453816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1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func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∈(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;+∞)</m:t>
                      </m:r>
                    </m:oMath>
                  </m:oMathPara>
                </a14:m>
                <a:endParaRPr lang="ru-RU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287" y="2994255"/>
                <a:ext cx="4538165" cy="584775"/>
              </a:xfrm>
              <a:prstGeom prst="rect">
                <a:avLst/>
              </a:prstGeom>
              <a:blipFill rotWithShape="1">
                <a:blip r:embed="rId5"/>
                <a:stretch>
                  <a:fillRect t="-12500" r="-3893" b="-34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776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5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43276"/>
                <a:ext cx="8229600" cy="411110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&gt;0, </m:t>
                      </m:r>
                      <m:r>
                        <a:rPr lang="en-US" b="0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003366"/>
                          </a:solidFill>
                          <a:latin typeface="Cambria Math"/>
                          <a:ea typeface="Cambria Math"/>
                        </a:rPr>
                        <m:t>≠1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sz="1200" i="1" dirty="0" smtClean="0">
                  <a:solidFill>
                    <a:srgbClr val="003366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3366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i="1">
                          <a:solidFill>
                            <a:srgbClr val="003366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i="1" smtClean="0">
                          <a:solidFill>
                            <a:srgbClr val="003366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43276"/>
                <a:ext cx="8229600" cy="4111105"/>
              </a:xfrm>
              <a:blipFill rotWithShape="1">
                <a:blip r:embed="rId2"/>
                <a:stretch>
                  <a:fillRect t="-1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Скругленный прямоугольник 9"/>
          <p:cNvSpPr/>
          <p:nvPr/>
        </p:nvSpPr>
        <p:spPr>
          <a:xfrm>
            <a:off x="2276289" y="1127755"/>
            <a:ext cx="2008935" cy="84551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771366" y="1242688"/>
                <a:ext cx="51385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3366"/>
                          </a:solidFill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366" y="1242688"/>
                <a:ext cx="513859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2500" r="-38095" b="-34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190830" y="1211311"/>
                <a:ext cx="50808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3366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830" y="1211311"/>
                <a:ext cx="508088" cy="584775"/>
              </a:xfrm>
              <a:prstGeom prst="rect">
                <a:avLst/>
              </a:prstGeom>
              <a:blipFill rotWithShape="1">
                <a:blip r:embed="rId5"/>
                <a:stretch>
                  <a:fillRect t="-12500" r="-38095" b="-34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527437" y="1237773"/>
                <a:ext cx="190468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3366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3200" i="1">
                              <a:solidFill>
                                <a:srgbClr val="003366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3366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solidFill>
                                    <a:srgbClr val="003366"/>
                                  </a:solidFill>
                                  <a:latin typeface="Cambria Math"/>
                                  <a:ea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3366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sub>
                          </m:sSub>
                        </m:fName>
                        <m:e/>
                      </m:func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437" y="1237773"/>
                <a:ext cx="1904689" cy="584775"/>
              </a:xfrm>
              <a:prstGeom prst="rect">
                <a:avLst/>
              </a:prstGeom>
              <a:blipFill rotWithShape="1">
                <a:blip r:embed="rId6"/>
                <a:stretch>
                  <a:fillRect t="-12500" r="-9936" b="-34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29088" y="614904"/>
                <a:ext cx="11685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88" y="614904"/>
                <a:ext cx="1168525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10526" r="-10471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312804" y="1297430"/>
            <a:ext cx="431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−</a:t>
            </a:r>
            <a:r>
              <a:rPr lang="en-US" sz="2400" dirty="0" smtClean="0"/>
              <a:t> </a:t>
            </a:r>
            <a:r>
              <a:rPr lang="ru-RU" sz="2400" dirty="0" smtClean="0"/>
              <a:t>обратная для функции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7456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26103E-6 L 0.0474 0.0651 C 0.05747 0.08022 0.0724 0.08855 0.08785 0.08855 C 0.10556 0.08855 0.11979 0.08022 0.12986 0.0651 L 0.17743 4.26103E-6 " pathEditMode="relative" rAng="0" ptsTypes="FffFF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72" y="441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0.00031 L -0.04045 -0.06726 C -0.05 -0.083 -0.06406 -0.09225 -0.07899 -0.09225 C -0.09583 -0.09225 -0.1092 -0.083 -0.11875 -0.06726 L -0.16423 0.00031 " pathEditMode="relative" rAng="10800000" ptsTypes="FffFF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20" y="-46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0463 L 0.77205 0.1348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94" y="69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2" grpId="0"/>
      <p:bldP spid="2" grpId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4" name="Группа 43"/>
          <p:cNvGrpSpPr/>
          <p:nvPr/>
        </p:nvGrpSpPr>
        <p:grpSpPr>
          <a:xfrm>
            <a:off x="196604" y="575476"/>
            <a:ext cx="4176464" cy="4186917"/>
            <a:chOff x="179512" y="635298"/>
            <a:chExt cx="4176464" cy="4186917"/>
          </a:xfrm>
        </p:grpSpPr>
        <p:pic>
          <p:nvPicPr>
            <p:cNvPr id="40" name="Picture 2" descr="D:\Математика\Котяшёва\list2.JP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55" t="15989" r="18981" b="42640"/>
            <a:stretch/>
          </p:blipFill>
          <p:spPr bwMode="auto">
            <a:xfrm>
              <a:off x="179512" y="1527177"/>
              <a:ext cx="4176464" cy="3295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D:\Математика\Котяшёва\list2.JP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55" t="15989" r="18981" b="42640"/>
            <a:stretch/>
          </p:blipFill>
          <p:spPr bwMode="auto">
            <a:xfrm>
              <a:off x="179512" y="635298"/>
              <a:ext cx="4176464" cy="3295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D:\Математика\Котяшёва\list2.JP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55" t="15989" r="18981" b="42640"/>
            <a:stretch/>
          </p:blipFill>
          <p:spPr bwMode="auto">
            <a:xfrm>
              <a:off x="179512" y="957030"/>
              <a:ext cx="4176464" cy="3295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" name="Прямая со стрелкой 4"/>
          <p:cNvCxnSpPr/>
          <p:nvPr/>
        </p:nvCxnSpPr>
        <p:spPr>
          <a:xfrm flipV="1">
            <a:off x="2050185" y="761990"/>
            <a:ext cx="0" cy="39101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287967" y="3044199"/>
            <a:ext cx="41764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05011" y="2979972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011" y="2979972"/>
                <a:ext cx="367985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333" r="-2131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42022" y="613494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022" y="613494"/>
                <a:ext cx="367985" cy="369332"/>
              </a:xfrm>
              <a:prstGeom prst="rect">
                <a:avLst/>
              </a:prstGeom>
              <a:blipFill rotWithShape="1">
                <a:blip r:embed="rId25"/>
                <a:stretch>
                  <a:fillRect t="-8333" r="-21667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72763" y="3009098"/>
                <a:ext cx="3986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763" y="3009098"/>
                <a:ext cx="398699" cy="369332"/>
              </a:xfrm>
              <a:prstGeom prst="rect">
                <a:avLst/>
              </a:prstGeom>
              <a:blipFill rotWithShape="1">
                <a:blip r:embed="rId26"/>
                <a:stretch>
                  <a:fillRect t="-8333" r="-1846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32441" y="2992006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441" y="2992006"/>
                <a:ext cx="367985" cy="369332"/>
              </a:xfrm>
              <a:prstGeom prst="rect">
                <a:avLst/>
              </a:prstGeom>
              <a:blipFill rotWithShape="1">
                <a:blip r:embed="rId27"/>
                <a:stretch>
                  <a:fillRect t="-8333" r="-2131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08199" y="2467710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199" y="2467710"/>
                <a:ext cx="367985" cy="369332"/>
              </a:xfrm>
              <a:prstGeom prst="rect">
                <a:avLst/>
              </a:prstGeom>
              <a:blipFill rotWithShape="1">
                <a:blip r:embed="rId28"/>
                <a:stretch>
                  <a:fillRect t="-8333" r="-2131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>
            <a:off x="1965217" y="2740884"/>
            <a:ext cx="16066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350917" y="2952716"/>
            <a:ext cx="0" cy="1715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Прямоугольник 56"/>
          <p:cNvSpPr/>
          <p:nvPr/>
        </p:nvSpPr>
        <p:spPr>
          <a:xfrm>
            <a:off x="4572000" y="-2055"/>
            <a:ext cx="4572000" cy="5143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272408" y="735128"/>
            <a:ext cx="2681288" cy="2247900"/>
          </a:xfrm>
          <a:custGeom>
            <a:avLst/>
            <a:gdLst>
              <a:gd name="connsiteX0" fmla="*/ 0 w 2681288"/>
              <a:gd name="connsiteY0" fmla="*/ 2247900 h 2247900"/>
              <a:gd name="connsiteX1" fmla="*/ 1195388 w 2681288"/>
              <a:gd name="connsiteY1" fmla="*/ 2224087 h 2247900"/>
              <a:gd name="connsiteX2" fmla="*/ 1776413 w 2681288"/>
              <a:gd name="connsiteY2" fmla="*/ 2009775 h 2247900"/>
              <a:gd name="connsiteX3" fmla="*/ 2085975 w 2681288"/>
              <a:gd name="connsiteY3" fmla="*/ 1719262 h 2247900"/>
              <a:gd name="connsiteX4" fmla="*/ 2381250 w 2681288"/>
              <a:gd name="connsiteY4" fmla="*/ 1147762 h 2247900"/>
              <a:gd name="connsiteX5" fmla="*/ 2681288 w 2681288"/>
              <a:gd name="connsiteY5" fmla="*/ 0 h 224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1288" h="2247900">
                <a:moveTo>
                  <a:pt x="0" y="2247900"/>
                </a:moveTo>
                <a:lnTo>
                  <a:pt x="1195388" y="2224087"/>
                </a:lnTo>
                <a:cubicBezTo>
                  <a:pt x="1491457" y="2184399"/>
                  <a:pt x="1627982" y="2093912"/>
                  <a:pt x="1776413" y="2009775"/>
                </a:cubicBezTo>
                <a:cubicBezTo>
                  <a:pt x="1924844" y="1925637"/>
                  <a:pt x="1985169" y="1862931"/>
                  <a:pt x="2085975" y="1719262"/>
                </a:cubicBezTo>
                <a:cubicBezTo>
                  <a:pt x="2186781" y="1575593"/>
                  <a:pt x="2282031" y="1434306"/>
                  <a:pt x="2381250" y="1147762"/>
                </a:cubicBezTo>
                <a:cubicBezTo>
                  <a:pt x="2480469" y="861218"/>
                  <a:pt x="2580878" y="430609"/>
                  <a:pt x="2681288" y="0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014181" y="2704880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319675" y="2419801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9" name="Группа 58"/>
          <p:cNvGrpSpPr/>
          <p:nvPr/>
        </p:nvGrpSpPr>
        <p:grpSpPr>
          <a:xfrm>
            <a:off x="4756105" y="567045"/>
            <a:ext cx="4176464" cy="4186917"/>
            <a:chOff x="179512" y="635298"/>
            <a:chExt cx="4176464" cy="4186917"/>
          </a:xfrm>
        </p:grpSpPr>
        <p:pic>
          <p:nvPicPr>
            <p:cNvPr id="60" name="Picture 2" descr="D:\Математика\Котяшёва\list2.JP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55" t="15989" r="18981" b="42640"/>
            <a:stretch/>
          </p:blipFill>
          <p:spPr bwMode="auto">
            <a:xfrm>
              <a:off x="179512" y="1527177"/>
              <a:ext cx="4176464" cy="3295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2" descr="D:\Математика\Котяшёва\list2.JP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55" t="15989" r="18981" b="42640"/>
            <a:stretch/>
          </p:blipFill>
          <p:spPr bwMode="auto">
            <a:xfrm>
              <a:off x="179512" y="635298"/>
              <a:ext cx="4176464" cy="3295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2" descr="D:\Математика\Котяшёва\list2.JP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55" t="15989" r="18981" b="42640"/>
            <a:stretch/>
          </p:blipFill>
          <p:spPr bwMode="auto">
            <a:xfrm>
              <a:off x="179512" y="957030"/>
              <a:ext cx="4176464" cy="3295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Овал 16"/>
          <p:cNvSpPr/>
          <p:nvPr/>
        </p:nvSpPr>
        <p:spPr>
          <a:xfrm>
            <a:off x="2617093" y="1845829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425923" y="2920653"/>
            <a:ext cx="72008" cy="595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720592" y="2844904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6600872" y="936506"/>
            <a:ext cx="0" cy="32950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780464" y="3034032"/>
            <a:ext cx="41764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664871" y="2997438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4871" y="2997438"/>
                <a:ext cx="367985" cy="369332"/>
              </a:xfrm>
              <a:prstGeom prst="rect">
                <a:avLst/>
              </a:prstGeom>
              <a:blipFill rotWithShape="1">
                <a:blip r:embed="rId29"/>
                <a:stretch>
                  <a:fillRect t="-8333" r="-2131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292709" y="950384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709" y="950384"/>
                <a:ext cx="367985" cy="369332"/>
              </a:xfrm>
              <a:prstGeom prst="rect">
                <a:avLst/>
              </a:prstGeom>
              <a:blipFill rotWithShape="1">
                <a:blip r:embed="rId30"/>
                <a:stretch>
                  <a:fillRect t="-8333" r="-2131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511793" y="2982264"/>
                <a:ext cx="3986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793" y="2982264"/>
                <a:ext cx="398699" cy="369332"/>
              </a:xfrm>
              <a:prstGeom prst="rect">
                <a:avLst/>
              </a:prstGeom>
              <a:blipFill rotWithShape="1">
                <a:blip r:embed="rId31"/>
                <a:stretch>
                  <a:fillRect t="-8197" r="-1818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06499" y="2642118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499" y="2642118"/>
                <a:ext cx="367985" cy="369332"/>
              </a:xfrm>
              <a:prstGeom prst="rect">
                <a:avLst/>
              </a:prstGeom>
              <a:blipFill rotWithShape="1">
                <a:blip r:embed="rId32"/>
                <a:stretch>
                  <a:fillRect t="-8197" r="-2166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Прямая соединительная линия 27"/>
          <p:cNvCxnSpPr/>
          <p:nvPr/>
        </p:nvCxnSpPr>
        <p:spPr>
          <a:xfrm>
            <a:off x="6525417" y="2731142"/>
            <a:ext cx="16066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911117" y="2942974"/>
            <a:ext cx="0" cy="1715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Полилиния 29"/>
          <p:cNvSpPr/>
          <p:nvPr/>
        </p:nvSpPr>
        <p:spPr>
          <a:xfrm flipH="1">
            <a:off x="5724514" y="725386"/>
            <a:ext cx="2681288" cy="2247900"/>
          </a:xfrm>
          <a:custGeom>
            <a:avLst/>
            <a:gdLst>
              <a:gd name="connsiteX0" fmla="*/ 0 w 2681288"/>
              <a:gd name="connsiteY0" fmla="*/ 2247900 h 2247900"/>
              <a:gd name="connsiteX1" fmla="*/ 1195388 w 2681288"/>
              <a:gd name="connsiteY1" fmla="*/ 2224087 h 2247900"/>
              <a:gd name="connsiteX2" fmla="*/ 1776413 w 2681288"/>
              <a:gd name="connsiteY2" fmla="*/ 2009775 h 2247900"/>
              <a:gd name="connsiteX3" fmla="*/ 2085975 w 2681288"/>
              <a:gd name="connsiteY3" fmla="*/ 1719262 h 2247900"/>
              <a:gd name="connsiteX4" fmla="*/ 2381250 w 2681288"/>
              <a:gd name="connsiteY4" fmla="*/ 1147762 h 2247900"/>
              <a:gd name="connsiteX5" fmla="*/ 2681288 w 2681288"/>
              <a:gd name="connsiteY5" fmla="*/ 0 h 224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1288" h="2247900">
                <a:moveTo>
                  <a:pt x="0" y="2247900"/>
                </a:moveTo>
                <a:lnTo>
                  <a:pt x="1195388" y="2224087"/>
                </a:lnTo>
                <a:cubicBezTo>
                  <a:pt x="1491457" y="2184399"/>
                  <a:pt x="1627982" y="2093912"/>
                  <a:pt x="1776413" y="2009775"/>
                </a:cubicBezTo>
                <a:cubicBezTo>
                  <a:pt x="1924844" y="1925637"/>
                  <a:pt x="1985169" y="1862931"/>
                  <a:pt x="2085975" y="1719262"/>
                </a:cubicBezTo>
                <a:cubicBezTo>
                  <a:pt x="2186781" y="1575593"/>
                  <a:pt x="2282031" y="1434306"/>
                  <a:pt x="2381250" y="1147762"/>
                </a:cubicBezTo>
                <a:cubicBezTo>
                  <a:pt x="2480469" y="861218"/>
                  <a:pt x="2580878" y="430609"/>
                  <a:pt x="2681288" y="0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564868" y="2696965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279551" y="2416174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5982930" y="1840483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162424" y="2910256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868331" y="2838248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496231" y="167180"/>
                <a:ext cx="15952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b="1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231" y="167180"/>
                <a:ext cx="1595244" cy="369332"/>
              </a:xfrm>
              <a:prstGeom prst="rect">
                <a:avLst/>
              </a:prstGeom>
              <a:blipFill rotWithShape="1">
                <a:blip r:embed="rId33"/>
                <a:stretch>
                  <a:fillRect t="-8197" r="-458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Прямая соединительная линия 37"/>
          <p:cNvCxnSpPr/>
          <p:nvPr/>
        </p:nvCxnSpPr>
        <p:spPr>
          <a:xfrm flipV="1">
            <a:off x="591389" y="1371128"/>
            <a:ext cx="3165299" cy="3085016"/>
          </a:xfrm>
          <a:prstGeom prst="line">
            <a:avLst/>
          </a:prstGeom>
          <a:ln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Полилиния 38"/>
          <p:cNvSpPr/>
          <p:nvPr/>
        </p:nvSpPr>
        <p:spPr>
          <a:xfrm rot="16200000" flipV="1">
            <a:off x="1880716" y="2385212"/>
            <a:ext cx="2681288" cy="2247900"/>
          </a:xfrm>
          <a:custGeom>
            <a:avLst/>
            <a:gdLst>
              <a:gd name="connsiteX0" fmla="*/ 0 w 2681288"/>
              <a:gd name="connsiteY0" fmla="*/ 2247900 h 2247900"/>
              <a:gd name="connsiteX1" fmla="*/ 1195388 w 2681288"/>
              <a:gd name="connsiteY1" fmla="*/ 2224087 h 2247900"/>
              <a:gd name="connsiteX2" fmla="*/ 1776413 w 2681288"/>
              <a:gd name="connsiteY2" fmla="*/ 2009775 h 2247900"/>
              <a:gd name="connsiteX3" fmla="*/ 2085975 w 2681288"/>
              <a:gd name="connsiteY3" fmla="*/ 1719262 h 2247900"/>
              <a:gd name="connsiteX4" fmla="*/ 2381250 w 2681288"/>
              <a:gd name="connsiteY4" fmla="*/ 1147762 h 2247900"/>
              <a:gd name="connsiteX5" fmla="*/ 2681288 w 2681288"/>
              <a:gd name="connsiteY5" fmla="*/ 0 h 224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1288" h="2247900">
                <a:moveTo>
                  <a:pt x="0" y="2247900"/>
                </a:moveTo>
                <a:lnTo>
                  <a:pt x="1195388" y="2224087"/>
                </a:lnTo>
                <a:cubicBezTo>
                  <a:pt x="1491457" y="2184399"/>
                  <a:pt x="1627982" y="2093912"/>
                  <a:pt x="1776413" y="2009775"/>
                </a:cubicBezTo>
                <a:cubicBezTo>
                  <a:pt x="1924844" y="1925637"/>
                  <a:pt x="1985169" y="1862931"/>
                  <a:pt x="2085975" y="1719262"/>
                </a:cubicBezTo>
                <a:cubicBezTo>
                  <a:pt x="2186781" y="1575593"/>
                  <a:pt x="2282031" y="1434306"/>
                  <a:pt x="2381250" y="1147762"/>
                </a:cubicBezTo>
                <a:cubicBezTo>
                  <a:pt x="2480469" y="861218"/>
                  <a:pt x="2580878" y="430609"/>
                  <a:pt x="2681288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2307696" y="3017300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2610968" y="2716981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3205700" y="2424949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2090750" y="3583024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2174728" y="3295632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824968" y="150088"/>
                <a:ext cx="2034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b="1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b="1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968" y="150088"/>
                <a:ext cx="2034468" cy="369332"/>
              </a:xfrm>
              <a:prstGeom prst="rect">
                <a:avLst/>
              </a:prstGeom>
              <a:blipFill rotWithShape="1">
                <a:blip r:embed="rId34"/>
                <a:stretch>
                  <a:fillRect t="-8333" r="-3604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Полилиния 53"/>
          <p:cNvSpPr/>
          <p:nvPr/>
        </p:nvSpPr>
        <p:spPr>
          <a:xfrm rot="5400000">
            <a:off x="6377228" y="1391294"/>
            <a:ext cx="2786752" cy="2247900"/>
          </a:xfrm>
          <a:custGeom>
            <a:avLst/>
            <a:gdLst>
              <a:gd name="connsiteX0" fmla="*/ 0 w 2681288"/>
              <a:gd name="connsiteY0" fmla="*/ 2247900 h 2247900"/>
              <a:gd name="connsiteX1" fmla="*/ 1195388 w 2681288"/>
              <a:gd name="connsiteY1" fmla="*/ 2224087 h 2247900"/>
              <a:gd name="connsiteX2" fmla="*/ 1776413 w 2681288"/>
              <a:gd name="connsiteY2" fmla="*/ 2009775 h 2247900"/>
              <a:gd name="connsiteX3" fmla="*/ 2085975 w 2681288"/>
              <a:gd name="connsiteY3" fmla="*/ 1719262 h 2247900"/>
              <a:gd name="connsiteX4" fmla="*/ 2381250 w 2681288"/>
              <a:gd name="connsiteY4" fmla="*/ 1147762 h 2247900"/>
              <a:gd name="connsiteX5" fmla="*/ 2681288 w 2681288"/>
              <a:gd name="connsiteY5" fmla="*/ 0 h 224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1288" h="2247900">
                <a:moveTo>
                  <a:pt x="0" y="2247900"/>
                </a:moveTo>
                <a:lnTo>
                  <a:pt x="1195388" y="2224087"/>
                </a:lnTo>
                <a:cubicBezTo>
                  <a:pt x="1491457" y="2184399"/>
                  <a:pt x="1627982" y="2093912"/>
                  <a:pt x="1776413" y="2009775"/>
                </a:cubicBezTo>
                <a:cubicBezTo>
                  <a:pt x="1924844" y="1925637"/>
                  <a:pt x="1985169" y="1862931"/>
                  <a:pt x="2085975" y="1719262"/>
                </a:cubicBezTo>
                <a:cubicBezTo>
                  <a:pt x="2186781" y="1575593"/>
                  <a:pt x="2282031" y="1434306"/>
                  <a:pt x="2381250" y="1147762"/>
                </a:cubicBezTo>
                <a:cubicBezTo>
                  <a:pt x="2480469" y="861218"/>
                  <a:pt x="2580878" y="430609"/>
                  <a:pt x="2681288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flipV="1">
            <a:off x="5473716" y="1041517"/>
            <a:ext cx="3165299" cy="3085016"/>
          </a:xfrm>
          <a:prstGeom prst="line">
            <a:avLst/>
          </a:prstGeom>
          <a:ln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5" name="Овал 64"/>
          <p:cNvSpPr/>
          <p:nvPr/>
        </p:nvSpPr>
        <p:spPr>
          <a:xfrm>
            <a:off x="6885843" y="3000208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7168774" y="3286234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7761812" y="3565932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6746771" y="2705920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6650078" y="2436313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8" name="Группа 57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7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6" name="Прямая со стрелкой 25"/>
          <p:cNvCxnSpPr/>
          <p:nvPr/>
        </p:nvCxnSpPr>
        <p:spPr>
          <a:xfrm flipH="1" flipV="1">
            <a:off x="2416434" y="3422458"/>
            <a:ext cx="1872569" cy="9494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Скругленный прямоугольник 72"/>
          <p:cNvSpPr/>
          <p:nvPr/>
        </p:nvSpPr>
        <p:spPr>
          <a:xfrm>
            <a:off x="3314643" y="4424619"/>
            <a:ext cx="2740295" cy="33777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2" name="Прямая со стрелкой 71"/>
          <p:cNvCxnSpPr/>
          <p:nvPr/>
        </p:nvCxnSpPr>
        <p:spPr>
          <a:xfrm flipV="1">
            <a:off x="5076056" y="3608395"/>
            <a:ext cx="2152793" cy="763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314643" y="4410268"/>
            <a:ext cx="3076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Логарифмическая кривая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95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5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5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0"/>
                            </p:stCondLst>
                            <p:childTnLst>
                              <p:par>
                                <p:cTn id="1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500"/>
                            </p:stCondLst>
                            <p:childTnLst>
                              <p:par>
                                <p:cTn id="1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6000"/>
                            </p:stCondLst>
                            <p:childTnLst>
                              <p:par>
                                <p:cTn id="1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6500"/>
                            </p:stCondLst>
                            <p:childTnLst>
                              <p:par>
                                <p:cTn id="1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7000"/>
                            </p:stCondLst>
                            <p:childTnLst>
                              <p:par>
                                <p:cTn id="1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3" grpId="0"/>
      <p:bldP spid="24" grpId="0"/>
      <p:bldP spid="25" grpId="0"/>
      <p:bldP spid="27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9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63" grpId="0"/>
      <p:bldP spid="5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3" grpId="0" animBg="1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467225" y="0"/>
            <a:ext cx="4676775" cy="51407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6691345" y="4793672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64740" y="123478"/>
                <a:ext cx="1849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740" y="123478"/>
                <a:ext cx="1849352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0465" r="-8224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Таблица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7072281"/>
                  </p:ext>
                </p:extLst>
              </p:nvPr>
            </p:nvGraphicFramePr>
            <p:xfrm>
              <a:off x="4597072" y="689428"/>
              <a:ext cx="3143280" cy="1063498"/>
            </p:xfrm>
            <a:graphic>
              <a:graphicData uri="http://schemas.openxmlformats.org/drawingml/2006/table">
                <a:tbl>
                  <a:tblPr firstRow="1" bandRow="1">
                    <a:tableStyleId>{5DA37D80-6434-44D0-A028-1B22A696006F}</a:tableStyleId>
                  </a:tblPr>
                  <a:tblGrid>
                    <a:gridCol w="523880"/>
                    <a:gridCol w="523880"/>
                    <a:gridCol w="523880"/>
                    <a:gridCol w="523880"/>
                    <a:gridCol w="523880"/>
                    <a:gridCol w="523880"/>
                  </a:tblGrid>
                  <a:tr h="45847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ru-RU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ru-RU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ru-RU" b="0" dirty="0"/>
                        </a:p>
                      </a:txBody>
                      <a:tcPr/>
                    </a:tc>
                  </a:tr>
                  <a:tr h="45847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Таблица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3758469"/>
                  </p:ext>
                </p:extLst>
              </p:nvPr>
            </p:nvGraphicFramePr>
            <p:xfrm>
              <a:off x="4597072" y="689428"/>
              <a:ext cx="3143280" cy="1063498"/>
            </p:xfrm>
            <a:graphic>
              <a:graphicData uri="http://schemas.openxmlformats.org/drawingml/2006/table">
                <a:tbl>
                  <a:tblPr firstRow="1" bandRow="1">
                    <a:tableStyleId>{5DA37D80-6434-44D0-A028-1B22A696006F}</a:tableStyleId>
                  </a:tblPr>
                  <a:tblGrid>
                    <a:gridCol w="523880"/>
                    <a:gridCol w="523880"/>
                    <a:gridCol w="523880"/>
                    <a:gridCol w="523880"/>
                    <a:gridCol w="523880"/>
                    <a:gridCol w="523880"/>
                  </a:tblGrid>
                  <a:tr h="60502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79"/>
                          <a:stretch>
                            <a:fillRect t="-5000" r="-500000" b="-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79"/>
                          <a:stretch>
                            <a:fillRect l="-100000" t="-5000" r="-400000" b="-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79"/>
                          <a:stretch>
                            <a:fillRect l="-200000" t="-5000" r="-300000" b="-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79"/>
                          <a:stretch>
                            <a:fillRect l="-300000" t="-5000" r="-200000" b="-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79"/>
                          <a:stretch>
                            <a:fillRect l="-400000" t="-5000" r="-100000" b="-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79"/>
                          <a:stretch>
                            <a:fillRect l="-500000" t="-5000" b="-75000"/>
                          </a:stretch>
                        </a:blipFill>
                      </a:tcPr>
                    </a:tc>
                  </a:tr>
                  <a:tr h="45847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79"/>
                          <a:stretch>
                            <a:fillRect t="-140000" r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79"/>
                          <a:stretch>
                            <a:fillRect l="-100000" t="-140000" r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79"/>
                          <a:stretch>
                            <a:fillRect l="-200000" t="-140000" r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79"/>
                          <a:stretch>
                            <a:fillRect l="-300000" t="-140000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79"/>
                          <a:stretch>
                            <a:fillRect l="-400000" t="-140000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79"/>
                          <a:stretch>
                            <a:fillRect l="-500000" t="-140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33" name="Picture 2" descr="D:\Математика\Котяшёва\list2.JPG"/>
          <p:cNvPicPr/>
          <p:nvPr/>
        </p:nvPicPr>
        <p:blipFill rotWithShape="1"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5" t="15989" r="18981" b="42640"/>
          <a:stretch/>
        </p:blipFill>
        <p:spPr bwMode="auto">
          <a:xfrm>
            <a:off x="153058" y="1262653"/>
            <a:ext cx="4176464" cy="329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Математика\Котяшёва\list2.JPG"/>
          <p:cNvPicPr/>
          <p:nvPr/>
        </p:nvPicPr>
        <p:blipFill rotWithShape="1"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5" t="15989" r="18981" b="42640"/>
          <a:stretch/>
        </p:blipFill>
        <p:spPr bwMode="auto">
          <a:xfrm>
            <a:off x="153058" y="690483"/>
            <a:ext cx="4176464" cy="329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 стрелкой 11"/>
          <p:cNvCxnSpPr/>
          <p:nvPr/>
        </p:nvCxnSpPr>
        <p:spPr>
          <a:xfrm flipV="1">
            <a:off x="1696941" y="799611"/>
            <a:ext cx="0" cy="36454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28247" y="2536421"/>
            <a:ext cx="41764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024567" y="2483989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567" y="2483989"/>
                <a:ext cx="367985" cy="369332"/>
              </a:xfrm>
              <a:prstGeom prst="rect">
                <a:avLst/>
              </a:prstGeom>
              <a:blipFill rotWithShape="1">
                <a:blip r:embed="rId81"/>
                <a:stretch>
                  <a:fillRect t="-8197" r="-2131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393414" y="704361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414" y="704361"/>
                <a:ext cx="367985" cy="369332"/>
              </a:xfrm>
              <a:prstGeom prst="rect">
                <a:avLst/>
              </a:prstGeom>
              <a:blipFill rotWithShape="1">
                <a:blip r:embed="rId82"/>
                <a:stretch>
                  <a:fillRect t="-8333" r="-21667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393413" y="2493199"/>
                <a:ext cx="3986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413" y="2493199"/>
                <a:ext cx="398699" cy="369332"/>
              </a:xfrm>
              <a:prstGeom prst="rect">
                <a:avLst/>
              </a:prstGeom>
              <a:blipFill rotWithShape="1">
                <a:blip r:embed="rId83"/>
                <a:stretch>
                  <a:fillRect t="-8197" r="-1846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92379" y="2501745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379" y="2501745"/>
                <a:ext cx="367985" cy="369332"/>
              </a:xfrm>
              <a:prstGeom prst="rect">
                <a:avLst/>
              </a:prstGeom>
              <a:blipFill rotWithShape="1">
                <a:blip r:embed="rId84"/>
                <a:stretch>
                  <a:fillRect t="-8197" r="-2131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359591" y="1968903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591" y="1968903"/>
                <a:ext cx="367985" cy="369332"/>
              </a:xfrm>
              <a:prstGeom prst="rect">
                <a:avLst/>
              </a:prstGeom>
              <a:blipFill rotWithShape="1">
                <a:blip r:embed="rId85"/>
                <a:stretch>
                  <a:fillRect t="-8197" r="-2333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я соединительная линия 20"/>
          <p:cNvCxnSpPr/>
          <p:nvPr/>
        </p:nvCxnSpPr>
        <p:spPr>
          <a:xfrm>
            <a:off x="1616609" y="2242077"/>
            <a:ext cx="16066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002309" y="2453909"/>
            <a:ext cx="0" cy="1715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Полилиния 33"/>
          <p:cNvSpPr/>
          <p:nvPr/>
        </p:nvSpPr>
        <p:spPr>
          <a:xfrm rot="5400000" flipH="1">
            <a:off x="1513061" y="1905075"/>
            <a:ext cx="2681288" cy="2247900"/>
          </a:xfrm>
          <a:custGeom>
            <a:avLst/>
            <a:gdLst>
              <a:gd name="connsiteX0" fmla="*/ 0 w 2681288"/>
              <a:gd name="connsiteY0" fmla="*/ 2247900 h 2247900"/>
              <a:gd name="connsiteX1" fmla="*/ 1195388 w 2681288"/>
              <a:gd name="connsiteY1" fmla="*/ 2224087 h 2247900"/>
              <a:gd name="connsiteX2" fmla="*/ 1776413 w 2681288"/>
              <a:gd name="connsiteY2" fmla="*/ 2009775 h 2247900"/>
              <a:gd name="connsiteX3" fmla="*/ 2085975 w 2681288"/>
              <a:gd name="connsiteY3" fmla="*/ 1719262 h 2247900"/>
              <a:gd name="connsiteX4" fmla="*/ 2381250 w 2681288"/>
              <a:gd name="connsiteY4" fmla="*/ 1147762 h 2247900"/>
              <a:gd name="connsiteX5" fmla="*/ 2681288 w 2681288"/>
              <a:gd name="connsiteY5" fmla="*/ 0 h 224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1288" h="2247900">
                <a:moveTo>
                  <a:pt x="0" y="2247900"/>
                </a:moveTo>
                <a:lnTo>
                  <a:pt x="1195388" y="2224087"/>
                </a:lnTo>
                <a:cubicBezTo>
                  <a:pt x="1491457" y="2184399"/>
                  <a:pt x="1627982" y="2093912"/>
                  <a:pt x="1776413" y="2009775"/>
                </a:cubicBezTo>
                <a:cubicBezTo>
                  <a:pt x="1924844" y="1925637"/>
                  <a:pt x="1985169" y="1862931"/>
                  <a:pt x="2085975" y="1719262"/>
                </a:cubicBezTo>
                <a:cubicBezTo>
                  <a:pt x="2186781" y="1575593"/>
                  <a:pt x="2282031" y="1434306"/>
                  <a:pt x="2381250" y="1147762"/>
                </a:cubicBezTo>
                <a:cubicBezTo>
                  <a:pt x="2480469" y="861218"/>
                  <a:pt x="2580878" y="430609"/>
                  <a:pt x="2681288" y="0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956137" y="2505183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2261631" y="2211558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2853705" y="1928165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730855" y="3071747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1812675" y="2781943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607119" y="122264"/>
                <a:ext cx="30507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func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119" y="122264"/>
                <a:ext cx="3050772" cy="523220"/>
              </a:xfrm>
              <a:prstGeom prst="rect">
                <a:avLst/>
              </a:prstGeom>
              <a:blipFill rotWithShape="1">
                <a:blip r:embed="rId57"/>
                <a:stretch>
                  <a:fillRect t="-10465" r="-3600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317756" y="657473"/>
                <a:ext cx="30547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1. </m:t>
                      </m:r>
                      <m:r>
                        <a:rPr lang="en-US" sz="2800" b="0" i="1" smtClean="0">
                          <a:latin typeface="Cambria Math"/>
                        </a:rPr>
                        <m:t>𝐷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=(0;+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∞)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756" y="657473"/>
                <a:ext cx="3054746" cy="523220"/>
              </a:xfrm>
              <a:prstGeom prst="rect">
                <a:avLst/>
              </a:prstGeom>
              <a:blipFill rotWithShape="1">
                <a:blip r:embed="rId74"/>
                <a:stretch>
                  <a:fillRect t="-10465" r="-4990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333875" y="1104493"/>
                <a:ext cx="20487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2. </m:t>
                      </m:r>
                      <m:r>
                        <a:rPr lang="en-US" sz="2800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875" y="1104493"/>
                <a:ext cx="2048766" cy="523220"/>
              </a:xfrm>
              <a:prstGeom prst="rect">
                <a:avLst/>
              </a:prstGeom>
              <a:blipFill rotWithShape="1">
                <a:blip r:embed="rId86"/>
                <a:stretch>
                  <a:fillRect t="-10465" r="-7440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375256" y="1500778"/>
                <a:ext cx="424629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3. </m:t>
                    </m:r>
                  </m:oMath>
                </a14:m>
                <a:r>
                  <a:rPr lang="ru-RU" sz="2800" dirty="0" smtClean="0"/>
                  <a:t>функция не является ни </a:t>
                </a:r>
              </a:p>
              <a:p>
                <a:r>
                  <a:rPr lang="ru-RU" sz="2800" dirty="0" smtClean="0"/>
                  <a:t>четной, ни нечетной </a:t>
                </a:r>
                <a:endParaRPr lang="ru-RU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256" y="1500778"/>
                <a:ext cx="4246291" cy="954107"/>
              </a:xfrm>
              <a:prstGeom prst="rect">
                <a:avLst/>
              </a:prstGeom>
              <a:blipFill rotWithShape="1">
                <a:blip r:embed="rId87"/>
                <a:stretch>
                  <a:fillRect l="-3017" t="-5732" r="-3879" b="-17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369885" y="2247735"/>
                <a:ext cx="49443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800" b="0" i="1" smtClean="0">
                        <a:latin typeface="Cambria Math"/>
                      </a:rPr>
                      <m:t>4</m:t>
                    </m:r>
                    <m:r>
                      <a:rPr lang="en-US" sz="2800" b="0" i="1" smtClean="0">
                        <a:latin typeface="Cambria Math"/>
                      </a:rPr>
                      <m:t>. </m:t>
                    </m:r>
                  </m:oMath>
                </a14:m>
                <a:r>
                  <a:rPr lang="ru-RU" sz="2800" dirty="0" smtClean="0"/>
                  <a:t>функция возрастает на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𝐷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ru-RU" sz="2800" dirty="0" smtClean="0"/>
                  <a:t> </a:t>
                </a:r>
                <a:endParaRPr lang="ru-RU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885" y="2247735"/>
                <a:ext cx="4944302" cy="523220"/>
              </a:xfrm>
              <a:prstGeom prst="rect">
                <a:avLst/>
              </a:prstGeom>
              <a:blipFill rotWithShape="1">
                <a:blip r:embed="rId93"/>
                <a:stretch>
                  <a:fillRect t="-10465" r="-3083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374220" y="2616278"/>
                <a:ext cx="4369979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5. </m:t>
                    </m:r>
                  </m:oMath>
                </a14:m>
                <a:r>
                  <a:rPr lang="ru-RU" sz="2800" dirty="0" smtClean="0"/>
                  <a:t>функция не ограничена </a:t>
                </a:r>
              </a:p>
              <a:p>
                <a:r>
                  <a:rPr lang="en-US" sz="2800" dirty="0" smtClean="0"/>
                  <a:t> </a:t>
                </a:r>
                <a:r>
                  <a:rPr lang="ru-RU" sz="2800" dirty="0" smtClean="0"/>
                  <a:t>ни сверху, ни снизу  </a:t>
                </a:r>
                <a:endParaRPr lang="ru-RU" sz="28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220" y="2616278"/>
                <a:ext cx="4369979" cy="954107"/>
              </a:xfrm>
              <a:prstGeom prst="rect">
                <a:avLst/>
              </a:prstGeom>
              <a:blipFill rotWithShape="1">
                <a:blip r:embed="rId89"/>
                <a:stretch>
                  <a:fillRect l="-2933" t="-5732" r="-419" b="-17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347140" y="3403162"/>
                <a:ext cx="48806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800" b="0" i="1" smtClean="0">
                        <a:latin typeface="Cambria Math"/>
                      </a:rPr>
                      <m:t>6</m:t>
                    </m:r>
                    <m:r>
                      <a:rPr lang="en-US" sz="2800" b="0" i="1" smtClean="0">
                        <a:latin typeface="Cambria Math"/>
                      </a:rPr>
                      <m:t>. 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ru-RU" sz="2800" b="0" i="1" smtClean="0">
                            <a:latin typeface="Cambria Math"/>
                          </a:rPr>
                          <m:t>наиб</m:t>
                        </m:r>
                      </m:sub>
                    </m:sSub>
                    <m:r>
                      <a:rPr lang="ru-RU" sz="28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ru-RU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ru-RU" sz="2800" b="0" i="1" smtClean="0">
                            <a:latin typeface="Cambria Math"/>
                          </a:rPr>
                          <m:t>наим</m:t>
                        </m:r>
                      </m:sub>
                    </m:sSub>
                  </m:oMath>
                </a14:m>
                <a:r>
                  <a:rPr lang="ru-RU" sz="2800" dirty="0" smtClean="0"/>
                  <a:t> − не существует  </a:t>
                </a:r>
                <a:endParaRPr lang="ru-RU" sz="2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140" y="3403162"/>
                <a:ext cx="4880631" cy="523220"/>
              </a:xfrm>
              <a:prstGeom prst="rect">
                <a:avLst/>
              </a:prstGeom>
              <a:blipFill rotWithShape="1">
                <a:blip r:embed="rId90"/>
                <a:stretch>
                  <a:fillRect t="-10465" r="-3246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347140" y="3814094"/>
                <a:ext cx="40586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800" b="0" i="1" smtClean="0">
                        <a:latin typeface="Cambria Math"/>
                      </a:rPr>
                      <m:t>7</m:t>
                    </m:r>
                    <m:r>
                      <a:rPr lang="en-US" sz="2800" b="0" i="1" smtClean="0">
                        <a:latin typeface="Cambria Math"/>
                      </a:rPr>
                      <m:t>. </m:t>
                    </m:r>
                  </m:oMath>
                </a14:m>
                <a:r>
                  <a:rPr lang="ru-RU" sz="2800" dirty="0" smtClean="0"/>
                  <a:t>функция непрерывная </a:t>
                </a:r>
                <a:endParaRPr lang="ru-RU" sz="2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140" y="3814094"/>
                <a:ext cx="4058612" cy="523220"/>
              </a:xfrm>
              <a:prstGeom prst="rect">
                <a:avLst/>
              </a:prstGeom>
              <a:blipFill rotWithShape="1">
                <a:blip r:embed="rId94"/>
                <a:stretch>
                  <a:fillRect t="-10465" r="-4054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357839" y="4263620"/>
                <a:ext cx="41432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8. </m:t>
                    </m:r>
                  </m:oMath>
                </a14:m>
                <a:r>
                  <a:rPr lang="ru-RU" sz="2800" dirty="0" smtClean="0"/>
                  <a:t>функция выпукла вверх</a:t>
                </a:r>
                <a:endParaRPr lang="ru-RU" sz="28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839" y="4263620"/>
                <a:ext cx="4143250" cy="523220"/>
              </a:xfrm>
              <a:prstGeom prst="rect">
                <a:avLst/>
              </a:prstGeom>
              <a:blipFill rotWithShape="1">
                <a:blip r:embed="rId95"/>
                <a:stretch>
                  <a:fillRect t="-10465" r="-3676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599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5" grpId="0"/>
      <p:bldP spid="16" grpId="0"/>
      <p:bldP spid="17" grpId="0"/>
      <p:bldP spid="18" grpId="0"/>
      <p:bldP spid="19" grpId="0"/>
      <p:bldP spid="34" grpId="0" animBg="1"/>
      <p:bldP spid="30" grpId="0" animBg="1"/>
      <p:bldP spid="31" grpId="0" animBg="1"/>
      <p:bldP spid="32" grpId="0" animBg="1"/>
      <p:bldP spid="28" grpId="0" animBg="1"/>
      <p:bldP spid="29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572000" y="0"/>
            <a:ext cx="4572000" cy="51407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6691345" y="4793672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64740" y="171103"/>
                <a:ext cx="1849352" cy="750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</m:fName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740" y="171103"/>
                <a:ext cx="1849352" cy="750014"/>
              </a:xfrm>
              <a:prstGeom prst="rect">
                <a:avLst/>
              </a:prstGeom>
              <a:blipFill rotWithShape="1">
                <a:blip r:embed="rId32"/>
                <a:stretch>
                  <a:fillRect t="-7317" r="-82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Таблица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1857590"/>
                  </p:ext>
                </p:extLst>
              </p:nvPr>
            </p:nvGraphicFramePr>
            <p:xfrm>
              <a:off x="4664740" y="1264857"/>
              <a:ext cx="3667158" cy="1063498"/>
            </p:xfrm>
            <a:graphic>
              <a:graphicData uri="http://schemas.openxmlformats.org/drawingml/2006/table">
                <a:tbl>
                  <a:tblPr firstRow="1" bandRow="1">
                    <a:tableStyleId>{5DA37D80-6434-44D0-A028-1B22A696006F}</a:tableStyleId>
                  </a:tblPr>
                  <a:tblGrid>
                    <a:gridCol w="611193"/>
                    <a:gridCol w="611193"/>
                    <a:gridCol w="611193"/>
                    <a:gridCol w="611193"/>
                    <a:gridCol w="611193"/>
                    <a:gridCol w="611193"/>
                  </a:tblGrid>
                  <a:tr h="45847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ru-RU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ru-RU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ru-RU" b="0" dirty="0"/>
                        </a:p>
                      </a:txBody>
                      <a:tcPr/>
                    </a:tc>
                  </a:tr>
                  <a:tr h="45847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Таблица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559987"/>
                  </p:ext>
                </p:extLst>
              </p:nvPr>
            </p:nvGraphicFramePr>
            <p:xfrm>
              <a:off x="4664740" y="1264857"/>
              <a:ext cx="3667158" cy="1063498"/>
            </p:xfrm>
            <a:graphic>
              <a:graphicData uri="http://schemas.openxmlformats.org/drawingml/2006/table">
                <a:tbl>
                  <a:tblPr firstRow="1" bandRow="1">
                    <a:tableStyleId>{5DA37D80-6434-44D0-A028-1B22A696006F}</a:tableStyleId>
                  </a:tblPr>
                  <a:tblGrid>
                    <a:gridCol w="611193"/>
                    <a:gridCol w="611193"/>
                    <a:gridCol w="611193"/>
                    <a:gridCol w="611193"/>
                    <a:gridCol w="611193"/>
                    <a:gridCol w="611193"/>
                  </a:tblGrid>
                  <a:tr h="60502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9"/>
                          <a:stretch>
                            <a:fillRect t="-5000" r="-502000" b="-7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9"/>
                          <a:stretch>
                            <a:fillRect l="-99010" t="-5000" r="-397030" b="-7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9"/>
                          <a:stretch>
                            <a:fillRect l="-201000" t="-5000" r="-301000" b="-7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9"/>
                          <a:stretch>
                            <a:fillRect l="-301000" t="-5000" r="-201000" b="-7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9"/>
                          <a:stretch>
                            <a:fillRect l="-397030" t="-5000" r="-99010" b="-7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9"/>
                          <a:stretch>
                            <a:fillRect l="-502000" t="-5000" b="-76000"/>
                          </a:stretch>
                        </a:blipFill>
                      </a:tcPr>
                    </a:tc>
                  </a:tr>
                  <a:tr h="45847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9"/>
                          <a:stretch>
                            <a:fillRect t="-140000" r="-502000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9"/>
                          <a:stretch>
                            <a:fillRect l="-99010" t="-140000" r="-397030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9"/>
                          <a:stretch>
                            <a:fillRect l="-201000" t="-140000" r="-301000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9"/>
                          <a:stretch>
                            <a:fillRect l="-301000" t="-140000" r="-201000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9"/>
                          <a:stretch>
                            <a:fillRect l="-397030" t="-140000" r="-99010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9"/>
                          <a:stretch>
                            <a:fillRect l="-502000" t="-140000" b="-133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0" name="Picture 2" descr="D:\Математика\Котяшёва\list2.JPG"/>
          <p:cNvPicPr/>
          <p:nvPr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5" t="15989" r="18981" b="42640"/>
          <a:stretch/>
        </p:blipFill>
        <p:spPr bwMode="auto">
          <a:xfrm>
            <a:off x="200683" y="928608"/>
            <a:ext cx="4176464" cy="329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 стрелкой 11"/>
          <p:cNvCxnSpPr/>
          <p:nvPr/>
        </p:nvCxnSpPr>
        <p:spPr>
          <a:xfrm flipV="1">
            <a:off x="2040642" y="928608"/>
            <a:ext cx="0" cy="32950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87409" y="3076931"/>
            <a:ext cx="4089738" cy="14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052038" y="3000888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038" y="3000888"/>
                <a:ext cx="367985" cy="369332"/>
              </a:xfrm>
              <a:prstGeom prst="rect">
                <a:avLst/>
              </a:prstGeom>
              <a:blipFill rotWithShape="1">
                <a:blip r:embed="rId44"/>
                <a:stretch>
                  <a:fillRect t="-8197" r="-2166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732479" y="942486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479" y="942486"/>
                <a:ext cx="367985" cy="369332"/>
              </a:xfrm>
              <a:prstGeom prst="rect">
                <a:avLst/>
              </a:prstGeom>
              <a:blipFill rotWithShape="1">
                <a:blip r:embed="rId45"/>
                <a:stretch>
                  <a:fillRect t="-8333" r="-2131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749570" y="3030434"/>
                <a:ext cx="3986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570" y="3030434"/>
                <a:ext cx="398699" cy="369332"/>
              </a:xfrm>
              <a:prstGeom prst="rect">
                <a:avLst/>
              </a:prstGeom>
              <a:blipFill rotWithShape="1">
                <a:blip r:embed="rId41"/>
                <a:stretch>
                  <a:fillRect t="-8197" r="-2000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094708" y="3030434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708" y="3030434"/>
                <a:ext cx="367985" cy="369332"/>
              </a:xfrm>
              <a:prstGeom prst="rect">
                <a:avLst/>
              </a:prstGeom>
              <a:blipFill rotWithShape="1">
                <a:blip r:embed="rId48"/>
                <a:stretch>
                  <a:fillRect t="-8197" r="-2166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715748" y="2734738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748" y="2734738"/>
                <a:ext cx="367985" cy="369332"/>
              </a:xfrm>
              <a:prstGeom prst="rect">
                <a:avLst/>
              </a:prstGeom>
              <a:blipFill rotWithShape="1">
                <a:blip r:embed="rId43"/>
                <a:stretch>
                  <a:fillRect t="-8333" r="-2131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я соединительная линия 20"/>
          <p:cNvCxnSpPr/>
          <p:nvPr/>
        </p:nvCxnSpPr>
        <p:spPr>
          <a:xfrm>
            <a:off x="1955674" y="2779312"/>
            <a:ext cx="16066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358466" y="2991144"/>
            <a:ext cx="0" cy="1715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Полилиния 33"/>
          <p:cNvSpPr/>
          <p:nvPr/>
        </p:nvSpPr>
        <p:spPr>
          <a:xfrm rot="839361" flipH="1">
            <a:off x="1780008" y="1341745"/>
            <a:ext cx="2748133" cy="2275142"/>
          </a:xfrm>
          <a:custGeom>
            <a:avLst/>
            <a:gdLst>
              <a:gd name="connsiteX0" fmla="*/ 0 w 2681288"/>
              <a:gd name="connsiteY0" fmla="*/ 2247900 h 2247900"/>
              <a:gd name="connsiteX1" fmla="*/ 1195388 w 2681288"/>
              <a:gd name="connsiteY1" fmla="*/ 2224087 h 2247900"/>
              <a:gd name="connsiteX2" fmla="*/ 1776413 w 2681288"/>
              <a:gd name="connsiteY2" fmla="*/ 2009775 h 2247900"/>
              <a:gd name="connsiteX3" fmla="*/ 2085975 w 2681288"/>
              <a:gd name="connsiteY3" fmla="*/ 1719262 h 2247900"/>
              <a:gd name="connsiteX4" fmla="*/ 2381250 w 2681288"/>
              <a:gd name="connsiteY4" fmla="*/ 1147762 h 2247900"/>
              <a:gd name="connsiteX5" fmla="*/ 2681288 w 2681288"/>
              <a:gd name="connsiteY5" fmla="*/ 0 h 224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1288" h="2247900">
                <a:moveTo>
                  <a:pt x="0" y="2247900"/>
                </a:moveTo>
                <a:lnTo>
                  <a:pt x="1195388" y="2224087"/>
                </a:lnTo>
                <a:cubicBezTo>
                  <a:pt x="1491457" y="2184399"/>
                  <a:pt x="1627982" y="2093912"/>
                  <a:pt x="1776413" y="2009775"/>
                </a:cubicBezTo>
                <a:cubicBezTo>
                  <a:pt x="1924844" y="1925637"/>
                  <a:pt x="1985169" y="1862931"/>
                  <a:pt x="2085975" y="1719262"/>
                </a:cubicBezTo>
                <a:cubicBezTo>
                  <a:pt x="2186781" y="1575593"/>
                  <a:pt x="2282031" y="1434306"/>
                  <a:pt x="2381250" y="1147762"/>
                </a:cubicBezTo>
                <a:cubicBezTo>
                  <a:pt x="2480469" y="861218"/>
                  <a:pt x="2580878" y="430609"/>
                  <a:pt x="2681288" y="0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2325034" y="3042418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2608160" y="3336036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217095" y="3610838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2104104" y="2462758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183727" y="2749682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651170" y="175209"/>
                <a:ext cx="36574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func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170" y="175209"/>
                <a:ext cx="3657475" cy="523220"/>
              </a:xfrm>
              <a:prstGeom prst="rect">
                <a:avLst/>
              </a:prstGeom>
              <a:blipFill rotWithShape="1">
                <a:blip r:embed="rId49"/>
                <a:stretch>
                  <a:fillRect t="-10465" r="-3833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445509" y="728776"/>
                <a:ext cx="30547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1. </m:t>
                      </m:r>
                      <m:r>
                        <a:rPr lang="en-US" sz="2800" b="0" i="1" smtClean="0">
                          <a:latin typeface="Cambria Math"/>
                        </a:rPr>
                        <m:t>𝐷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=(0;+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∞)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509" y="728776"/>
                <a:ext cx="3054747" cy="523220"/>
              </a:xfrm>
              <a:prstGeom prst="rect">
                <a:avLst/>
              </a:prstGeom>
              <a:blipFill rotWithShape="1">
                <a:blip r:embed="rId50"/>
                <a:stretch>
                  <a:fillRect t="-10588" r="-4990" b="-341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443810" y="1069750"/>
                <a:ext cx="34093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2. </m:t>
                      </m:r>
                      <m:r>
                        <a:rPr lang="en-US" sz="2800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=(−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∞</m:t>
                      </m:r>
                      <m:r>
                        <a:rPr lang="en-US" sz="2800" b="0" i="1" smtClean="0">
                          <a:latin typeface="Cambria Math"/>
                        </a:rPr>
                        <m:t>;+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∞)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810" y="1069750"/>
                <a:ext cx="3409331" cy="523220"/>
              </a:xfrm>
              <a:prstGeom prst="rect">
                <a:avLst/>
              </a:prstGeom>
              <a:blipFill rotWithShape="1">
                <a:blip r:embed="rId51"/>
                <a:stretch>
                  <a:fillRect t="-10465" r="-4293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501510" y="1419622"/>
                <a:ext cx="424629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tabLst>
                    <a:tab pos="1341438" algn="l"/>
                  </a:tabLs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3. </m:t>
                    </m:r>
                  </m:oMath>
                </a14:m>
                <a:r>
                  <a:rPr lang="ru-RU" sz="2800" dirty="0" smtClean="0"/>
                  <a:t>функция не является ни </a:t>
                </a:r>
              </a:p>
              <a:p>
                <a:r>
                  <a:rPr lang="ru-RU" sz="2800" dirty="0" smtClean="0"/>
                  <a:t>четной, ни нечетной </a:t>
                </a:r>
                <a:endParaRPr lang="ru-RU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510" y="1419622"/>
                <a:ext cx="4246291" cy="954107"/>
              </a:xfrm>
              <a:prstGeom prst="rect">
                <a:avLst/>
              </a:prstGeom>
              <a:blipFill rotWithShape="1">
                <a:blip r:embed="rId52"/>
                <a:stretch>
                  <a:fillRect l="-2869" t="-5769" r="-3874" b="-179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503235" y="2247735"/>
                <a:ext cx="45419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800" b="0" i="1" smtClean="0">
                        <a:latin typeface="Cambria Math"/>
                      </a:rPr>
                      <m:t>4</m:t>
                    </m:r>
                    <m:r>
                      <a:rPr lang="en-US" sz="2800" b="0" i="1" smtClean="0">
                        <a:latin typeface="Cambria Math"/>
                      </a:rPr>
                      <m:t>. </m:t>
                    </m:r>
                  </m:oMath>
                </a14:m>
                <a:r>
                  <a:rPr lang="ru-RU" sz="2800" dirty="0" smtClean="0"/>
                  <a:t>функция убывает на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𝐷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ru-RU" sz="2800" dirty="0" smtClean="0"/>
                  <a:t> </a:t>
                </a:r>
                <a:endParaRPr lang="ru-RU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235" y="2247735"/>
                <a:ext cx="4541949" cy="523220"/>
              </a:xfrm>
              <a:prstGeom prst="rect">
                <a:avLst/>
              </a:prstGeom>
              <a:blipFill rotWithShape="1">
                <a:blip r:embed="rId53"/>
                <a:stretch>
                  <a:fillRect t="-10465" r="-3490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507570" y="2616278"/>
                <a:ext cx="460844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5. </m:t>
                    </m:r>
                  </m:oMath>
                </a14:m>
                <a:r>
                  <a:rPr lang="ru-RU" sz="2800" dirty="0" smtClean="0"/>
                  <a:t>функция не ограничена ни</a:t>
                </a:r>
              </a:p>
              <a:p>
                <a:r>
                  <a:rPr lang="ru-RU" sz="2800" dirty="0" smtClean="0"/>
                  <a:t>сверху, н</a:t>
                </a:r>
                <a:r>
                  <a:rPr lang="ru-RU" sz="2800" dirty="0"/>
                  <a:t>и</a:t>
                </a:r>
                <a:r>
                  <a:rPr lang="ru-RU" sz="2800" dirty="0" smtClean="0"/>
                  <a:t> снизу  </a:t>
                </a:r>
                <a:endParaRPr lang="ru-RU" sz="28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570" y="2616278"/>
                <a:ext cx="4608441" cy="954107"/>
              </a:xfrm>
              <a:prstGeom prst="rect">
                <a:avLst/>
              </a:prstGeom>
              <a:blipFill rotWithShape="1">
                <a:blip r:embed="rId56"/>
                <a:stretch>
                  <a:fillRect l="-2646" t="-5732" r="-3439" b="-17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480490" y="3403162"/>
                <a:ext cx="48806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800" b="0" i="1" smtClean="0">
                        <a:latin typeface="Cambria Math"/>
                      </a:rPr>
                      <m:t>6</m:t>
                    </m:r>
                    <m:r>
                      <a:rPr lang="en-US" sz="2800" b="0" i="1" smtClean="0">
                        <a:latin typeface="Cambria Math"/>
                      </a:rPr>
                      <m:t>. 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ru-RU" sz="2800" b="0" i="1" smtClean="0">
                            <a:latin typeface="Cambria Math"/>
                          </a:rPr>
                          <m:t>наиб</m:t>
                        </m:r>
                      </m:sub>
                    </m:sSub>
                    <m:r>
                      <a:rPr lang="ru-RU" sz="28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ru-RU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ru-RU" sz="2800" b="0" i="1" smtClean="0">
                            <a:latin typeface="Cambria Math"/>
                          </a:rPr>
                          <m:t>наим</m:t>
                        </m:r>
                      </m:sub>
                    </m:sSub>
                  </m:oMath>
                </a14:m>
                <a:r>
                  <a:rPr lang="ru-RU" sz="2800" dirty="0" smtClean="0"/>
                  <a:t> − не существует  </a:t>
                </a:r>
                <a:endParaRPr lang="ru-RU" sz="2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490" y="3403162"/>
                <a:ext cx="4880631" cy="523220"/>
              </a:xfrm>
              <a:prstGeom prst="rect">
                <a:avLst/>
              </a:prstGeom>
              <a:blipFill rotWithShape="1">
                <a:blip r:embed="rId18"/>
                <a:stretch>
                  <a:fillRect t="-10465" r="-3121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480490" y="3814094"/>
                <a:ext cx="40586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800" b="0" i="1" smtClean="0">
                        <a:latin typeface="Cambria Math"/>
                      </a:rPr>
                      <m:t>7</m:t>
                    </m:r>
                    <m:r>
                      <a:rPr lang="en-US" sz="2800" b="0" i="1" smtClean="0">
                        <a:latin typeface="Cambria Math"/>
                      </a:rPr>
                      <m:t>. </m:t>
                    </m:r>
                  </m:oMath>
                </a14:m>
                <a:r>
                  <a:rPr lang="ru-RU" sz="2800" dirty="0" smtClean="0"/>
                  <a:t>функция непрерывная </a:t>
                </a:r>
                <a:endParaRPr lang="ru-RU" sz="2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490" y="3814094"/>
                <a:ext cx="4058612" cy="523220"/>
              </a:xfrm>
              <a:prstGeom prst="rect">
                <a:avLst/>
              </a:prstGeom>
              <a:blipFill rotWithShape="1">
                <a:blip r:embed="rId54"/>
                <a:stretch>
                  <a:fillRect t="-10465" r="-3904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491189" y="4263620"/>
                <a:ext cx="40730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8. </m:t>
                    </m:r>
                  </m:oMath>
                </a14:m>
                <a:r>
                  <a:rPr lang="ru-RU" sz="2800" dirty="0" smtClean="0"/>
                  <a:t>функция выпукла вниз </a:t>
                </a:r>
                <a:endParaRPr lang="ru-RU" sz="28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189" y="4263620"/>
                <a:ext cx="4073038" cy="523220"/>
              </a:xfrm>
              <a:prstGeom prst="rect">
                <a:avLst/>
              </a:prstGeom>
              <a:blipFill rotWithShape="1">
                <a:blip r:embed="rId55"/>
                <a:stretch>
                  <a:fillRect t="-10465" r="-4042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000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5" grpId="0"/>
      <p:bldP spid="16" grpId="0"/>
      <p:bldP spid="17" grpId="0"/>
      <p:bldP spid="18" grpId="0"/>
      <p:bldP spid="19" grpId="0"/>
      <p:bldP spid="34" grpId="0" animBg="1"/>
      <p:bldP spid="30" grpId="0" animBg="1"/>
      <p:bldP spid="31" grpId="0" animBg="1"/>
      <p:bldP spid="32" grpId="0" animBg="1"/>
      <p:bldP spid="28" grpId="0" animBg="1"/>
      <p:bldP spid="29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 57"/>
          <p:cNvSpPr/>
          <p:nvPr/>
        </p:nvSpPr>
        <p:spPr>
          <a:xfrm>
            <a:off x="0" y="0"/>
            <a:ext cx="4572000" cy="51407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6691345" y="4793672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2" descr="D:\Математика\Котяшёва\list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5" t="15989" r="18981" b="42640"/>
          <a:stretch/>
        </p:blipFill>
        <p:spPr bwMode="auto">
          <a:xfrm>
            <a:off x="195788" y="1365205"/>
            <a:ext cx="4176464" cy="329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Математика\Котяшёва\list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5" t="15989" r="18981" b="42640"/>
          <a:stretch/>
        </p:blipFill>
        <p:spPr bwMode="auto">
          <a:xfrm>
            <a:off x="195788" y="793035"/>
            <a:ext cx="4176464" cy="329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1739671" y="902163"/>
            <a:ext cx="0" cy="36454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70977" y="2638973"/>
            <a:ext cx="41764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67944" y="2628509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628509"/>
                <a:ext cx="367985" cy="369332"/>
              </a:xfrm>
              <a:prstGeom prst="rect">
                <a:avLst/>
              </a:prstGeom>
              <a:blipFill rotWithShape="1">
                <a:blip r:embed="rId17"/>
                <a:stretch>
                  <a:fillRect t="-8197" r="-2131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436144" y="806913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144" y="806913"/>
                <a:ext cx="367985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2166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Прямоугольник 58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36143" y="2595751"/>
                <a:ext cx="3986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143" y="2595751"/>
                <a:ext cx="398699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1846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935109" y="2604297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109" y="2604297"/>
                <a:ext cx="367985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2131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402321" y="2071455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321" y="2071455"/>
                <a:ext cx="367985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333" r="-23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/>
          <p:cNvCxnSpPr/>
          <p:nvPr/>
        </p:nvCxnSpPr>
        <p:spPr>
          <a:xfrm>
            <a:off x="1659339" y="2344629"/>
            <a:ext cx="16066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045039" y="2556461"/>
            <a:ext cx="0" cy="1715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Полилиния 17"/>
          <p:cNvSpPr/>
          <p:nvPr/>
        </p:nvSpPr>
        <p:spPr>
          <a:xfrm rot="5400000" flipH="1">
            <a:off x="1555791" y="2007627"/>
            <a:ext cx="2681288" cy="2247900"/>
          </a:xfrm>
          <a:custGeom>
            <a:avLst/>
            <a:gdLst>
              <a:gd name="connsiteX0" fmla="*/ 0 w 2681288"/>
              <a:gd name="connsiteY0" fmla="*/ 2247900 h 2247900"/>
              <a:gd name="connsiteX1" fmla="*/ 1195388 w 2681288"/>
              <a:gd name="connsiteY1" fmla="*/ 2224087 h 2247900"/>
              <a:gd name="connsiteX2" fmla="*/ 1776413 w 2681288"/>
              <a:gd name="connsiteY2" fmla="*/ 2009775 h 2247900"/>
              <a:gd name="connsiteX3" fmla="*/ 2085975 w 2681288"/>
              <a:gd name="connsiteY3" fmla="*/ 1719262 h 2247900"/>
              <a:gd name="connsiteX4" fmla="*/ 2381250 w 2681288"/>
              <a:gd name="connsiteY4" fmla="*/ 1147762 h 2247900"/>
              <a:gd name="connsiteX5" fmla="*/ 2681288 w 2681288"/>
              <a:gd name="connsiteY5" fmla="*/ 0 h 224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1288" h="2247900">
                <a:moveTo>
                  <a:pt x="0" y="2247900"/>
                </a:moveTo>
                <a:lnTo>
                  <a:pt x="1195388" y="2224087"/>
                </a:lnTo>
                <a:cubicBezTo>
                  <a:pt x="1491457" y="2184399"/>
                  <a:pt x="1627982" y="2093912"/>
                  <a:pt x="1776413" y="2009775"/>
                </a:cubicBezTo>
                <a:cubicBezTo>
                  <a:pt x="1924844" y="1925637"/>
                  <a:pt x="1985169" y="1862931"/>
                  <a:pt x="2085975" y="1719262"/>
                </a:cubicBezTo>
                <a:cubicBezTo>
                  <a:pt x="2186781" y="1575593"/>
                  <a:pt x="2282031" y="1434306"/>
                  <a:pt x="2381250" y="1147762"/>
                </a:cubicBezTo>
                <a:cubicBezTo>
                  <a:pt x="2480469" y="861218"/>
                  <a:pt x="2580878" y="430609"/>
                  <a:pt x="2681288" y="0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998867" y="2607735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304361" y="2314110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896435" y="2030717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773585" y="3174299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855405" y="2884495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14589" y="116341"/>
                <a:ext cx="30507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800" b="1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func>
                      <m:r>
                        <a:rPr lang="en-US" sz="2800" b="1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2800" b="1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sz="2800" b="1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1400" b="1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89" y="116341"/>
                <a:ext cx="3050772" cy="523220"/>
              </a:xfrm>
              <a:prstGeom prst="rect">
                <a:avLst/>
              </a:prstGeom>
              <a:blipFill rotWithShape="1">
                <a:blip r:embed="rId9"/>
                <a:stretch>
                  <a:fillRect t="-10465" r="-3593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Picture 2" descr="D:\Математика\Котяшёва\list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5" t="15989" r="18981" b="42640"/>
          <a:stretch/>
        </p:blipFill>
        <p:spPr bwMode="auto">
          <a:xfrm>
            <a:off x="4769768" y="1365205"/>
            <a:ext cx="4176464" cy="329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D:\Математика\Котяшёва\list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5" t="15989" r="18981" b="42640"/>
          <a:stretch/>
        </p:blipFill>
        <p:spPr bwMode="auto">
          <a:xfrm>
            <a:off x="4762825" y="787936"/>
            <a:ext cx="4176464" cy="329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Прямая со стрелкой 41"/>
          <p:cNvCxnSpPr/>
          <p:nvPr/>
        </p:nvCxnSpPr>
        <p:spPr>
          <a:xfrm flipV="1">
            <a:off x="6607480" y="787936"/>
            <a:ext cx="0" cy="32950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4849551" y="2936259"/>
            <a:ext cx="4089738" cy="14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614180" y="2860216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180" y="2860216"/>
                <a:ext cx="367985" cy="369332"/>
              </a:xfrm>
              <a:prstGeom prst="rect">
                <a:avLst/>
              </a:prstGeom>
              <a:blipFill rotWithShape="1">
                <a:blip r:embed="rId18"/>
                <a:stretch>
                  <a:fillRect t="-8197" r="-2333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294621" y="801814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621" y="801814"/>
                <a:ext cx="367985" cy="369332"/>
              </a:xfrm>
              <a:prstGeom prst="rect">
                <a:avLst/>
              </a:prstGeom>
              <a:blipFill rotWithShape="1">
                <a:blip r:embed="rId19"/>
                <a:stretch>
                  <a:fillRect t="-8333" r="-21667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311712" y="2889762"/>
                <a:ext cx="3986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712" y="2889762"/>
                <a:ext cx="398699" cy="369332"/>
              </a:xfrm>
              <a:prstGeom prst="rect">
                <a:avLst/>
              </a:prstGeom>
              <a:blipFill rotWithShape="1">
                <a:blip r:embed="rId20"/>
                <a:stretch>
                  <a:fillRect t="-8197" r="-1818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656850" y="2889762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850" y="2889762"/>
                <a:ext cx="367985" cy="369332"/>
              </a:xfrm>
              <a:prstGeom prst="rect">
                <a:avLst/>
              </a:prstGeom>
              <a:blipFill rotWithShape="1">
                <a:blip r:embed="rId21"/>
                <a:stretch>
                  <a:fillRect t="-8197" r="-2333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277890" y="2594066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890" y="2594066"/>
                <a:ext cx="367985" cy="369332"/>
              </a:xfrm>
              <a:prstGeom prst="rect">
                <a:avLst/>
              </a:prstGeom>
              <a:blipFill rotWithShape="1">
                <a:blip r:embed="rId22"/>
                <a:stretch>
                  <a:fillRect t="-8333" r="-21667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Прямая соединительная линия 48"/>
          <p:cNvCxnSpPr/>
          <p:nvPr/>
        </p:nvCxnSpPr>
        <p:spPr>
          <a:xfrm>
            <a:off x="6517816" y="2638640"/>
            <a:ext cx="16066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6920608" y="2850472"/>
            <a:ext cx="0" cy="1715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Полилиния 50"/>
          <p:cNvSpPr/>
          <p:nvPr/>
        </p:nvSpPr>
        <p:spPr>
          <a:xfrm rot="839361" flipH="1">
            <a:off x="6342150" y="1201073"/>
            <a:ext cx="2748133" cy="2275142"/>
          </a:xfrm>
          <a:custGeom>
            <a:avLst/>
            <a:gdLst>
              <a:gd name="connsiteX0" fmla="*/ 0 w 2681288"/>
              <a:gd name="connsiteY0" fmla="*/ 2247900 h 2247900"/>
              <a:gd name="connsiteX1" fmla="*/ 1195388 w 2681288"/>
              <a:gd name="connsiteY1" fmla="*/ 2224087 h 2247900"/>
              <a:gd name="connsiteX2" fmla="*/ 1776413 w 2681288"/>
              <a:gd name="connsiteY2" fmla="*/ 2009775 h 2247900"/>
              <a:gd name="connsiteX3" fmla="*/ 2085975 w 2681288"/>
              <a:gd name="connsiteY3" fmla="*/ 1719262 h 2247900"/>
              <a:gd name="connsiteX4" fmla="*/ 2381250 w 2681288"/>
              <a:gd name="connsiteY4" fmla="*/ 1147762 h 2247900"/>
              <a:gd name="connsiteX5" fmla="*/ 2681288 w 2681288"/>
              <a:gd name="connsiteY5" fmla="*/ 0 h 224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1288" h="2247900">
                <a:moveTo>
                  <a:pt x="0" y="2247900"/>
                </a:moveTo>
                <a:lnTo>
                  <a:pt x="1195388" y="2224087"/>
                </a:lnTo>
                <a:cubicBezTo>
                  <a:pt x="1491457" y="2184399"/>
                  <a:pt x="1627982" y="2093912"/>
                  <a:pt x="1776413" y="2009775"/>
                </a:cubicBezTo>
                <a:cubicBezTo>
                  <a:pt x="1924844" y="1925637"/>
                  <a:pt x="1985169" y="1862931"/>
                  <a:pt x="2085975" y="1719262"/>
                </a:cubicBezTo>
                <a:cubicBezTo>
                  <a:pt x="2186781" y="1575593"/>
                  <a:pt x="2282031" y="1434306"/>
                  <a:pt x="2381250" y="1147762"/>
                </a:cubicBezTo>
                <a:cubicBezTo>
                  <a:pt x="2480469" y="861218"/>
                  <a:pt x="2580878" y="430609"/>
                  <a:pt x="2681288" y="0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6887176" y="2901746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170302" y="3195364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7779237" y="3470166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6666246" y="2322086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6745869" y="2609010"/>
            <a:ext cx="72008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949791" y="122457"/>
                <a:ext cx="36574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800" b="1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003366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 smtClean="0">
                              <a:solidFill>
                                <a:srgbClr val="003366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func>
                      <m:r>
                        <a:rPr lang="en-US" sz="2800" b="1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800" b="1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800" b="1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2800" b="1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800" b="1" i="1" smtClean="0">
                          <a:solidFill>
                            <a:srgbClr val="003366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1400" b="1" dirty="0">
                  <a:solidFill>
                    <a:srgbClr val="003366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791" y="122457"/>
                <a:ext cx="3657475" cy="523220"/>
              </a:xfrm>
              <a:prstGeom prst="rect">
                <a:avLst/>
              </a:prstGeom>
              <a:blipFill rotWithShape="1">
                <a:blip r:embed="rId23"/>
                <a:stretch>
                  <a:fillRect t="-10465" r="-3833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Группа 62"/>
          <p:cNvGrpSpPr/>
          <p:nvPr/>
        </p:nvGrpSpPr>
        <p:grpSpPr>
          <a:xfrm>
            <a:off x="6686566" y="4793656"/>
            <a:ext cx="2455100" cy="347122"/>
            <a:chOff x="6691345" y="4796378"/>
            <a:chExt cx="2455100" cy="347122"/>
          </a:xfrm>
        </p:grpSpPr>
        <p:sp>
          <p:nvSpPr>
            <p:cNvPr id="6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1936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0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44" grpId="0"/>
      <p:bldP spid="45" grpId="0"/>
      <p:bldP spid="46" grpId="0"/>
      <p:bldP spid="47" grpId="0"/>
      <p:bldP spid="48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Заголовок 1"/>
          <p:cNvSpPr txBox="1">
            <a:spLocks/>
          </p:cNvSpPr>
          <p:nvPr/>
        </p:nvSpPr>
        <p:spPr>
          <a:xfrm>
            <a:off x="451689" y="267494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Пример: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Объект 2"/>
              <p:cNvSpPr txBox="1">
                <a:spLocks/>
              </p:cNvSpPr>
              <p:nvPr/>
            </p:nvSpPr>
            <p:spPr>
              <a:xfrm>
                <a:off x="477513" y="843558"/>
                <a:ext cx="8229600" cy="3831621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sz="1800" dirty="0" smtClean="0"/>
                  <a:t>Найти значение логарифмической функции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𝑦</m:t>
                    </m:r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1800" b="0" i="1" smtClean="0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1800" dirty="0" smtClean="0"/>
                  <a:t> </a:t>
                </a:r>
                <a:r>
                  <a:rPr lang="ru-RU" sz="1800" dirty="0" smtClean="0"/>
                  <a:t>в точках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8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1800" dirty="0" smtClean="0"/>
                  <a:t> </a:t>
                </a:r>
                <a:r>
                  <a:rPr lang="ru-RU" sz="1800" dirty="0" smtClean="0"/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sz="1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=</m:t>
                    </m:r>
                    <m:r>
                      <a:rPr lang="ru-RU" sz="1800" b="0" i="1" smtClean="0">
                        <a:latin typeface="Cambria Math"/>
                      </a:rPr>
                      <m:t>16</m:t>
                    </m:r>
                    <m:rad>
                      <m:radPr>
                        <m:degHide m:val="on"/>
                        <m:ctrlPr>
                          <a:rPr lang="ru-RU" sz="18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1800" b="0" i="1" smtClean="0">
                            <a:latin typeface="Cambria Math"/>
                          </a:rPr>
                          <m:t>128</m:t>
                        </m:r>
                      </m:e>
                    </m:rad>
                  </m:oMath>
                </a14:m>
                <a:r>
                  <a:rPr lang="ru-RU" sz="1800" dirty="0" smtClean="0"/>
                  <a:t>.</a:t>
                </a:r>
              </a:p>
              <a:p>
                <a:pPr marL="0" indent="0">
                  <a:buFont typeface="Arial" pitchFamily="34" charset="0"/>
                  <a:buNone/>
                </a:pPr>
                <a:endParaRPr lang="ru-RU" sz="1200" dirty="0" smtClean="0"/>
              </a:p>
              <a:p>
                <a:pPr marL="0" indent="0">
                  <a:buFont typeface="Arial" pitchFamily="34" charset="0"/>
                  <a:buNone/>
                </a:pPr>
                <a:r>
                  <a:rPr lang="ru-RU" sz="1800" dirty="0" smtClean="0"/>
                  <a:t>Решение:</a:t>
                </a:r>
              </a:p>
              <a:p>
                <a:pPr marL="0" indent="0">
                  <a:buNone/>
                </a:pPr>
                <a:endParaRPr lang="en-US" sz="1800" dirty="0" smtClean="0"/>
              </a:p>
            </p:txBody>
          </p:sp>
        </mc:Choice>
        <mc:Fallback xmlns="">
          <p:sp>
            <p:nvSpPr>
              <p:cNvPr id="8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13" y="843558"/>
                <a:ext cx="8229600" cy="3831621"/>
              </a:xfrm>
              <a:prstGeom prst="rect">
                <a:avLst/>
              </a:prstGeom>
              <a:blipFill rotWithShape="1">
                <a:blip r:embed="rId1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6666969" y="758098"/>
                <a:ext cx="1041952" cy="6646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/>
                                </a:rPr>
                                <m:t>8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6969" y="758098"/>
                <a:ext cx="1041952" cy="664606"/>
              </a:xfrm>
              <a:prstGeom prst="rect">
                <a:avLst/>
              </a:prstGeom>
              <a:blipFill rotWithShape="1">
                <a:blip r:embed="rId14"/>
                <a:stretch>
                  <a:fillRect r="-70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275458" y="2089445"/>
                <a:ext cx="2178481" cy="7693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ru-RU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ru-RU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ru-RU" b="0" i="1" smtClean="0"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ru-RU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ru-RU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ru-RU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ru-RU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458" y="2089445"/>
                <a:ext cx="2178481" cy="769313"/>
              </a:xfrm>
              <a:prstGeom prst="rect">
                <a:avLst/>
              </a:prstGeom>
              <a:blipFill rotWithShape="1">
                <a:blip r:embed="rId16"/>
                <a:stretch>
                  <a:fillRect r="-1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516216" y="425949"/>
                <a:ext cx="14809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p>
                          </m:sSup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425949"/>
                <a:ext cx="1480918" cy="400110"/>
              </a:xfrm>
              <a:prstGeom prst="rect">
                <a:avLst/>
              </a:prstGeom>
              <a:blipFill rotWithShape="1">
                <a:blip r:embed="rId17"/>
                <a:stretch>
                  <a:fillRect t="-7576" r="-5761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44385" y="2854948"/>
                <a:ext cx="9021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fName>
                        <m:e/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85" y="2854948"/>
                <a:ext cx="902170" cy="369332"/>
              </a:xfrm>
              <a:prstGeom prst="rect">
                <a:avLst/>
              </a:prstGeom>
              <a:blipFill rotWithShape="1">
                <a:blip r:embed="rId18"/>
                <a:stretch>
                  <a:fillRect t="-8197" r="-8108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2817520" y="2111752"/>
                <a:ext cx="594970" cy="4932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ru-RU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520" y="2111752"/>
                <a:ext cx="594970" cy="493277"/>
              </a:xfrm>
              <a:prstGeom prst="rect">
                <a:avLst/>
              </a:prstGeom>
              <a:blipFill rotWithShape="1">
                <a:blip r:embed="rId20"/>
                <a:stretch>
                  <a:fillRect r="-13265" b="-185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313558" y="2712806"/>
                <a:ext cx="81464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558" y="2712806"/>
                <a:ext cx="814646" cy="610936"/>
              </a:xfrm>
              <a:prstGeom prst="rect">
                <a:avLst/>
              </a:prstGeom>
              <a:blipFill rotWithShape="1">
                <a:blip r:embed="rId22"/>
                <a:stretch>
                  <a:fillRect r="-97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445897" y="1244579"/>
                <a:ext cx="1560235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ru-RU" i="1">
                          <a:latin typeface="Cambria Math"/>
                        </a:rPr>
                        <m:t>16</m:t>
                      </m:r>
                      <m:rad>
                        <m:radPr>
                          <m:degHide m:val="on"/>
                          <m:ctrlPr>
                            <a:rPr lang="ru-RU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i="1">
                              <a:latin typeface="Cambria Math"/>
                            </a:rPr>
                            <m:t>128</m:t>
                          </m:r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97" y="1244579"/>
                <a:ext cx="1560235" cy="401970"/>
              </a:xfrm>
              <a:prstGeom prst="rect">
                <a:avLst/>
              </a:prstGeom>
              <a:blipFill rotWithShape="1">
                <a:blip r:embed="rId24"/>
                <a:stretch>
                  <a:fillRect r="-4688" b="-24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811318" y="3243637"/>
                <a:ext cx="2673874" cy="4922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ru-RU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⋅</m:t>
                      </m:r>
                      <m:sSup>
                        <m:sSupPr>
                          <m:ctrlPr>
                            <a:rPr lang="ru-RU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f>
                            <m:fPr>
                              <m:ctrlPr>
                                <a:rPr lang="ru-RU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ru-RU" b="0" i="1" smtClean="0">
                                  <a:latin typeface="Cambria Math"/>
                                  <a:ea typeface="Cambria Math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ru-RU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ru-RU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4+3,5</m:t>
                          </m:r>
                        </m:sup>
                      </m:sSup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ru-RU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7,5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318" y="3243637"/>
                <a:ext cx="2673874" cy="492251"/>
              </a:xfrm>
              <a:prstGeom prst="rect">
                <a:avLst/>
              </a:prstGeom>
              <a:blipFill rotWithShape="1">
                <a:blip r:embed="rId27"/>
                <a:stretch>
                  <a:fillRect r="-2506" b="-185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39413" y="3849226"/>
                <a:ext cx="9021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fName>
                        <m:e/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13" y="3849226"/>
                <a:ext cx="902170" cy="369332"/>
              </a:xfrm>
              <a:prstGeom prst="rect">
                <a:avLst/>
              </a:prstGeom>
              <a:blipFill rotWithShape="1">
                <a:blip r:embed="rId30"/>
                <a:stretch>
                  <a:fillRect t="-8197" r="-8784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3871380" y="3356897"/>
                <a:ext cx="606192" cy="372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ru-RU" i="1">
                              <a:latin typeface="Cambria Math"/>
                              <a:ea typeface="Cambria Math"/>
                            </a:rPr>
                            <m:t>7,5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380" y="3356897"/>
                <a:ext cx="606192" cy="372410"/>
              </a:xfrm>
              <a:prstGeom prst="rect">
                <a:avLst/>
              </a:prstGeom>
              <a:blipFill rotWithShape="1">
                <a:blip r:embed="rId29"/>
                <a:stretch>
                  <a:fillRect t="-6557" r="-13000" b="-262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269227" y="3849226"/>
                <a:ext cx="7793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=7,5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227" y="3849226"/>
                <a:ext cx="779381" cy="369332"/>
              </a:xfrm>
              <a:prstGeom prst="rect">
                <a:avLst/>
              </a:prstGeom>
              <a:blipFill rotWithShape="1">
                <a:blip r:embed="rId32"/>
                <a:stretch>
                  <a:fillRect t="-8197" r="-1015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171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137E-6 L -0.67986 0.259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93" y="129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0.00926 L -0.21164 0.1209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8" y="5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9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L -3.61111E-6 0.4061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1543 L -0.32674 0.0925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37" y="3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9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4" grpId="1"/>
      <p:bldP spid="15" grpId="0"/>
      <p:bldP spid="16" grpId="0"/>
      <p:bldP spid="19" grpId="0"/>
      <p:bldP spid="20" grpId="0"/>
      <p:bldP spid="20" grpId="1"/>
      <p:bldP spid="23" grpId="0"/>
      <p:bldP spid="24" grpId="0"/>
      <p:bldP spid="24" grpId="1"/>
      <p:bldP spid="25" grpId="0"/>
      <p:bldP spid="26" grpId="0"/>
      <p:bldP spid="27" grpId="0"/>
      <p:bldP spid="27" grpId="1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Заголовок 1"/>
          <p:cNvSpPr txBox="1">
            <a:spLocks/>
          </p:cNvSpPr>
          <p:nvPr/>
        </p:nvSpPr>
        <p:spPr>
          <a:xfrm>
            <a:off x="451689" y="267494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Пример: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Объект 2"/>
              <p:cNvSpPr txBox="1">
                <a:spLocks/>
              </p:cNvSpPr>
              <p:nvPr/>
            </p:nvSpPr>
            <p:spPr>
              <a:xfrm>
                <a:off x="477513" y="843558"/>
                <a:ext cx="8229600" cy="3831621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sz="1800" dirty="0" smtClean="0"/>
                  <a:t>Сравнить числа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ru-RU" sz="18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fName>
                      <m:e>
                        <m:r>
                          <a:rPr lang="ru-RU" sz="1800" b="0" i="1" smtClean="0">
                            <a:latin typeface="Cambria Math"/>
                          </a:rPr>
                          <m:t>7</m:t>
                        </m:r>
                      </m:e>
                    </m:func>
                  </m:oMath>
                </a14:m>
                <a:r>
                  <a:rPr lang="ru-RU" sz="1800" dirty="0" smtClean="0"/>
                  <a:t> и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ru-RU" sz="18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fName>
                      <m:e>
                        <m:r>
                          <a:rPr lang="ru-RU" sz="1800" b="0" i="1" smtClean="0">
                            <a:latin typeface="Cambria Math"/>
                          </a:rPr>
                          <m:t>23</m:t>
                        </m:r>
                      </m:e>
                    </m:func>
                  </m:oMath>
                </a14:m>
                <a:r>
                  <a:rPr lang="ru-RU" sz="1800" dirty="0" smtClean="0"/>
                  <a:t>.</a:t>
                </a:r>
              </a:p>
              <a:p>
                <a:pPr marL="0" indent="0">
                  <a:buFont typeface="Arial" pitchFamily="34" charset="0"/>
                  <a:buNone/>
                </a:pPr>
                <a:endParaRPr lang="ru-RU" sz="1200" dirty="0" smtClean="0"/>
              </a:p>
              <a:p>
                <a:pPr marL="0" indent="0">
                  <a:buFont typeface="Arial" pitchFamily="34" charset="0"/>
                  <a:buNone/>
                </a:pPr>
                <a:r>
                  <a:rPr lang="ru-RU" sz="1800" dirty="0" smtClean="0"/>
                  <a:t>Решение: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4&gt;1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=</m:t>
                    </m:r>
                    <m:func>
                      <m:funcPr>
                        <m:ctrlPr>
                          <a:rPr lang="en-US" sz="1800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/>
                                <a:ea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sub>
                        </m:sSub>
                      </m:fName>
                      <m:e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1800" dirty="0" smtClean="0"/>
                  <a:t> − </a:t>
                </a:r>
                <a:r>
                  <a:rPr lang="ru-RU" sz="1800" dirty="0" smtClean="0"/>
                  <a:t>возрастает</a:t>
                </a:r>
                <a:endParaRPr lang="en-US" sz="1800" dirty="0" smtClean="0"/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/>
                        </a:rPr>
                        <m:t>7&lt;23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⇒</m:t>
                      </m:r>
                      <m:func>
                        <m:funcPr>
                          <m:ctrlPr>
                            <a:rPr lang="en-US" sz="1800" i="1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ru-RU" sz="1800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r>
                            <a:rPr lang="ru-RU" sz="1800" i="1">
                              <a:latin typeface="Cambria Math"/>
                            </a:rPr>
                            <m:t>7</m:t>
                          </m:r>
                        </m:e>
                      </m:func>
                      <m:r>
                        <a:rPr lang="en-US" sz="1800" b="0" i="1" smtClean="0">
                          <a:latin typeface="Cambria Math"/>
                        </a:rPr>
                        <m:t>&lt;</m:t>
                      </m:r>
                      <m:func>
                        <m:funcPr>
                          <m:ctrlPr>
                            <a:rPr lang="en-US" sz="1800" i="1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ru-RU" sz="1800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23</m:t>
                          </m:r>
                        </m:e>
                      </m:func>
                    </m:oMath>
                  </m:oMathPara>
                </a14:m>
                <a:endParaRPr lang="en-US" sz="1800" dirty="0" smtClean="0"/>
              </a:p>
            </p:txBody>
          </p:sp>
        </mc:Choice>
        <mc:Fallback xmlns="">
          <p:sp>
            <p:nvSpPr>
              <p:cNvPr id="8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13" y="843558"/>
                <a:ext cx="8229600" cy="3831621"/>
              </a:xfrm>
              <a:prstGeom prst="rect">
                <a:avLst/>
              </a:prstGeom>
              <a:blipFill rotWithShape="1">
                <a:blip r:embed="rId18"/>
                <a:stretch>
                  <a:fillRect l="-593" t="-7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223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976</Words>
  <Application>Microsoft Office PowerPoint</Application>
  <PresentationFormat>Экран (16:9)</PresentationFormat>
  <Paragraphs>183</Paragraphs>
  <Slides>15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Логарифмическая функция. Её свойства и график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Логарифмическая функция. Её свойства и график</dc:title>
  <dc:creator>User</dc:creator>
  <cp:lastModifiedBy>User</cp:lastModifiedBy>
  <cp:revision>1</cp:revision>
  <dcterms:created xsi:type="dcterms:W3CDTF">2014-12-10T12:23:47Z</dcterms:created>
  <dcterms:modified xsi:type="dcterms:W3CDTF">2014-12-10T12:24:19Z</dcterms:modified>
</cp:coreProperties>
</file>