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78" y="-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C6CB-8467-4C79-9304-FE1058F7C3B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17CF-D888-4EA8-AB9B-67DA01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22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C6CB-8467-4C79-9304-FE1058F7C3B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17CF-D888-4EA8-AB9B-67DA01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08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C6CB-8467-4C79-9304-FE1058F7C3B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17CF-D888-4EA8-AB9B-67DA01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84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C6CB-8467-4C79-9304-FE1058F7C3B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17CF-D888-4EA8-AB9B-67DA01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9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C6CB-8467-4C79-9304-FE1058F7C3B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17CF-D888-4EA8-AB9B-67DA01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56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C6CB-8467-4C79-9304-FE1058F7C3B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17CF-D888-4EA8-AB9B-67DA01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5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C6CB-8467-4C79-9304-FE1058F7C3B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17CF-D888-4EA8-AB9B-67DA01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74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C6CB-8467-4C79-9304-FE1058F7C3B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17CF-D888-4EA8-AB9B-67DA01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86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C6CB-8467-4C79-9304-FE1058F7C3B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17CF-D888-4EA8-AB9B-67DA01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5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C6CB-8467-4C79-9304-FE1058F7C3B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17CF-D888-4EA8-AB9B-67DA01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56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C6CB-8467-4C79-9304-FE1058F7C3B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17CF-D888-4EA8-AB9B-67DA01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04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C6CB-8467-4C79-9304-FE1058F7C3B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117CF-D888-4EA8-AB9B-67DA01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84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3.jpe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2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18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37.png"/><Relationship Id="rId3" Type="http://schemas.openxmlformats.org/officeDocument/2006/relationships/image" Target="../media/image222.png"/><Relationship Id="rId21" Type="http://schemas.openxmlformats.org/officeDocument/2006/relationships/image" Target="../media/image240.png"/><Relationship Id="rId7" Type="http://schemas.openxmlformats.org/officeDocument/2006/relationships/image" Target="../media/image226.png"/><Relationship Id="rId17" Type="http://schemas.openxmlformats.org/officeDocument/2006/relationships/image" Target="../media/image236.png"/><Relationship Id="rId2" Type="http://schemas.openxmlformats.org/officeDocument/2006/relationships/image" Target="../media/image3.jpeg"/><Relationship Id="rId20" Type="http://schemas.openxmlformats.org/officeDocument/2006/relationships/image" Target="../media/image2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5.png"/><Relationship Id="rId5" Type="http://schemas.openxmlformats.org/officeDocument/2006/relationships/image" Target="../media/image224.png"/><Relationship Id="rId15" Type="http://schemas.openxmlformats.org/officeDocument/2006/relationships/image" Target="../media/image234.png"/><Relationship Id="rId23" Type="http://schemas.openxmlformats.org/officeDocument/2006/relationships/image" Target="../media/image1.png"/><Relationship Id="rId19" Type="http://schemas.openxmlformats.org/officeDocument/2006/relationships/image" Target="../media/image238.png"/><Relationship Id="rId4" Type="http://schemas.openxmlformats.org/officeDocument/2006/relationships/image" Target="../media/image223.png"/><Relationship Id="rId22" Type="http://schemas.openxmlformats.org/officeDocument/2006/relationships/image" Target="../media/image24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Показательные неравенства</a:t>
            </a:r>
            <a:endParaRPr lang="ru-RU" sz="50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96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144913" y="843557"/>
                <a:ext cx="8886866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buNone/>
                </a:pPr>
                <a:r>
                  <a:rPr lang="ru-RU" sz="1800" dirty="0" smtClean="0"/>
                  <a:t>Решить неравенство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1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  <a:ea typeface="Cambria Math"/>
                      </a:rPr>
                      <m:t>&lt;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lnSpc>
                    <a:spcPct val="120000"/>
                  </a:lnSpc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;  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US" sz="1800" b="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  <m:r>
                            <a:rPr lang="en-US" sz="1800" i="1">
                              <a:latin typeface="Cambria Math"/>
                            </a:rPr>
                            <m:t>𝑥</m:t>
                          </m:r>
                          <m:r>
                            <a:rPr lang="en-US" sz="18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8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ru-RU" sz="1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  <m:r>
                        <a:rPr lang="en-US" sz="1800" i="1">
                          <a:latin typeface="Cambria Math"/>
                          <a:ea typeface="Cambria Math"/>
                        </a:rPr>
                        <m:t>&lt;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⇔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27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⇔9⋅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&lt;9⋅8</m:t>
                      </m:r>
                    </m:oMath>
                  </m:oMathPara>
                </a14:m>
                <a:endParaRPr lang="en-US" sz="1800" b="0" i="1" dirty="0" smtClean="0">
                  <a:latin typeface="Cambria Math"/>
                  <a:ea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8⋅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&lt;9⋅8⇔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&lt;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800" b="0" i="1" dirty="0" smtClean="0">
                  <a:latin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3&gt;1</m:t>
                      </m:r>
                    </m:oMath>
                  </m:oMathPara>
                </a14:m>
                <a:endParaRPr lang="en-US" sz="1800" b="0" i="1" dirty="0" smtClean="0">
                  <a:latin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  <m:r>
                      <a:rPr lang="en-US" sz="1800" i="1">
                        <a:latin typeface="Cambria Math"/>
                        <a:ea typeface="Cambria Math"/>
                      </a:rPr>
                      <m:t>&lt;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180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&lt;2⇔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&lt;1</m:t>
                    </m:r>
                  </m:oMath>
                </a14:m>
                <a:r>
                  <a:rPr lang="en-US" sz="1800" b="0" dirty="0" smtClean="0">
                    <a:ea typeface="Cambria Math"/>
                  </a:rPr>
                  <a:t>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ru-RU" sz="1800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𝑥</m:t>
                    </m:r>
                    <m:r>
                      <a:rPr lang="en-US" sz="180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ru-RU" sz="1800" dirty="0" smtClean="0"/>
                  <a:t>.</a:t>
                </a:r>
                <a:endParaRPr lang="en-US" sz="1800" dirty="0"/>
              </a:p>
              <a:p>
                <a:pPr marL="0" indent="0">
                  <a:lnSpc>
                    <a:spcPct val="120000"/>
                  </a:lnSpc>
                  <a:buFont typeface="Arial" pitchFamily="34" charset="0"/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13" y="843557"/>
                <a:ext cx="8886866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617" b="-82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002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3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144913" y="843557"/>
                <a:ext cx="8886866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buNone/>
                </a:pPr>
                <a:r>
                  <a:rPr lang="ru-RU" sz="1800" dirty="0" smtClean="0"/>
                  <a:t>Решить неравенство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≥−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+4</m:t>
                    </m:r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lnSpc>
                    <a:spcPct val="120000"/>
                  </a:lnSpc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𝑦</m:t>
                      </m:r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1800" b="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𝑦</m:t>
                      </m:r>
                      <m:r>
                        <a:rPr lang="en-US" sz="1800" b="0" i="1" smtClean="0">
                          <a:latin typeface="Cambria Math"/>
                        </a:rPr>
                        <m:t>=−</m:t>
                      </m:r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1800" dirty="0"/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1800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ru-RU" sz="1800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≥1</m:t>
                    </m:r>
                  </m:oMath>
                </a14:m>
                <a:r>
                  <a:rPr lang="ru-RU" sz="1800" dirty="0" smtClean="0"/>
                  <a:t>.</a:t>
                </a:r>
                <a:endParaRPr lang="en-US" sz="1800" dirty="0"/>
              </a:p>
              <a:p>
                <a:pPr marL="0" indent="0">
                  <a:lnSpc>
                    <a:spcPct val="120000"/>
                  </a:lnSpc>
                  <a:buFont typeface="Arial" pitchFamily="34" charset="0"/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13" y="843557"/>
                <a:ext cx="8886866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617" b="-103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D:\Математика\Котяшёва\list2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42640"/>
          <a:stretch/>
        </p:blipFill>
        <p:spPr bwMode="auto">
          <a:xfrm>
            <a:off x="4202267" y="928608"/>
            <a:ext cx="4176464" cy="329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6341336" y="928608"/>
            <a:ext cx="0" cy="329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177456" y="3646238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092447" y="3618190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2447" y="3618190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33173" y="94248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173" y="942486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033172" y="3603016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172" y="3603016"/>
                <a:ext cx="39869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846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23592" y="360301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592" y="3603016"/>
                <a:ext cx="36798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999350" y="3078720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350" y="3078720"/>
                <a:ext cx="36798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>
            <a:off x="6256368" y="3351894"/>
            <a:ext cx="1606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642068" y="3563726"/>
            <a:ext cx="0" cy="171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>
            <a:off x="4750903" y="994813"/>
            <a:ext cx="2207634" cy="2563310"/>
          </a:xfrm>
          <a:custGeom>
            <a:avLst/>
            <a:gdLst>
              <a:gd name="connsiteX0" fmla="*/ 0 w 1471613"/>
              <a:gd name="connsiteY0" fmla="*/ 1890713 h 1893462"/>
              <a:gd name="connsiteX1" fmla="*/ 409575 w 1471613"/>
              <a:gd name="connsiteY1" fmla="*/ 1890713 h 1893462"/>
              <a:gd name="connsiteX2" fmla="*/ 676275 w 1471613"/>
              <a:gd name="connsiteY2" fmla="*/ 1862138 h 1893462"/>
              <a:gd name="connsiteX3" fmla="*/ 871538 w 1471613"/>
              <a:gd name="connsiteY3" fmla="*/ 1809750 h 1893462"/>
              <a:gd name="connsiteX4" fmla="*/ 1066800 w 1471613"/>
              <a:gd name="connsiteY4" fmla="*/ 1714500 h 1893462"/>
              <a:gd name="connsiteX5" fmla="*/ 1262063 w 1471613"/>
              <a:gd name="connsiteY5" fmla="*/ 1295400 h 1893462"/>
              <a:gd name="connsiteX6" fmla="*/ 1471613 w 1471613"/>
              <a:gd name="connsiteY6" fmla="*/ 0 h 1893462"/>
              <a:gd name="connsiteX0" fmla="*/ 0 w 1471613"/>
              <a:gd name="connsiteY0" fmla="*/ 1890713 h 1893462"/>
              <a:gd name="connsiteX1" fmla="*/ 409575 w 1471613"/>
              <a:gd name="connsiteY1" fmla="*/ 1890713 h 1893462"/>
              <a:gd name="connsiteX2" fmla="*/ 676275 w 1471613"/>
              <a:gd name="connsiteY2" fmla="*/ 1862138 h 1893462"/>
              <a:gd name="connsiteX3" fmla="*/ 866776 w 1471613"/>
              <a:gd name="connsiteY3" fmla="*/ 1824037 h 1893462"/>
              <a:gd name="connsiteX4" fmla="*/ 1066800 w 1471613"/>
              <a:gd name="connsiteY4" fmla="*/ 1714500 h 1893462"/>
              <a:gd name="connsiteX5" fmla="*/ 1262063 w 1471613"/>
              <a:gd name="connsiteY5" fmla="*/ 1295400 h 1893462"/>
              <a:gd name="connsiteX6" fmla="*/ 1471613 w 1471613"/>
              <a:gd name="connsiteY6" fmla="*/ 0 h 1893462"/>
              <a:gd name="connsiteX0" fmla="*/ 0 w 1471613"/>
              <a:gd name="connsiteY0" fmla="*/ 1890713 h 1893462"/>
              <a:gd name="connsiteX1" fmla="*/ 409575 w 1471613"/>
              <a:gd name="connsiteY1" fmla="*/ 1890713 h 1893462"/>
              <a:gd name="connsiteX2" fmla="*/ 676275 w 1471613"/>
              <a:gd name="connsiteY2" fmla="*/ 1862138 h 1893462"/>
              <a:gd name="connsiteX3" fmla="*/ 866776 w 1471613"/>
              <a:gd name="connsiteY3" fmla="*/ 1824037 h 1893462"/>
              <a:gd name="connsiteX4" fmla="*/ 1085850 w 1471613"/>
              <a:gd name="connsiteY4" fmla="*/ 1704975 h 1893462"/>
              <a:gd name="connsiteX5" fmla="*/ 1262063 w 1471613"/>
              <a:gd name="connsiteY5" fmla="*/ 1295400 h 1893462"/>
              <a:gd name="connsiteX6" fmla="*/ 1471613 w 1471613"/>
              <a:gd name="connsiteY6" fmla="*/ 0 h 189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1613" h="1893462">
                <a:moveTo>
                  <a:pt x="0" y="1890713"/>
                </a:moveTo>
                <a:cubicBezTo>
                  <a:pt x="148431" y="1893094"/>
                  <a:pt x="296863" y="1895476"/>
                  <a:pt x="409575" y="1890713"/>
                </a:cubicBezTo>
                <a:cubicBezTo>
                  <a:pt x="522288" y="1885950"/>
                  <a:pt x="600075" y="1873251"/>
                  <a:pt x="676275" y="1862138"/>
                </a:cubicBezTo>
                <a:cubicBezTo>
                  <a:pt x="752475" y="1851025"/>
                  <a:pt x="798514" y="1850231"/>
                  <a:pt x="866776" y="1824037"/>
                </a:cubicBezTo>
                <a:cubicBezTo>
                  <a:pt x="935039" y="1797843"/>
                  <a:pt x="1019969" y="1793081"/>
                  <a:pt x="1085850" y="1704975"/>
                </a:cubicBezTo>
                <a:cubicBezTo>
                  <a:pt x="1151731" y="1616869"/>
                  <a:pt x="1197769" y="1579562"/>
                  <a:pt x="1262063" y="1295400"/>
                </a:cubicBezTo>
                <a:cubicBezTo>
                  <a:pt x="1326357" y="1011238"/>
                  <a:pt x="1400572" y="504825"/>
                  <a:pt x="1471613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 flipV="1">
            <a:off x="5599164" y="1712417"/>
            <a:ext cx="2376264" cy="237626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6305332" y="331589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610826" y="273481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903481" y="1026241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717074" y="3492073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011743" y="343686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61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5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5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5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5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6" grpId="0"/>
      <p:bldP spid="25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9502"/>
                <a:ext cx="8229600" cy="403909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b="1" dirty="0" smtClean="0">
                    <a:solidFill>
                      <a:srgbClr val="FF0000"/>
                    </a:solidFill>
                    <a:latin typeface="+mj-lt"/>
                  </a:rPr>
                  <a:t>Показательными неравенствами</a:t>
                </a:r>
                <a:r>
                  <a:rPr lang="ru-RU" dirty="0" smtClean="0">
                    <a:latin typeface="+mj-lt"/>
                  </a:rPr>
                  <a:t> </a:t>
                </a:r>
                <a:r>
                  <a:rPr lang="ru-RU" dirty="0" smtClean="0">
                    <a:latin typeface="+mj-lt"/>
                  </a:rPr>
                  <a:t>называют </a:t>
                </a:r>
                <a:r>
                  <a:rPr lang="ru-RU" dirty="0" smtClean="0">
                    <a:latin typeface="+mj-lt"/>
                  </a:rPr>
                  <a:t>неравенства </a:t>
                </a:r>
                <a:r>
                  <a:rPr lang="ru-RU" dirty="0" smtClean="0">
                    <a:latin typeface="+mj-lt"/>
                  </a:rPr>
                  <a:t>вида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𝒇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𝒈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en-US" dirty="0" smtClean="0">
                    <a:latin typeface="+mj-lt"/>
                  </a:rPr>
                  <a:t>,</a:t>
                </a:r>
              </a:p>
              <a:p>
                <a:pPr marL="0" indent="0" algn="just">
                  <a:buNone/>
                </a:pPr>
                <a:r>
                  <a:rPr lang="ru-RU" dirty="0" smtClean="0">
                    <a:latin typeface="+mj-lt"/>
                  </a:rPr>
                  <a:t>и </a:t>
                </a:r>
                <a:r>
                  <a:rPr lang="ru-RU" dirty="0" smtClean="0">
                    <a:latin typeface="+mj-lt"/>
                  </a:rPr>
                  <a:t>неравенства</a:t>
                </a:r>
                <a:r>
                  <a:rPr lang="ru-RU" dirty="0" smtClean="0">
                    <a:latin typeface="+mj-lt"/>
                  </a:rPr>
                  <a:t>, </a:t>
                </a:r>
                <a:r>
                  <a:rPr lang="ru-RU" dirty="0" smtClean="0">
                    <a:latin typeface="+mj-lt"/>
                  </a:rPr>
                  <a:t>сводящиеся к этому виду.</a:t>
                </a:r>
                <a:endParaRPr lang="ru-RU" dirty="0">
                  <a:latin typeface="+mj-lt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9502"/>
                <a:ext cx="8229600" cy="4039097"/>
              </a:xfrm>
              <a:blipFill rotWithShape="1">
                <a:blip r:embed="rId2"/>
                <a:stretch>
                  <a:fillRect l="-1852" t="-19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500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9502"/>
                <a:ext cx="8229600" cy="425512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Функцию вида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ru-RU" dirty="0" smtClean="0"/>
                  <a:t>где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ru-RU" dirty="0" smtClean="0"/>
                  <a:t>называют </a:t>
                </a:r>
                <a:r>
                  <a:rPr lang="ru-RU" b="1" dirty="0" smtClean="0">
                    <a:solidFill>
                      <a:srgbClr val="FF0000"/>
                    </a:solidFill>
                  </a:rPr>
                  <a:t>показательной функцией</a:t>
                </a:r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9502"/>
                <a:ext cx="8229600" cy="4255121"/>
              </a:xfrm>
              <a:blipFill rotWithShape="1">
                <a:blip r:embed="rId4"/>
                <a:stretch>
                  <a:fillRect l="-1852" t="-17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3672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519060"/>
                  </p:ext>
                </p:extLst>
              </p:nvPr>
            </p:nvGraphicFramePr>
            <p:xfrm>
              <a:off x="1524000" y="1635646"/>
              <a:ext cx="6096000" cy="2651760"/>
            </p:xfrm>
            <a:graphic>
              <a:graphicData uri="http://schemas.openxmlformats.org/drawingml/2006/table">
                <a:tbl>
                  <a:tblPr firstRow="1" bandRow="1">
                    <a:tableStyleId>{ED083AE6-46FA-4A59-8FB0-9F97EB10719F}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ru-RU" sz="3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𝟎</m:t>
                                </m:r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&lt;</m:t>
                                </m:r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𝒂</m:t>
                                </m:r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&lt;</m:t>
                                </m:r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ru-RU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𝐷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∞;+∞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𝐷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∞;+∞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=(0;+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∞)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=(0;+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∞)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Возрастает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Убывает</a:t>
                          </a:r>
                          <a:endParaRPr lang="ru-RU" sz="28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Непрерывна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Непрерывна</a:t>
                          </a:r>
                          <a:endParaRPr lang="ru-RU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1393448"/>
                  </p:ext>
                </p:extLst>
              </p:nvPr>
            </p:nvGraphicFramePr>
            <p:xfrm>
              <a:off x="1524000" y="1635646"/>
              <a:ext cx="6096000" cy="2651760"/>
            </p:xfrm>
            <a:graphic>
              <a:graphicData uri="http://schemas.openxmlformats.org/drawingml/2006/table">
                <a:tbl>
                  <a:tblPr firstRow="1" bandRow="1">
                    <a:tableStyleId>{ED083AE6-46FA-4A59-8FB0-9F97EB10719F}</a:tableStyleId>
                  </a:tblPr>
                  <a:tblGrid>
                    <a:gridCol w="3048000"/>
                    <a:gridCol w="3048000"/>
                  </a:tblGrid>
                  <a:tr h="57912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t="-12632" r="-100000" b="-38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00000" t="-12632" b="-388421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t="-125882" r="-10000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00000" t="-125882" b="-334118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t="-225882" r="-100000" b="-2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00000" t="-225882" b="-234118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Возрастает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Убывает</a:t>
                          </a:r>
                          <a:endParaRPr lang="ru-RU" sz="2800" dirty="0"/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Непрерывна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Непрерывна</a:t>
                          </a:r>
                          <a:endParaRPr lang="ru-RU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0814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атематика\Котяшёва\list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42640"/>
          <a:stretch/>
        </p:blipFill>
        <p:spPr bwMode="auto">
          <a:xfrm>
            <a:off x="200683" y="921744"/>
            <a:ext cx="4176464" cy="329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2339752" y="921744"/>
            <a:ext cx="0" cy="329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75872" y="3639374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90863" y="361132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863" y="3611326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31589" y="93562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589" y="935622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31588" y="3596152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588" y="3596152"/>
                <a:ext cx="398699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818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22008" y="359615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008" y="3596152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97766" y="330045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766" y="3300456"/>
                <a:ext cx="36798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2254784" y="3345030"/>
            <a:ext cx="1606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40484" y="3556862"/>
            <a:ext cx="0" cy="171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Полилиния 13"/>
          <p:cNvSpPr/>
          <p:nvPr/>
        </p:nvSpPr>
        <p:spPr>
          <a:xfrm flipH="1">
            <a:off x="1458664" y="1339274"/>
            <a:ext cx="2681288" cy="2247900"/>
          </a:xfrm>
          <a:custGeom>
            <a:avLst/>
            <a:gdLst>
              <a:gd name="connsiteX0" fmla="*/ 0 w 2681288"/>
              <a:gd name="connsiteY0" fmla="*/ 2247900 h 2247900"/>
              <a:gd name="connsiteX1" fmla="*/ 1195388 w 2681288"/>
              <a:gd name="connsiteY1" fmla="*/ 2224087 h 2247900"/>
              <a:gd name="connsiteX2" fmla="*/ 1776413 w 2681288"/>
              <a:gd name="connsiteY2" fmla="*/ 2009775 h 2247900"/>
              <a:gd name="connsiteX3" fmla="*/ 2085975 w 2681288"/>
              <a:gd name="connsiteY3" fmla="*/ 1719262 h 2247900"/>
              <a:gd name="connsiteX4" fmla="*/ 2381250 w 2681288"/>
              <a:gd name="connsiteY4" fmla="*/ 1147762 h 2247900"/>
              <a:gd name="connsiteX5" fmla="*/ 2681288 w 2681288"/>
              <a:gd name="connsiteY5" fmla="*/ 0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288" h="2247900">
                <a:moveTo>
                  <a:pt x="0" y="2247900"/>
                </a:moveTo>
                <a:lnTo>
                  <a:pt x="1195388" y="2224087"/>
                </a:lnTo>
                <a:cubicBezTo>
                  <a:pt x="1491457" y="2184399"/>
                  <a:pt x="1627982" y="2093912"/>
                  <a:pt x="1776413" y="2009775"/>
                </a:cubicBezTo>
                <a:cubicBezTo>
                  <a:pt x="1924844" y="1925637"/>
                  <a:pt x="1985169" y="1862931"/>
                  <a:pt x="2085975" y="1719262"/>
                </a:cubicBezTo>
                <a:cubicBezTo>
                  <a:pt x="2186781" y="1575593"/>
                  <a:pt x="2282031" y="1434306"/>
                  <a:pt x="2381250" y="1147762"/>
                </a:cubicBezTo>
                <a:cubicBezTo>
                  <a:pt x="2480469" y="861218"/>
                  <a:pt x="2580878" y="430609"/>
                  <a:pt x="2681288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303748" y="330902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013701" y="303006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17080" y="2454371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896574" y="352414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602481" y="345213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4525" y="195486"/>
                <a:ext cx="30605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25" y="195486"/>
                <a:ext cx="3060518" cy="523220"/>
              </a:xfrm>
              <a:prstGeom prst="rect">
                <a:avLst/>
              </a:prstGeom>
              <a:blipFill rotWithShape="1">
                <a:blip r:embed="rId15"/>
                <a:stretch>
                  <a:fillRect t="-10465" r="-4781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303134" y="185170"/>
                <a:ext cx="23768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134" y="185170"/>
                <a:ext cx="2376869" cy="523220"/>
              </a:xfrm>
              <a:prstGeom prst="rect">
                <a:avLst/>
              </a:prstGeom>
              <a:blipFill rotWithShape="1">
                <a:blip r:embed="rId22"/>
                <a:stretch>
                  <a:fillRect t="-10465" r="-6410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2" descr="D:\Математика\Котяшёва\list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42640"/>
          <a:stretch/>
        </p:blipFill>
        <p:spPr bwMode="auto">
          <a:xfrm>
            <a:off x="4703003" y="928608"/>
            <a:ext cx="4176464" cy="329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Прямая со стрелкой 38"/>
          <p:cNvCxnSpPr/>
          <p:nvPr/>
        </p:nvCxnSpPr>
        <p:spPr>
          <a:xfrm flipV="1">
            <a:off x="6842072" y="928608"/>
            <a:ext cx="0" cy="329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678192" y="3646238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593183" y="3618190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183" y="3618190"/>
                <a:ext cx="367985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533909" y="94248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909" y="942486"/>
                <a:ext cx="367985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533908" y="3603016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908" y="3603016"/>
                <a:ext cx="398699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197" r="-1846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024328" y="360301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4328" y="3603016"/>
                <a:ext cx="367985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500086" y="3078720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086" y="3078720"/>
                <a:ext cx="367985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Прямая соединительная линия 45"/>
          <p:cNvCxnSpPr/>
          <p:nvPr/>
        </p:nvCxnSpPr>
        <p:spPr>
          <a:xfrm>
            <a:off x="6757104" y="3351894"/>
            <a:ext cx="1606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7142804" y="3563726"/>
            <a:ext cx="0" cy="171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Полилиния 47"/>
          <p:cNvSpPr/>
          <p:nvPr/>
        </p:nvSpPr>
        <p:spPr>
          <a:xfrm>
            <a:off x="5064295" y="1346138"/>
            <a:ext cx="2681288" cy="2247900"/>
          </a:xfrm>
          <a:custGeom>
            <a:avLst/>
            <a:gdLst>
              <a:gd name="connsiteX0" fmla="*/ 0 w 2681288"/>
              <a:gd name="connsiteY0" fmla="*/ 2247900 h 2247900"/>
              <a:gd name="connsiteX1" fmla="*/ 1195388 w 2681288"/>
              <a:gd name="connsiteY1" fmla="*/ 2224087 h 2247900"/>
              <a:gd name="connsiteX2" fmla="*/ 1776413 w 2681288"/>
              <a:gd name="connsiteY2" fmla="*/ 2009775 h 2247900"/>
              <a:gd name="connsiteX3" fmla="*/ 2085975 w 2681288"/>
              <a:gd name="connsiteY3" fmla="*/ 1719262 h 2247900"/>
              <a:gd name="connsiteX4" fmla="*/ 2381250 w 2681288"/>
              <a:gd name="connsiteY4" fmla="*/ 1147762 h 2247900"/>
              <a:gd name="connsiteX5" fmla="*/ 2681288 w 2681288"/>
              <a:gd name="connsiteY5" fmla="*/ 0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288" h="2247900">
                <a:moveTo>
                  <a:pt x="0" y="2247900"/>
                </a:moveTo>
                <a:lnTo>
                  <a:pt x="1195388" y="2224087"/>
                </a:lnTo>
                <a:cubicBezTo>
                  <a:pt x="1491457" y="2184399"/>
                  <a:pt x="1627982" y="2093912"/>
                  <a:pt x="1776413" y="2009775"/>
                </a:cubicBezTo>
                <a:cubicBezTo>
                  <a:pt x="1924844" y="1925637"/>
                  <a:pt x="1985169" y="1862931"/>
                  <a:pt x="2085975" y="1719262"/>
                </a:cubicBezTo>
                <a:cubicBezTo>
                  <a:pt x="2186781" y="1575593"/>
                  <a:pt x="2282031" y="1434306"/>
                  <a:pt x="2381250" y="1147762"/>
                </a:cubicBezTo>
                <a:cubicBezTo>
                  <a:pt x="2480469" y="861218"/>
                  <a:pt x="2580878" y="430609"/>
                  <a:pt x="2681288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6806068" y="331589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7111562" y="3030811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7408980" y="2456839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6217810" y="352541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512479" y="345591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3392786" y="4371949"/>
            <a:ext cx="2344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Экспонента </a:t>
            </a:r>
            <a:endParaRPr lang="ru-RU" sz="3200" dirty="0">
              <a:solidFill>
                <a:srgbClr val="FF0000"/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6691345" y="4793672"/>
            <a:ext cx="2455100" cy="347122"/>
            <a:chOff x="6691345" y="4796378"/>
            <a:chExt cx="2455100" cy="347122"/>
          </a:xfrm>
        </p:grpSpPr>
        <p:sp>
          <p:nvSpPr>
            <p:cNvPr id="5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003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7" grpId="0"/>
      <p:bldP spid="41" grpId="0"/>
      <p:bldP spid="42" grpId="0"/>
      <p:bldP spid="43" grpId="0"/>
      <p:bldP spid="44" grpId="0"/>
      <p:bldP spid="45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9502"/>
                <a:ext cx="8229600" cy="4627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endParaRPr lang="ru-RU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ru-RU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ru-RU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ru-RU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ru-RU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59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u-RU" sz="5900" b="1" dirty="0" smtClean="0">
                    <a:solidFill>
                      <a:srgbClr val="FF0000"/>
                    </a:solidFill>
                  </a:rPr>
                  <a:t>Теорема 2. </a:t>
                </a:r>
                <a:r>
                  <a:rPr lang="ru-RU" sz="59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5900" b="0" i="1" smtClean="0">
                        <a:latin typeface="Cambria Math"/>
                      </a:rPr>
                      <m:t>𝑎</m:t>
                    </m:r>
                    <m:r>
                      <a:rPr lang="en-US" sz="5900" b="0" i="1" smtClean="0">
                        <a:latin typeface="Cambria Math"/>
                      </a:rPr>
                      <m:t>&gt;1</m:t>
                    </m:r>
                  </m:oMath>
                </a14:m>
                <a:r>
                  <a:rPr lang="en-US" sz="5900" dirty="0" smtClean="0"/>
                  <a:t>, </a:t>
                </a:r>
                <a:r>
                  <a:rPr lang="ru-RU" sz="5900" dirty="0" smtClean="0"/>
                  <a:t>то показательное неравенство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9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59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59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5900" b="0" i="1" smtClean="0">
                            <a:latin typeface="Cambria Math"/>
                          </a:rPr>
                          <m:t>(</m:t>
                        </m:r>
                        <m:r>
                          <a:rPr lang="en-US" sz="59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5900" b="0" i="1" smtClean="0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sz="5900" b="0" i="1" smtClean="0"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en-US" sz="59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59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59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5900" b="0" i="1" smtClean="0">
                            <a:latin typeface="Cambria Math"/>
                          </a:rPr>
                          <m:t>(</m:t>
                        </m:r>
                        <m:r>
                          <a:rPr lang="en-US" sz="59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59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5900" dirty="0" smtClean="0"/>
                  <a:t> </a:t>
                </a:r>
                <a:r>
                  <a:rPr lang="ru-RU" sz="5900" dirty="0" smtClean="0"/>
                  <a:t>равносильно неравенству того же смысла: </a:t>
                </a:r>
                <a14:m>
                  <m:oMath xmlns:m="http://schemas.openxmlformats.org/officeDocument/2006/math">
                    <m:r>
                      <a:rPr lang="en-US" sz="59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59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59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5900" b="0" i="1" smtClean="0">
                        <a:latin typeface="Cambria Math"/>
                      </a:rPr>
                      <m:t>&gt;</m:t>
                    </m:r>
                    <m:r>
                      <a:rPr lang="en-US" sz="5900" b="0" i="1" smtClean="0">
                        <a:latin typeface="Cambria Math"/>
                      </a:rPr>
                      <m:t>𝑔</m:t>
                    </m:r>
                    <m:r>
                      <a:rPr lang="en-US" sz="5900" b="0" i="1" smtClean="0">
                        <a:latin typeface="Cambria Math"/>
                      </a:rPr>
                      <m:t>(</m:t>
                    </m:r>
                    <m:r>
                      <a:rPr lang="en-US" sz="5900" b="0" i="1" smtClean="0">
                        <a:latin typeface="Cambria Math"/>
                      </a:rPr>
                      <m:t>𝑥</m:t>
                    </m:r>
                    <m:r>
                      <a:rPr lang="en-US" sz="59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59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59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5900" b="0" i="1" smtClean="0">
                        <a:latin typeface="Cambria Math"/>
                      </a:rPr>
                      <m:t>0&lt;</m:t>
                    </m:r>
                    <m:r>
                      <a:rPr lang="en-US" sz="5900" b="0" i="1" smtClean="0">
                        <a:latin typeface="Cambria Math"/>
                      </a:rPr>
                      <m:t>𝑎</m:t>
                    </m:r>
                    <m:r>
                      <a:rPr lang="en-US" sz="5900" b="0" i="1" smtClean="0">
                        <a:latin typeface="Cambria Math"/>
                      </a:rPr>
                      <m:t>&lt;1</m:t>
                    </m:r>
                  </m:oMath>
                </a14:m>
                <a:r>
                  <a:rPr lang="en-US" sz="5900" dirty="0" smtClean="0"/>
                  <a:t>, </a:t>
                </a:r>
                <a:r>
                  <a:rPr lang="ru-RU" sz="5900" dirty="0" smtClean="0"/>
                  <a:t>то показательное неравенство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9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59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59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5900" b="0" i="1" smtClean="0">
                            <a:latin typeface="Cambria Math"/>
                          </a:rPr>
                          <m:t>(</m:t>
                        </m:r>
                        <m:r>
                          <a:rPr lang="en-US" sz="59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5900" b="0" i="1" smtClean="0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sz="5900" b="0" i="1" smtClean="0"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en-US" sz="59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59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59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5900" b="0" i="1" smtClean="0">
                            <a:latin typeface="Cambria Math"/>
                          </a:rPr>
                          <m:t>(</m:t>
                        </m:r>
                        <m:r>
                          <a:rPr lang="en-US" sz="59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59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5900" dirty="0" smtClean="0"/>
                  <a:t> </a:t>
                </a:r>
                <a:r>
                  <a:rPr lang="ru-RU" sz="5900" dirty="0" smtClean="0"/>
                  <a:t>равносильно неравенству противоположного смысла: </a:t>
                </a:r>
                <a14:m>
                  <m:oMath xmlns:m="http://schemas.openxmlformats.org/officeDocument/2006/math">
                    <m:r>
                      <a:rPr lang="en-US" sz="59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59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59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5900" b="0" i="1" smtClean="0">
                        <a:latin typeface="Cambria Math"/>
                      </a:rPr>
                      <m:t>&lt;</m:t>
                    </m:r>
                    <m:r>
                      <a:rPr lang="en-US" sz="5900" b="0" i="1" smtClean="0">
                        <a:latin typeface="Cambria Math"/>
                      </a:rPr>
                      <m:t>𝑔</m:t>
                    </m:r>
                    <m:r>
                      <a:rPr lang="en-US" sz="5900" b="0" i="1" smtClean="0">
                        <a:latin typeface="Cambria Math"/>
                      </a:rPr>
                      <m:t>(</m:t>
                    </m:r>
                    <m:r>
                      <a:rPr lang="en-US" sz="5900" b="0" i="1" smtClean="0">
                        <a:latin typeface="Cambria Math"/>
                      </a:rPr>
                      <m:t>𝑥</m:t>
                    </m:r>
                    <m:r>
                      <a:rPr lang="en-US" sz="59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5900" dirty="0" smtClean="0"/>
                  <a:t>.</a:t>
                </a:r>
                <a:r>
                  <a:rPr lang="ru-RU" sz="5900" dirty="0" smtClean="0"/>
                  <a:t> </a:t>
                </a:r>
                <a:endParaRPr lang="ru-RU" sz="5900" dirty="0"/>
              </a:p>
              <a:p>
                <a:pPr marL="0" indent="0">
                  <a:buNone/>
                </a:pPr>
                <a:endParaRPr lang="ru-RU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9502"/>
                <a:ext cx="8229600" cy="4627731"/>
              </a:xfrm>
              <a:blipFill rotWithShape="1">
                <a:blip r:embed="rId2"/>
                <a:stretch>
                  <a:fillRect l="-1481" t="-1054" r="-2148" b="-9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3672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9006345"/>
                  </p:ext>
                </p:extLst>
              </p:nvPr>
            </p:nvGraphicFramePr>
            <p:xfrm>
              <a:off x="2633950" y="339502"/>
              <a:ext cx="4488160" cy="2052816"/>
            </p:xfrm>
            <a:graphic>
              <a:graphicData uri="http://schemas.openxmlformats.org/drawingml/2006/table">
                <a:tbl>
                  <a:tblPr firstRow="1" bandRow="1">
                    <a:tableStyleId>{ED083AE6-46FA-4A59-8FB0-9F97EB10719F}</a:tableStyleId>
                  </a:tblPr>
                  <a:tblGrid>
                    <a:gridCol w="2244080"/>
                    <a:gridCol w="2244080"/>
                  </a:tblGrid>
                  <a:tr h="40482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𝟎</m:t>
                                </m:r>
                                <m:r>
                                  <a:rPr kumimoji="0" lang="en-US" sz="24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&lt;</m:t>
                                </m:r>
                                <m:r>
                                  <a:rPr kumimoji="0" lang="en-US" sz="24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𝒂</m:t>
                                </m:r>
                                <m:r>
                                  <a:rPr kumimoji="0" lang="en-US" sz="24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&lt;</m:t>
                                </m:r>
                                <m:r>
                                  <a:rPr kumimoji="0" lang="en-US" sz="24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/>
                    </a:tc>
                  </a:tr>
                  <a:tr h="40689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𝐷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∞;+∞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𝐷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∞;+∞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6220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=(0;+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∞)</m:t>
                                </m:r>
                              </m:oMath>
                            </m:oMathPara>
                          </a14:m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=(0;+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∞)</m:t>
                                </m:r>
                              </m:oMath>
                            </m:oMathPara>
                          </a14:m>
                          <a:endParaRPr lang="ru-RU" sz="2000" dirty="0"/>
                        </a:p>
                      </a:txBody>
                      <a:tcPr/>
                    </a:tc>
                  </a:tr>
                  <a:tr h="3622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/>
                            <a:t>Возрастает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/>
                            <a:t>Убывает</a:t>
                          </a:r>
                          <a:endParaRPr lang="ru-RU" sz="2000" dirty="0"/>
                        </a:p>
                      </a:txBody>
                      <a:tcPr/>
                    </a:tc>
                  </a:tr>
                  <a:tr h="3622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/>
                            <a:t>Непрерывна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/>
                            <a:t>Непрерывна</a:t>
                          </a:r>
                          <a:endParaRPr lang="ru-RU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9006345"/>
                  </p:ext>
                </p:extLst>
              </p:nvPr>
            </p:nvGraphicFramePr>
            <p:xfrm>
              <a:off x="2633950" y="339502"/>
              <a:ext cx="4488160" cy="2052816"/>
            </p:xfrm>
            <a:graphic>
              <a:graphicData uri="http://schemas.openxmlformats.org/drawingml/2006/table">
                <a:tbl>
                  <a:tblPr firstRow="1" bandRow="1">
                    <a:tableStyleId>{ED083AE6-46FA-4A59-8FB0-9F97EB10719F}</a:tableStyleId>
                  </a:tblPr>
                  <a:tblGrid>
                    <a:gridCol w="2244080"/>
                    <a:gridCol w="224408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t="-10667" r="-100272" b="-37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000" t="-10667" r="-272" b="-372000"/>
                          </a:stretch>
                        </a:blipFill>
                      </a:tcPr>
                    </a:tc>
                  </a:tr>
                  <a:tr h="40689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t="-125758" r="-100272" b="-32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000" t="-125758" r="-272" b="-322727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t="-229231" r="-100272" b="-2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000" t="-229231" r="-272" b="-227692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/>
                            <a:t>Возрастает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/>
                            <a:t>Убывает</a:t>
                          </a:r>
                          <a:endParaRPr lang="ru-RU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/>
                            <a:t>Непрерывна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/>
                            <a:t>Непрерывна</a:t>
                          </a:r>
                          <a:endParaRPr lang="ru-RU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6929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buNone/>
                </a:pPr>
                <a:r>
                  <a:rPr lang="ru-RU" sz="1800" dirty="0" smtClean="0"/>
                  <a:t>Решить неравенство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8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</m:sup>
                    </m:sSup>
                    <m:r>
                      <a:rPr lang="ru-RU" sz="18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27</m:t>
                    </m:r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lnSpc>
                    <a:spcPct val="120000"/>
                  </a:lnSpc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27=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b="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3&gt;1</m:t>
                      </m:r>
                    </m:oMath>
                  </m:oMathPara>
                </a14:m>
                <a:endParaRPr lang="en-US" sz="1800" b="0" i="1" dirty="0" smtClean="0">
                  <a:latin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8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  <m:r>
                            <a:rPr lang="en-US" sz="1800" i="1">
                              <a:latin typeface="Cambria Math"/>
                            </a:rPr>
                            <m:t>𝑥</m:t>
                          </m:r>
                          <m:r>
                            <a:rPr lang="en-US" sz="1800" i="1">
                              <a:latin typeface="Cambria Math"/>
                            </a:rPr>
                            <m:t>−4</m:t>
                          </m:r>
                        </m:sup>
                      </m:sSup>
                      <m:r>
                        <a:rPr lang="ru-RU" sz="1800" i="1">
                          <a:latin typeface="Cambria Math"/>
                          <a:ea typeface="Cambria Math"/>
                        </a:rPr>
                        <m:t>≤</m:t>
                      </m:r>
                      <m:sSup>
                        <m:sSupPr>
                          <m:ctrlPr>
                            <a:rPr lang="ru-RU" sz="1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−4≤3</m:t>
                      </m:r>
                    </m:oMath>
                  </m:oMathPara>
                </a14:m>
                <a:endParaRPr lang="en-US" sz="1800" b="0" dirty="0" smtClean="0">
                  <a:ea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≤7</m:t>
                      </m:r>
                    </m:oMath>
                  </m:oMathPara>
                </a14:m>
                <a:endParaRPr lang="en-US" sz="1800" b="0" dirty="0" smtClean="0">
                  <a:ea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≤3,5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ru-RU" sz="1800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𝑥</m:t>
                    </m:r>
                    <m:r>
                      <a:rPr lang="en-US" sz="18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1800" b="0" i="0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1800" b="0" i="0" smtClean="0">
                        <a:latin typeface="Cambria Math"/>
                      </a:rPr>
                      <m:t>,5</m:t>
                    </m:r>
                  </m:oMath>
                </a14:m>
                <a:r>
                  <a:rPr lang="ru-RU" sz="1800" dirty="0" smtClean="0"/>
                  <a:t>.</a:t>
                </a:r>
                <a:endParaRPr lang="en-US" sz="1800" dirty="0"/>
              </a:p>
              <a:p>
                <a:pPr marL="0" indent="0">
                  <a:lnSpc>
                    <a:spcPct val="120000"/>
                  </a:lnSpc>
                  <a:buFont typeface="Arial" pitchFamily="34" charset="0"/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97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buNone/>
                </a:pPr>
                <a:r>
                  <a:rPr lang="ru-RU" sz="1800" dirty="0" smtClean="0"/>
                  <a:t>Решить неравенство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0,9</m:t>
                        </m:r>
                      </m:e>
                      <m:sup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10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lnSpc>
                    <a:spcPct val="120000"/>
                  </a:lnSpc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10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800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9</m:t>
                                        </m:r>
                                      </m:num>
                                      <m:den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10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0,9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1800" b="0" dirty="0" smtClean="0"/>
                  <a:t>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0,9&lt;1</m:t>
                      </m:r>
                    </m:oMath>
                  </m:oMathPara>
                </a14:m>
                <a:endParaRPr lang="en-US" sz="1800" b="0" i="1" dirty="0" smtClean="0">
                  <a:latin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0,9</m:t>
                          </m:r>
                        </m:e>
                        <m:sup>
                          <m:sSup>
                            <m:sSupPr>
                              <m:ctrlPr>
                                <a:rPr lang="ru-RU" sz="18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latin typeface="Cambria Math"/>
                            </a:rPr>
                            <m:t>−4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</a:rPr>
                        <m:t>&lt;</m:t>
                      </m:r>
                      <m:sSup>
                        <m:sSupPr>
                          <m:ctrlPr>
                            <a:rPr lang="ru-RU" sz="1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0,9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sz="1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−4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&gt;−3</m:t>
                      </m:r>
                    </m:oMath>
                  </m:oMathPara>
                </a14:m>
                <a:endParaRPr lang="en-US" sz="1800" b="0" dirty="0" smtClean="0">
                  <a:ea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−4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+3&gt;0</m:t>
                      </m:r>
                    </m:oMath>
                  </m:oMathPara>
                </a14:m>
                <a:endParaRPr lang="en-US" sz="1800" b="0" dirty="0" smtClean="0">
                  <a:ea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latin typeface="Cambria Math"/>
                          <a:ea typeface="Cambria Math"/>
                        </a:rPr>
                        <m:t>−4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+3=0⇒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=1;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∈(−∞;1)∪(3;+∞)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ru-RU" sz="1800" dirty="0" smtClean="0"/>
                  <a:t>Ответ: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𝑥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∈(−∞;1)∪(3;+∞)</m:t>
                    </m:r>
                  </m:oMath>
                </a14:m>
                <a:r>
                  <a:rPr lang="ru-RU" sz="1800" dirty="0" smtClean="0"/>
                  <a:t>.</a:t>
                </a:r>
                <a:endParaRPr lang="en-US" sz="1800" dirty="0"/>
              </a:p>
              <a:p>
                <a:pPr marL="0" indent="0">
                  <a:lnSpc>
                    <a:spcPct val="120000"/>
                  </a:lnSpc>
                  <a:buFont typeface="Arial" pitchFamily="34" charset="0"/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 b="-13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 стрелкой 2"/>
          <p:cNvCxnSpPr/>
          <p:nvPr/>
        </p:nvCxnSpPr>
        <p:spPr>
          <a:xfrm>
            <a:off x="7415599" y="3074097"/>
            <a:ext cx="1384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488873" y="3078860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8873" y="3078860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>
            <a:stCxn id="10" idx="2"/>
            <a:endCxn id="15" idx="6"/>
          </p:cNvCxnSpPr>
          <p:nvPr/>
        </p:nvCxnSpPr>
        <p:spPr>
          <a:xfrm flipH="1">
            <a:off x="6072346" y="3071240"/>
            <a:ext cx="1260873" cy="76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4920218" y="3078860"/>
            <a:ext cx="107327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274147" y="3057831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147" y="3057831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30441" y="3061131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441" y="3061131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Полилиния 44"/>
          <p:cNvSpPr/>
          <p:nvPr/>
        </p:nvSpPr>
        <p:spPr>
          <a:xfrm>
            <a:off x="5953052" y="2341396"/>
            <a:ext cx="1505087" cy="1432869"/>
          </a:xfrm>
          <a:custGeom>
            <a:avLst/>
            <a:gdLst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7620 h 1866908"/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3863 w 1577340"/>
              <a:gd name="connsiteY5" fmla="*/ 23132 h 18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340" h="1866908">
                <a:moveTo>
                  <a:pt x="0" y="0"/>
                </a:moveTo>
                <a:cubicBezTo>
                  <a:pt x="34290" y="549275"/>
                  <a:pt x="68580" y="1098550"/>
                  <a:pt x="198120" y="1409700"/>
                </a:cubicBezTo>
                <a:cubicBezTo>
                  <a:pt x="327660" y="1720850"/>
                  <a:pt x="579120" y="1868170"/>
                  <a:pt x="777240" y="1866900"/>
                </a:cubicBezTo>
                <a:cubicBezTo>
                  <a:pt x="975360" y="1865630"/>
                  <a:pt x="1253490" y="1711960"/>
                  <a:pt x="1386840" y="1402080"/>
                </a:cubicBezTo>
                <a:cubicBezTo>
                  <a:pt x="1520190" y="1092200"/>
                  <a:pt x="1577340" y="7620"/>
                  <a:pt x="1577340" y="7620"/>
                </a:cubicBezTo>
                <a:lnTo>
                  <a:pt x="1573863" y="23132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993492" y="3039433"/>
            <a:ext cx="78854" cy="7885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33219" y="3031813"/>
            <a:ext cx="78854" cy="7885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920218" y="2931790"/>
            <a:ext cx="1073274" cy="131191"/>
          </a:xfrm>
          <a:prstGeom prst="rect">
            <a:avLst/>
          </a:prstGeom>
          <a:pattFill prst="wdDnDiag">
            <a:fgClr>
              <a:schemeClr val="dk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415599" y="2926950"/>
            <a:ext cx="1384312" cy="131191"/>
          </a:xfrm>
          <a:prstGeom prst="rect">
            <a:avLst/>
          </a:prstGeom>
          <a:pattFill prst="wdDnDiag">
            <a:fgClr>
              <a:schemeClr val="dk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30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7" grpId="0"/>
      <p:bldP spid="18" grpId="0"/>
      <p:bldP spid="45" grpId="0" animBg="1"/>
      <p:bldP spid="15" grpId="0" animBg="1"/>
      <p:bldP spid="10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buNone/>
                </a:pPr>
                <a:r>
                  <a:rPr lang="ru-RU" sz="1800" dirty="0" smtClean="0"/>
                  <a:t>Решить неравенство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19</m:t>
                        </m:r>
                      </m:e>
                      <m:sup>
                        <m:f>
                          <m:fPr>
                            <m:ctrlPr>
                              <a:rPr lang="ru-RU" sz="1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−3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+2</m:t>
                            </m:r>
                          </m:den>
                        </m:f>
                      </m:sup>
                    </m:sSup>
                    <m:r>
                      <a:rPr lang="ru-RU" sz="180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lnSpc>
                    <a:spcPct val="120000"/>
                  </a:lnSpc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1=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19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1800" b="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19&gt;1</m:t>
                      </m:r>
                    </m:oMath>
                  </m:oMathPara>
                </a14:m>
                <a:endParaRPr lang="en-US" sz="1800" b="0" i="1" dirty="0" smtClean="0">
                  <a:latin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/>
                            </a:rPr>
                            <m:t>19</m:t>
                          </m:r>
                        </m:e>
                        <m:sup>
                          <m:f>
                            <m:fPr>
                              <m:ctrlPr>
                                <a:rPr lang="ru-RU" sz="1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+2</m:t>
                              </m:r>
                            </m:den>
                          </m:f>
                        </m:sup>
                      </m:sSup>
                      <m:r>
                        <a:rPr lang="ru-RU" sz="1800" i="1">
                          <a:latin typeface="Cambria Math"/>
                          <a:ea typeface="Cambria Math"/>
                        </a:rPr>
                        <m:t>≥</m:t>
                      </m:r>
                      <m:sSup>
                        <m:sSupPr>
                          <m:ctrlPr>
                            <a:rPr lang="ru-RU" sz="1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19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⇔</m:t>
                      </m:r>
                      <m:f>
                        <m:fPr>
                          <m:ctrlPr>
                            <a:rPr lang="en-US" sz="1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</m:den>
                      </m:f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sz="1800" b="0" dirty="0" smtClean="0">
                  <a:ea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+2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=0⇔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≠−2, 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=1,5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𝑥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∈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−∞;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  <m:r>
                        <a:rPr lang="en-US" sz="1800" i="1"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[1,5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;+∞)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ru-RU" sz="1800" dirty="0" smtClean="0"/>
                  <a:t>Ответ: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𝑥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sz="1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−∞;−2</m:t>
                        </m:r>
                      </m:e>
                    </m:d>
                    <m:r>
                      <a:rPr lang="en-US" sz="1800" i="1">
                        <a:latin typeface="Cambria Math"/>
                        <a:ea typeface="Cambria Math"/>
                      </a:rPr>
                      <m:t>∪[1,5;+∞)</m:t>
                    </m:r>
                  </m:oMath>
                </a14:m>
                <a:r>
                  <a:rPr lang="ru-RU" sz="1800" dirty="0" smtClean="0"/>
                  <a:t>.</a:t>
                </a:r>
                <a:endParaRPr lang="en-US" sz="1800" dirty="0"/>
              </a:p>
              <a:p>
                <a:pPr marL="0" indent="0">
                  <a:lnSpc>
                    <a:spcPct val="120000"/>
                  </a:lnSpc>
                  <a:buFont typeface="Arial" pitchFamily="34" charset="0"/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 b="-46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4644008" y="3003798"/>
            <a:ext cx="10801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5732262" y="2957709"/>
            <a:ext cx="78854" cy="7885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6949216" y="2961068"/>
            <a:ext cx="78854" cy="78854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9" idx="6"/>
          </p:cNvCxnSpPr>
          <p:nvPr/>
        </p:nvCxnSpPr>
        <p:spPr>
          <a:xfrm>
            <a:off x="5811116" y="2997136"/>
            <a:ext cx="11371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" idx="6"/>
          </p:cNvCxnSpPr>
          <p:nvPr/>
        </p:nvCxnSpPr>
        <p:spPr>
          <a:xfrm flipV="1">
            <a:off x="7028070" y="2997136"/>
            <a:ext cx="1030170" cy="33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3563888" y="2551018"/>
            <a:ext cx="5632556" cy="806094"/>
            <a:chOff x="3563888" y="2551018"/>
            <a:chExt cx="5632556" cy="806094"/>
          </a:xfrm>
        </p:grpSpPr>
        <p:sp>
          <p:nvSpPr>
            <p:cNvPr id="15" name="Дуга 14"/>
            <p:cNvSpPr/>
            <p:nvPr/>
          </p:nvSpPr>
          <p:spPr>
            <a:xfrm>
              <a:off x="3563888" y="2551018"/>
              <a:ext cx="2207801" cy="792088"/>
            </a:xfrm>
            <a:prstGeom prst="arc">
              <a:avLst>
                <a:gd name="adj1" fmla="val 15896098"/>
                <a:gd name="adj2" fmla="val 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Дуга 15"/>
            <p:cNvSpPr/>
            <p:nvPr/>
          </p:nvSpPr>
          <p:spPr>
            <a:xfrm>
              <a:off x="5771689" y="2654188"/>
              <a:ext cx="1216954" cy="582726"/>
            </a:xfrm>
            <a:prstGeom prst="arc">
              <a:avLst>
                <a:gd name="adj1" fmla="val 10893563"/>
                <a:gd name="adj2" fmla="val 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Дуга 16"/>
            <p:cNvSpPr/>
            <p:nvPr/>
          </p:nvSpPr>
          <p:spPr>
            <a:xfrm flipH="1">
              <a:off x="6988643" y="2565024"/>
              <a:ext cx="2207801" cy="792088"/>
            </a:xfrm>
            <a:prstGeom prst="arc">
              <a:avLst>
                <a:gd name="adj1" fmla="val 15896098"/>
                <a:gd name="adj2" fmla="val 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874247" y="2961068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247" y="2961068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59162" y="2634466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9162" y="2634466"/>
                <a:ext cx="41069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195697" y="2655563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697" y="2655563"/>
                <a:ext cx="41069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16083" y="2605419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083" y="2605419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089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727736" y="2989114"/>
                <a:ext cx="5421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1,5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736" y="2989114"/>
                <a:ext cx="54213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348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02236" y="2997660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236" y="2997660"/>
                <a:ext cx="538930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477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0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buNone/>
                </a:pPr>
                <a:r>
                  <a:rPr lang="ru-RU" sz="1800" dirty="0" smtClean="0"/>
                  <a:t>Решить неравенство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ru-RU" sz="1800" i="1" smtClean="0">
                        <a:latin typeface="Cambria Math"/>
                        <a:ea typeface="Cambria Math"/>
                      </a:rPr>
                      <m:t>≥</m:t>
                    </m:r>
                    <m:sSup>
                      <m:sSupPr>
                        <m:ctrlPr>
                          <a:rPr lang="ru-RU" sz="1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lnSpc>
                    <a:spcPct val="120000"/>
                  </a:lnSpc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ru-RU" sz="1800" i="1">
                          <a:latin typeface="Cambria Math"/>
                          <a:ea typeface="Cambria Math"/>
                        </a:rPr>
                        <m:t>≥</m:t>
                      </m:r>
                      <m:sSup>
                        <m:sSupPr>
                          <m:ctrlPr>
                            <a:rPr lang="ru-RU" sz="1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⇔</m:t>
                      </m:r>
                      <m:f>
                        <m:fPr>
                          <m:ctrlPr>
                            <a:rPr lang="en-US" sz="1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1⇔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≥1</m:t>
                      </m:r>
                    </m:oMath>
                  </m:oMathPara>
                </a14:m>
                <a:endParaRPr lang="en-US" sz="1800" b="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1=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1800" b="0" i="1" dirty="0" smtClean="0">
                  <a:latin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&gt;1</m:t>
                      </m:r>
                    </m:oMath>
                  </m:oMathPara>
                </a14:m>
                <a:endParaRPr lang="en-US" sz="1800" b="0" i="1" dirty="0" smtClean="0">
                  <a:latin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  <m:r>
                      <a:rPr lang="en-US" sz="1800" i="1">
                        <a:latin typeface="Cambria Math"/>
                        <a:ea typeface="Cambria Math"/>
                      </a:rPr>
                      <m:t>≥</m:t>
                    </m:r>
                    <m:sSup>
                      <m:sSupPr>
                        <m:ctrlPr>
                          <a:rPr lang="en-US" sz="1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180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en-US" sz="1800" b="0" dirty="0" smtClean="0">
                    <a:ea typeface="Cambria Math"/>
                  </a:rPr>
                  <a:t>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ru-RU" sz="1800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𝑥</m:t>
                    </m:r>
                    <m:r>
                      <a:rPr lang="en-US" sz="180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ru-RU" sz="1800" dirty="0" smtClean="0"/>
                  <a:t>.</a:t>
                </a:r>
                <a:endParaRPr lang="en-US" sz="1800" dirty="0"/>
              </a:p>
              <a:p>
                <a:pPr marL="0" indent="0">
                  <a:lnSpc>
                    <a:spcPct val="120000"/>
                  </a:lnSpc>
                  <a:buFont typeface="Arial" pitchFamily="34" charset="0"/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 b="-111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86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877</Words>
  <Application>Microsoft Office PowerPoint</Application>
  <PresentationFormat>Экран (16:9)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Показательные неравенства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84</cp:revision>
  <dcterms:created xsi:type="dcterms:W3CDTF">2014-09-22T05:43:08Z</dcterms:created>
  <dcterms:modified xsi:type="dcterms:W3CDTF">2014-09-29T11:21:48Z</dcterms:modified>
</cp:coreProperties>
</file>