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0" autoAdjust="0"/>
    <p:restoredTop sz="95217" autoAdjust="0"/>
  </p:normalViewPr>
  <p:slideViewPr>
    <p:cSldViewPr showGuides="1">
      <p:cViewPr varScale="1">
        <p:scale>
          <a:sx n="105" d="100"/>
          <a:sy n="105" d="100"/>
        </p:scale>
        <p:origin x="-78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6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10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2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48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4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61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2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9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63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0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E854-778A-4601-BC2C-D52E8AA5DC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E043-B913-42E0-8346-F9BEA7106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0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0.png"/><Relationship Id="rId3" Type="http://schemas.openxmlformats.org/officeDocument/2006/relationships/image" Target="../media/image67.png"/><Relationship Id="rId7" Type="http://schemas.openxmlformats.org/officeDocument/2006/relationships/image" Target="../media/image6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5" Type="http://schemas.openxmlformats.org/officeDocument/2006/relationships/image" Target="../media/image600.png"/><Relationship Id="rId4" Type="http://schemas.openxmlformats.org/officeDocument/2006/relationships/image" Target="../media/image590.png"/><Relationship Id="rId9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50.png"/><Relationship Id="rId7" Type="http://schemas.openxmlformats.org/officeDocument/2006/relationships/image" Target="../media/image5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0.png"/><Relationship Id="rId5" Type="http://schemas.openxmlformats.org/officeDocument/2006/relationships/image" Target="../media/image670.png"/><Relationship Id="rId4" Type="http://schemas.openxmlformats.org/officeDocument/2006/relationships/image" Target="../media/image6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10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10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90.png"/><Relationship Id="rId10" Type="http://schemas.openxmlformats.org/officeDocument/2006/relationships/image" Target="../media/image14.png"/><Relationship Id="rId4" Type="http://schemas.openxmlformats.org/officeDocument/2006/relationships/image" Target="../media/image84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5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3.png"/><Relationship Id="rId10" Type="http://schemas.openxmlformats.org/officeDocument/2006/relationships/image" Target="../media/image52.png"/><Relationship Id="rId4" Type="http://schemas.openxmlformats.org/officeDocument/2006/relationships/image" Target="../media/image47.png"/><Relationship Id="rId9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Преобразование выражений, содержащих радикалы</a:t>
            </a:r>
            <a:endParaRPr lang="ru-RU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8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Преобразовать заданное выражение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en-US" sz="1800" b="0" i="1" smtClean="0">
                            <a:latin typeface="Cambria Math"/>
                          </a:rPr>
                          <m:t>4</m:t>
                        </m:r>
                        <m:rad>
                          <m:ra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e>
                        </m:rad>
                      </m:e>
                    </m:rad>
                  </m:oMath>
                </a14:m>
                <a:r>
                  <a:rPr lang="ru-RU" sz="1800" dirty="0" smtClean="0"/>
                  <a:t> к виду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1800" b="0" i="1" smtClean="0">
                            <a:latin typeface="Cambria Math"/>
                          </a:rPr>
                          <m:t>𝐴</m:t>
                        </m:r>
                      </m:e>
                    </m:rad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𝐴</m:t>
                      </m:r>
                      <m:r>
                        <a:rPr lang="en-US" sz="1800" b="0" i="1" smtClean="0">
                          <a:latin typeface="Cambria Math"/>
                        </a:rPr>
                        <m:t>=64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𝑙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Ответ</a:t>
                </a:r>
                <a:r>
                  <a:rPr lang="ru-RU" sz="1800" dirty="0" smtClean="0"/>
                  <a:t>: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18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i="1">
                            <a:latin typeface="Cambria Math"/>
                          </a:rPr>
                          <m:t>1</m:t>
                        </m:r>
                        <m:r>
                          <a:rPr lang="en-US" sz="1800" i="1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en-US" sz="1800" i="1">
                            <a:latin typeface="Cambria Math"/>
                          </a:rPr>
                          <m:t>64</m:t>
                        </m:r>
                        <m:sSup>
                          <m:sSup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𝑘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1800" dirty="0" smtClean="0"/>
                  <a:t>.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>
          <p:sp>
            <p:nvSpPr>
              <p:cNvPr id="2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156324" y="843558"/>
                <a:ext cx="1221360" cy="462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ad>
                          <m:radPr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24" y="843558"/>
                <a:ext cx="1221360" cy="462178"/>
              </a:xfrm>
              <a:prstGeom prst="rect">
                <a:avLst/>
              </a:prstGeom>
              <a:blipFill rotWithShape="1">
                <a:blip r:embed="rId4"/>
                <a:stretch>
                  <a:fillRect r="-8000"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05187" y="192195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87" y="1921953"/>
                <a:ext cx="36580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39119" y="1817968"/>
                <a:ext cx="1535549" cy="460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    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rad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119" y="1817968"/>
                <a:ext cx="1535549" cy="460254"/>
              </a:xfrm>
              <a:prstGeom prst="rect">
                <a:avLst/>
              </a:prstGeom>
              <a:blipFill rotWithShape="1">
                <a:blip r:embed="rId6"/>
                <a:stretch>
                  <a:fillRect r="-6349"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03415" y="1900181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3415" y="1900181"/>
                <a:ext cx="494046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604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876256" y="476780"/>
                <a:ext cx="1478738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ad>
                            <m:rad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deg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rad>
                        </m:e>
                      </m:ra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deg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476780"/>
                <a:ext cx="1478738" cy="656013"/>
              </a:xfrm>
              <a:prstGeom prst="rect">
                <a:avLst/>
              </a:prstGeom>
              <a:blipFill rotWithShape="1">
                <a:blip r:embed="rId8"/>
                <a:stretch>
                  <a:fillRect r="-4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44441" y="1810235"/>
                <a:ext cx="2804935" cy="449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64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64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441" y="1810235"/>
                <a:ext cx="2804935" cy="449995"/>
              </a:xfrm>
              <a:prstGeom prst="rect">
                <a:avLst/>
              </a:prstGeom>
              <a:blipFill rotWithShape="1">
                <a:blip r:embed="rId9"/>
                <a:stretch>
                  <a:fillRect r="-1522" b="-18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71499E-6 L -0.40729 0.1927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65" y="9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509 L 0.04132 -0.0657 C 0.05 -0.0691 0.06267 -0.07064 0.07622 -0.07064 C 0.09132 -0.07064 0.10382 -0.0691 0.1125 -0.0657 L 0.15399 -0.0509 " pathEditMode="relative" rAng="0" ptsTypes="FffFF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1" y="-98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" grpId="0"/>
      <p:bldP spid="2" grpId="1"/>
      <p:bldP spid="3" grpId="0"/>
      <p:bldP spid="3" grpId="1"/>
      <p:bldP spid="4" grpId="0"/>
      <p:bldP spid="5" grpId="0"/>
      <p:bldP spid="2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2"/>
              <p:cNvSpPr txBox="1">
                <a:spLocks/>
              </p:cNvSpPr>
              <p:nvPr/>
            </p:nvSpPr>
            <p:spPr>
              <a:xfrm>
                <a:off x="205165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Разложить на множители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ru-RU" sz="1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ad>
                      <m:ra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1800" b="0" i="1" smtClean="0"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rad>
                      <m:ra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</a:rPr>
                          <m:t>𝑏</m:t>
                        </m:r>
                      </m:e>
                    </m:rad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rad>
                      <m:ra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2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65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735864" y="843558"/>
                <a:ext cx="2995307" cy="405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i="1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/>
                      </a:rPr>
                      <m:t>+</m:t>
                    </m:r>
                    <m:rad>
                      <m:radPr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/>
                      </a:rPr>
                      <m:t>−</m:t>
                    </m:r>
                    <m:rad>
                      <m:radPr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−</m:t>
                    </m:r>
                    <m:rad>
                      <m:radPr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864" y="843558"/>
                <a:ext cx="2995307" cy="405560"/>
              </a:xfrm>
              <a:prstGeom prst="rect">
                <a:avLst/>
              </a:prstGeom>
              <a:blipFill rotWithShape="1">
                <a:blip r:embed="rId4"/>
                <a:stretch>
                  <a:fillRect r="-2648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2353" y="1842961"/>
                <a:ext cx="3062697" cy="407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353" y="1842961"/>
                <a:ext cx="3062697" cy="407484"/>
              </a:xfrm>
              <a:prstGeom prst="rect">
                <a:avLst/>
              </a:prstGeom>
              <a:blipFill rotWithShape="1">
                <a:blip r:embed="rId5"/>
                <a:stretch>
                  <a:fillRect r="-2187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26970" y="1839323"/>
                <a:ext cx="2829493" cy="407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ra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ra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70" y="1839323"/>
                <a:ext cx="2829493" cy="407484"/>
              </a:xfrm>
              <a:prstGeom prst="rect">
                <a:avLst/>
              </a:prstGeom>
              <a:blipFill rotWithShape="1">
                <a:blip r:embed="rId6"/>
                <a:stretch>
                  <a:fillRect r="-2371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64854" y="1862037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854" y="1862037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4430" y="2427734"/>
                <a:ext cx="2305568" cy="429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30" y="2427734"/>
                <a:ext cx="2305568" cy="429733"/>
              </a:xfrm>
              <a:prstGeom prst="rect">
                <a:avLst/>
              </a:prstGeom>
              <a:blipFill rotWithShape="1">
                <a:blip r:embed="rId8"/>
                <a:stretch>
                  <a:fillRect r="-2910" b="-18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0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13325E-7 L -0.27587 0.198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2" y="99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7" grpId="1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Сократить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</a:rPr>
                          <m:t>6</m:t>
                        </m:r>
                        <m:rad>
                          <m:radPr>
                            <m:ctrlPr>
                              <a:rPr lang="ru-RU" sz="1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ru-RU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ru-RU" sz="1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ru-RU" sz="1800" b="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2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169609" y="840529"/>
                <a:ext cx="1278170" cy="620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6</m:t>
                        </m:r>
                        <m:rad>
                          <m:radPr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ru-RU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ad>
                          <m:radPr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ad>
                          <m:radPr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ad>
                          <m:radPr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609" y="840529"/>
                <a:ext cx="1278170" cy="620683"/>
              </a:xfrm>
              <a:prstGeom prst="rect">
                <a:avLst/>
              </a:prstGeom>
              <a:blipFill rotWithShape="1">
                <a:blip r:embed="rId4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78463" y="1971895"/>
                <a:ext cx="7292381" cy="6201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num>
                      <m:den>
                        <m:rad>
                          <m:radPr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</a:rPr>
                              <m:t>+2</m:t>
                            </m:r>
                            <m:rad>
                              <m:ra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num>
                      <m:den>
                        <m:rad>
                          <m:radPr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463" y="1971895"/>
                <a:ext cx="7292381" cy="620170"/>
              </a:xfrm>
              <a:prstGeom prst="rect">
                <a:avLst/>
              </a:prstGeom>
              <a:blipFill rotWithShape="1">
                <a:blip r:embed="rId5"/>
                <a:stretch>
                  <a:fillRect r="-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7010" y="2694520"/>
                <a:ext cx="2006896" cy="569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=3−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10" y="2694520"/>
                <a:ext cx="2006896" cy="569771"/>
              </a:xfrm>
              <a:prstGeom prst="rect">
                <a:avLst/>
              </a:prstGeom>
              <a:blipFill rotWithShape="1">
                <a:blip r:embed="rId6"/>
                <a:stretch>
                  <a:fillRect r="-4242" b="-2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18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06107E-6 L -0.18507 0.220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11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7" grpId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Упростить выражение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𝑎𝑏</m:t>
                            </m:r>
                          </m:e>
                        </m:rad>
                        <m:r>
                          <a:rPr lang="ru-RU" sz="1800" i="1" smtClean="0">
                            <a:latin typeface="Cambria Math"/>
                            <a:ea typeface="Cambria Math"/>
                          </a:rPr>
                          <m:t>⋅</m:t>
                        </m:r>
                        <m:rad>
                          <m:radPr>
                            <m:ctrlPr>
                              <a:rPr lang="ru-RU" sz="18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g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</m:rad>
                      </m:num>
                      <m:den>
                        <m:d>
                          <m:dPr>
                            <m:ctrlPr>
                              <a:rPr lang="ru-RU" sz="1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ru-RU" sz="1800" i="1" smtClean="0">
                            <a:latin typeface="Cambria Math"/>
                            <a:ea typeface="Cambria Math"/>
                          </a:rPr>
                          <m:t>⋅</m:t>
                        </m:r>
                        <m:rad>
                          <m:radPr>
                            <m:ctrlPr>
                              <a:rPr lang="ru-RU" sz="18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g>
                          <m:e>
                            <m:f>
                              <m:fPr>
                                <m:ctrlPr>
                                  <a:rPr lang="ru-RU" sz="18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ru-RU" sz="18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den>
                            </m:f>
                          </m:e>
                        </m:rad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ru-RU" sz="1800" b="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2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77987" y="840178"/>
                <a:ext cx="1106650" cy="763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𝑎𝑏</m:t>
                            </m:r>
                          </m:e>
                        </m:rad>
                        <m:r>
                          <a:rPr lang="ru-RU" i="1">
                            <a:latin typeface="Cambria Math"/>
                            <a:ea typeface="Cambria Math"/>
                          </a:rPr>
                          <m:t>⋅</m:t>
                        </m:r>
                        <m:rad>
                          <m:rad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g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</m:rad>
                      </m:num>
                      <m:den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ru-RU" i="1">
                            <a:latin typeface="Cambria Math"/>
                            <a:ea typeface="Cambria Math"/>
                          </a:rPr>
                          <m:t>⋅</m:t>
                        </m:r>
                        <m:rad>
                          <m:radPr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g>
                          <m:e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ru-RU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987" y="840178"/>
                <a:ext cx="1106650" cy="763799"/>
              </a:xfrm>
              <a:prstGeom prst="rect">
                <a:avLst/>
              </a:prstGeom>
              <a:blipFill rotWithShape="1">
                <a:blip r:embed="rId4"/>
                <a:stretch>
                  <a:fillRect r="-8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2992" y="2006731"/>
                <a:ext cx="3240246" cy="613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⋅</m:t>
                        </m:r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⋅</m:t>
                        </m:r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</m:rad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⋅</m:t>
                        </m:r>
                        <m:rad>
                          <m:ra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992" y="2006731"/>
                <a:ext cx="3240246" cy="61305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956934" y="2103206"/>
                <a:ext cx="574773" cy="462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934" y="2103206"/>
                <a:ext cx="574773" cy="462947"/>
              </a:xfrm>
              <a:prstGeom prst="rect">
                <a:avLst/>
              </a:prstGeom>
              <a:blipFill rotWithShape="1">
                <a:blip r:embed="rId6"/>
                <a:stretch>
                  <a:fillRect r="-19149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602689" y="854603"/>
                <a:ext cx="963854" cy="5241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689" y="854603"/>
                <a:ext cx="963854" cy="524182"/>
              </a:xfrm>
              <a:prstGeom prst="rect">
                <a:avLst/>
              </a:prstGeom>
              <a:blipFill rotWithShape="1">
                <a:blip r:embed="rId7"/>
                <a:stretch>
                  <a:fillRect r="-10127" b="-6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17362" y="2779753"/>
                <a:ext cx="5213607" cy="564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𝑎𝑏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362" y="2779753"/>
                <a:ext cx="5213607" cy="564322"/>
              </a:xfrm>
              <a:prstGeom prst="rect">
                <a:avLst/>
              </a:prstGeom>
              <a:blipFill rotWithShape="1">
                <a:blip r:embed="rId8"/>
                <a:stretch>
                  <a:fillRect r="-1051" b="-1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70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284E-7 L -0.23924 0.2344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62" y="117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4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81246E-6 L -0.3816 0.1443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80" y="7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8 -0.00463 L -0.30191 0.3763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0" y="19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4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  <p:bldP spid="2" grpId="1"/>
      <p:bldP spid="3" grpId="0"/>
      <p:bldP spid="4" grpId="0"/>
      <p:bldP spid="4" grpId="1"/>
      <p:bldP spid="5" grpId="0"/>
      <p:bldP spid="5" grpId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447332" y="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2"/>
              <p:cNvSpPr txBox="1">
                <a:spLocks/>
              </p:cNvSpPr>
              <p:nvPr/>
            </p:nvSpPr>
            <p:spPr>
              <a:xfrm>
                <a:off x="477513" y="555526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Решить уравнение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ad>
                          <m:ra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ad>
                          <m:radPr>
                            <m:ctrlPr>
                              <a:rPr lang="ru-RU" sz="180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ru-RU" sz="18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ad>
                          <m:ra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b="0" i="1" smtClean="0">
                        <a:latin typeface="Cambria Math"/>
                      </a:rPr>
                      <m:t>−1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≠0⇔</m:t>
                    </m:r>
                    <m:rad>
                      <m:rad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≠1⇔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≠±1</m:t>
                    </m:r>
                  </m:oMath>
                </a14:m>
                <a:r>
                  <a:rPr lang="en-US" sz="1800" b="0" dirty="0" smtClean="0">
                    <a:ea typeface="Cambria Math"/>
                  </a:rPr>
                  <a:t>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18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1800" i="1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sz="1800" i="1">
                        <a:latin typeface="Cambria Math"/>
                      </a:rPr>
                      <m:t>+1</m:t>
                    </m:r>
                    <m:r>
                      <a:rPr lang="en-US" sz="18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0⇔</m:t>
                    </m:r>
                    <m:rad>
                      <m:rad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g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≠−1⇔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en-US" sz="1800" b="0" dirty="0" smtClean="0">
                  <a:ea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g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⇒</m:t>
                    </m:r>
                    <m:rad>
                      <m:rad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b="0" dirty="0" smtClean="0">
                    <a:ea typeface="Cambria Math"/>
                  </a:rPr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⋅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=4</m:t>
                    </m:r>
                  </m:oMath>
                </a14:m>
                <a:r>
                  <a:rPr lang="en-US" sz="1800" b="0" dirty="0" smtClean="0">
                    <a:ea typeface="Cambria Math"/>
                  </a:rPr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1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  <m:r>
                      <a:rPr lang="en-US" sz="1800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+1</m:t>
                        </m:r>
                      </m:den>
                    </m:f>
                    <m:r>
                      <a:rPr lang="en-US" sz="1800" i="1">
                        <a:latin typeface="Cambria Math"/>
                        <a:ea typeface="Cambria Math"/>
                      </a:rPr>
                      <m:t>=4</m:t>
                    </m:r>
                  </m:oMath>
                </a14:m>
                <a:r>
                  <a:rPr lang="en-US" sz="1800" b="0" dirty="0" smtClean="0">
                    <a:ea typeface="Cambria Math"/>
                  </a:rPr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8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sz="18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1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  <m:r>
                      <a:rPr lang="en-US" sz="1800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−1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)(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+1)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+1</m:t>
                        </m:r>
                      </m:den>
                    </m:f>
                    <m:r>
                      <a:rPr lang="en-US" sz="1800" i="1">
                        <a:latin typeface="Cambria Math"/>
                        <a:ea typeface="Cambria Math"/>
                      </a:rPr>
                      <m:t>=4</m:t>
                    </m:r>
                  </m:oMath>
                </a14:m>
                <a:r>
                  <a:rPr lang="en-US" sz="1800" b="0" dirty="0" smtClean="0">
                    <a:ea typeface="Cambria Math"/>
                  </a:rPr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  <a:ea typeface="Cambria Math"/>
                      </a:rPr>
                      <m:t>+1−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+1−4=0⇔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−2=0⇔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=−1, 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=2</m:t>
                    </m:r>
                  </m:oMath>
                </a14:m>
                <a:r>
                  <a:rPr lang="en-US" sz="1800" b="0" dirty="0" smtClean="0">
                    <a:ea typeface="Cambria Math"/>
                  </a:rPr>
                  <a:t>  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1800" b="0" dirty="0" smtClean="0">
                  <a:ea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800" b="0" dirty="0" smtClean="0">
                    <a:ea typeface="Cambria Math"/>
                  </a:rPr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800" b="0" dirty="0" smtClean="0">
                    <a:ea typeface="Cambria Math"/>
                  </a:rPr>
                  <a:t> 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ru-RU" sz="1800" b="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2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555526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b="-914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23928" y="1923678"/>
                <a:ext cx="3627019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=−1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=−1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не подходит</a:t>
                </a:r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923678"/>
                <a:ext cx="3627019" cy="372410"/>
              </a:xfrm>
              <a:prstGeom prst="rect">
                <a:avLst/>
              </a:prstGeom>
              <a:blipFill rotWithShape="1">
                <a:blip r:embed="rId4"/>
                <a:stretch>
                  <a:fillRect t="-6557" r="-201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24012" y="2353216"/>
                <a:ext cx="1900905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=8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012" y="2353216"/>
                <a:ext cx="1900905" cy="372410"/>
              </a:xfrm>
              <a:prstGeom prst="rect">
                <a:avLst/>
              </a:prstGeom>
              <a:blipFill rotWithShape="1">
                <a:blip r:embed="rId5"/>
                <a:stretch>
                  <a:fillRect t="-6557" r="-448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6415" y="4659982"/>
                <a:ext cx="3240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=8</m:t>
                    </m:r>
                  </m:oMath>
                </a14:m>
                <a:r>
                  <a:rPr lang="en-US" dirty="0" smtClean="0"/>
                  <a:t>.</a:t>
                </a:r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15" y="4659982"/>
                <a:ext cx="324036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50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40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3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Повторим:</a:t>
            </a:r>
            <a:endParaRPr lang="ru-RU" sz="32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4689" y="1059582"/>
                <a:ext cx="813690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b="1" dirty="0" smtClean="0">
                    <a:solidFill>
                      <a:srgbClr val="FF0000"/>
                    </a:solidFill>
                  </a:rPr>
                  <a:t>Корнем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ru-RU" sz="2400" b="1" dirty="0" smtClean="0">
                    <a:solidFill>
                      <a:srgbClr val="FF0000"/>
                    </a:solidFill>
                  </a:rPr>
                  <a:t>ой степени из неотрицательного числа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24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=2, 3, 4, 5,…)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называют такое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неотрицательное</a:t>
                </a:r>
                <a:r>
                  <a:rPr lang="ru-RU" sz="2400" dirty="0" smtClean="0"/>
                  <a:t> число, при возведении которого в степень 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ru-RU" sz="2400" dirty="0" smtClean="0"/>
                  <a:t> получается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/>
                  <a:t>. </a:t>
                </a:r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89" y="1059582"/>
                <a:ext cx="8136904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124" t="-5076" r="-2097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29299" y="2275371"/>
                <a:ext cx="808540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400" b="1" dirty="0" smtClean="0">
                    <a:solidFill>
                      <a:srgbClr val="FF0000"/>
                    </a:solidFill>
                  </a:rPr>
                  <a:t>Корнем нечетной степени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ru-RU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из </a:t>
                </a:r>
                <a:r>
                  <a:rPr lang="ru-RU" sz="2400" b="1" dirty="0" smtClean="0">
                    <a:solidFill>
                      <a:srgbClr val="FF0000"/>
                    </a:solidFill>
                  </a:rPr>
                  <a:t>отрицательного 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числа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𝑛</m:t>
                    </m:r>
                    <m:r>
                      <a:rPr lang="en-US" sz="2400" i="1">
                        <a:latin typeface="Cambria Math"/>
                      </a:rPr>
                      <m:t>= 3,  5,  7, …)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называют такое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отрицательное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число, при возведении которого в степень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ru-RU" sz="2400" dirty="0"/>
                  <a:t> получается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/>
                  <a:t>. </a:t>
                </a:r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99" y="2275371"/>
                <a:ext cx="8085402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1207" t="-4061" r="-2036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17669" y="4173061"/>
                <a:ext cx="61429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/>
                  <a:t> – </a:t>
                </a:r>
                <a:r>
                  <a:rPr lang="ru-RU" sz="2400" dirty="0" smtClean="0"/>
                  <a:t>подкоренное число,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 – </a:t>
                </a:r>
                <a:r>
                  <a:rPr lang="ru-RU" sz="2400" dirty="0" smtClean="0"/>
                  <a:t>показатель корня</a:t>
                </a:r>
                <a:endParaRPr lang="ru-RU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669" y="4173061"/>
                <a:ext cx="614290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r="-158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50879" y="3615044"/>
                <a:ext cx="2648546" cy="528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879" y="3615044"/>
                <a:ext cx="2648546" cy="528030"/>
              </a:xfrm>
              <a:prstGeom prst="rect">
                <a:avLst/>
              </a:prstGeom>
              <a:blipFill rotWithShape="1">
                <a:blip r:embed="rId6"/>
                <a:stretch>
                  <a:fillRect t="-9195" r="-5747" b="-321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94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-146461" y="267494"/>
                <a:ext cx="9470989" cy="8572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ru-RU" sz="3600" dirty="0" smtClean="0">
                    <a:solidFill>
                      <a:srgbClr val="003366"/>
                    </a:solidFill>
                  </a:rPr>
                  <a:t>Свойства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6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6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6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sz="3600" dirty="0" smtClean="0">
                    <a:solidFill>
                      <a:srgbClr val="003366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  <m:r>
                      <a:rPr lang="en-US" sz="3600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en-US" sz="3600" dirty="0" smtClean="0">
                    <a:solidFill>
                      <a:srgbClr val="003366"/>
                    </a:solidFill>
                  </a:rPr>
                  <a:t>,</a:t>
                </a:r>
                <a:r>
                  <a:rPr lang="ru-RU" sz="3600" dirty="0" smtClean="0">
                    <a:solidFill>
                      <a:srgbClr val="00336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3366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3600" dirty="0" smtClean="0">
                    <a:solidFill>
                      <a:srgbClr val="003366"/>
                    </a:solidFill>
                  </a:rPr>
                  <a:t> – </a:t>
                </a:r>
                <a:r>
                  <a:rPr lang="ru-RU" sz="3600" dirty="0" smtClean="0">
                    <a:solidFill>
                      <a:srgbClr val="003366"/>
                    </a:solidFill>
                  </a:rPr>
                  <a:t>натуральное число:</a:t>
                </a:r>
              </a:p>
              <a:p>
                <a:endParaRPr lang="ru-RU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6461" y="267494"/>
                <a:ext cx="9470989" cy="857250"/>
              </a:xfrm>
              <a:prstGeom prst="rect">
                <a:avLst/>
              </a:prstGeom>
              <a:blipFill rotWithShape="1">
                <a:blip r:embed="rId3"/>
                <a:stretch>
                  <a:fillRect t="-9220" b="-76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554250" y="1124744"/>
                <a:ext cx="2004780" cy="442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deg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𝒂𝒃</m:t>
                          </m:r>
                        </m:e>
                      </m:ra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deg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ra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ad>
                        <m:rad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deg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rad>
                    </m:oMath>
                  </m:oMathPara>
                </a14:m>
                <a:endParaRPr lang="en-US" sz="20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250" y="1124744"/>
                <a:ext cx="2004780" cy="442814"/>
              </a:xfrm>
              <a:prstGeom prst="rect">
                <a:avLst/>
              </a:prstGeom>
              <a:blipFill rotWithShape="1">
                <a:blip r:embed="rId4"/>
                <a:stretch>
                  <a:fillRect r="-2432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894560" y="1634679"/>
                <a:ext cx="1327351" cy="774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deg>
                        <m:e>
                          <m:f>
                            <m:fPr>
                              <m:ctrlPr>
                                <a:rPr lang="ru-RU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den>
                          </m:f>
                        </m:e>
                      </m:ra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deg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deg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560" y="1634679"/>
                <a:ext cx="1327351" cy="774058"/>
              </a:xfrm>
              <a:prstGeom prst="rect">
                <a:avLst/>
              </a:prstGeom>
              <a:blipFill rotWithShape="1">
                <a:blip r:embed="rId5"/>
                <a:stretch>
                  <a:fillRect r="-4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265614" y="2429638"/>
                <a:ext cx="4572000" cy="8208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ru-RU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deg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b="1" dirty="0" smtClean="0">
                  <a:solidFill>
                    <a:schemeClr val="tx1"/>
                  </a:solidFill>
                </a:endParaRPr>
              </a:p>
              <a:p>
                <a:endParaRPr lang="en-US" sz="20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614" y="2429638"/>
                <a:ext cx="4572000" cy="820866"/>
              </a:xfrm>
              <a:prstGeom prst="rect">
                <a:avLst/>
              </a:prstGeom>
              <a:blipFill rotWithShape="1">
                <a:blip r:embed="rId6"/>
                <a:stretch>
                  <a:fillRect l="-1467" b="-126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825285" y="3003798"/>
                <a:ext cx="1478738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deg>
                        <m:e>
                          <m:rad>
                            <m:ra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deg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rad>
                        </m:e>
                      </m:ra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</m:deg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85" y="3003798"/>
                <a:ext cx="1478738" cy="656013"/>
              </a:xfrm>
              <a:prstGeom prst="rect">
                <a:avLst/>
              </a:prstGeom>
              <a:blipFill rotWithShape="1">
                <a:blip r:embed="rId7"/>
                <a:stretch>
                  <a:fillRect r="-4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647648" y="3795886"/>
                <a:ext cx="1807931" cy="482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𝒑</m:t>
                          </m:r>
                        </m:deg>
                        <m:e>
                          <m:sSup>
                            <m:sSupPr>
                              <m:ctrlPr>
                                <a:rPr lang="ru-RU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𝒌𝒑</m:t>
                              </m:r>
                            </m:sup>
                          </m:sSup>
                        </m:e>
                      </m:ra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deg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648" y="3795886"/>
                <a:ext cx="1807931" cy="482440"/>
              </a:xfrm>
              <a:prstGeom prst="rect">
                <a:avLst/>
              </a:prstGeom>
              <a:blipFill rotWithShape="1">
                <a:blip r:embed="rId8"/>
                <a:stretch>
                  <a:fillRect r="-3030" b="-22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20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6860" y="551494"/>
                <a:ext cx="1745221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551494"/>
                <a:ext cx="1745221" cy="437749"/>
              </a:xfrm>
              <a:prstGeom prst="rect">
                <a:avLst/>
              </a:prstGeom>
              <a:blipFill rotWithShape="1">
                <a:blip r:embed="rId3"/>
                <a:stretch>
                  <a:fillRect r="-1399" b="-20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6860" y="1075607"/>
                <a:ext cx="3983078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=−5⇒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=25⇒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25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1075607"/>
                <a:ext cx="3983078" cy="437749"/>
              </a:xfrm>
              <a:prstGeom prst="rect">
                <a:avLst/>
              </a:prstGeom>
              <a:blipFill rotWithShape="1">
                <a:blip r:embed="rId4"/>
                <a:stretch>
                  <a:fillRect r="-459" b="-20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5171" y="1670332"/>
                <a:ext cx="9685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5=−5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71" y="1670332"/>
                <a:ext cx="96853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4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2061" y="2126378"/>
                <a:ext cx="1901033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61" y="2126378"/>
                <a:ext cx="1901033" cy="437749"/>
              </a:xfrm>
              <a:prstGeom prst="rect">
                <a:avLst/>
              </a:prstGeom>
              <a:blipFill rotWithShape="1">
                <a:blip r:embed="rId6"/>
                <a:stretch>
                  <a:fillRect r="-1603" b="-20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32061" y="2650491"/>
                <a:ext cx="3809954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=25⇒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25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61" y="2650491"/>
                <a:ext cx="3809954" cy="437749"/>
              </a:xfrm>
              <a:prstGeom prst="rect">
                <a:avLst/>
              </a:prstGeom>
              <a:blipFill rotWithShape="1">
                <a:blip r:embed="rId7"/>
                <a:stretch>
                  <a:fillRect r="-320" b="-20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0372" y="3245216"/>
                <a:ext cx="9685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72" y="3245216"/>
                <a:ext cx="96853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506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32040" y="573458"/>
                <a:ext cx="2088585" cy="18006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ru-RU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i="1" dirty="0" smtClean="0">
                  <a:solidFill>
                    <a:srgbClr val="003366"/>
                  </a:solidFill>
                  <a:latin typeface="Cambria Math"/>
                </a:endParaRPr>
              </a:p>
              <a:p>
                <a:endParaRPr lang="ru-RU" i="1" dirty="0" smtClean="0">
                  <a:solidFill>
                    <a:srgbClr val="003366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ad>
                                <m:radPr>
                                  <m:degHide m:val="on"/>
                                  <m:ctrlPr>
                                    <a:rPr lang="ru-RU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ru-RU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&gt;0   </m:t>
                              </m:r>
                            </m:e>
                            <m:e>
                              <m:rad>
                                <m:radPr>
                                  <m:degHide m:val="on"/>
                                  <m:ctrlPr>
                                    <a:rPr lang="ru-RU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ru-RU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=0, 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=0   </m:t>
                              </m:r>
                            </m:e>
                            <m:e>
                              <m:rad>
                                <m:radPr>
                                  <m:degHide m:val="on"/>
                                  <m:ctrlPr>
                                    <a:rPr lang="ru-RU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ru-RU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&lt;0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73458"/>
                <a:ext cx="2088585" cy="1800621"/>
              </a:xfrm>
              <a:prstGeom prst="rect">
                <a:avLst/>
              </a:prstGeom>
              <a:blipFill rotWithShape="1">
                <a:blip r:embed="rId9"/>
                <a:stretch>
                  <a:fillRect l="-23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076056" y="3614546"/>
                <a:ext cx="1464568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lang="ru-RU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rad>
                      <m:r>
                        <a:rPr lang="ru-RU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614546"/>
                <a:ext cx="1464568" cy="437749"/>
              </a:xfrm>
              <a:prstGeom prst="rect">
                <a:avLst/>
              </a:prstGeom>
              <a:blipFill rotWithShape="1">
                <a:blip r:embed="rId10"/>
                <a:stretch>
                  <a:fillRect r="-2500" b="-20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7020625" y="3614547"/>
                <a:ext cx="1724062" cy="43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</m:deg>
                        <m:e>
                          <m:sSup>
                            <m:sSupPr>
                              <m:ctrlPr>
                                <a:rPr lang="ru-RU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625" y="3614547"/>
                <a:ext cx="1724062" cy="437749"/>
              </a:xfrm>
              <a:prstGeom prst="rect">
                <a:avLst/>
              </a:prstGeom>
              <a:blipFill rotWithShape="1">
                <a:blip r:embed="rId11"/>
                <a:stretch>
                  <a:fillRect r="-2128" b="-20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1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Группа 1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Вынести множитель из-под знака корня: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а) 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</a:rPr>
                          <m:t>245</m:t>
                        </m:r>
                      </m:e>
                    </m:rad>
                  </m:oMath>
                </a14:m>
                <a:r>
                  <a:rPr lang="ru-RU" sz="1800" dirty="0" smtClean="0"/>
                  <a:t>; </a:t>
                </a:r>
                <a14:m>
                  <m:oMath xmlns:m="http://schemas.openxmlformats.org/officeDocument/2006/math">
                    <m:r>
                      <a:rPr lang="ru-RU" sz="1800" b="0" i="1" dirty="0" smtClean="0">
                        <a:latin typeface="Cambria Math"/>
                      </a:rPr>
                      <m:t>б) </m:t>
                    </m:r>
                    <m:rad>
                      <m:radPr>
                        <m:ctrlPr>
                          <a:rPr lang="ru-RU" sz="1800" b="0" i="1" dirty="0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dirty="0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ru-RU" sz="1800" b="0" i="1" dirty="0" smtClean="0">
                            <a:latin typeface="Cambria Math"/>
                          </a:rPr>
                          <m:t>160</m:t>
                        </m:r>
                      </m:e>
                    </m:rad>
                  </m:oMath>
                </a14:m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5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ru-RU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1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445402" y="834849"/>
                <a:ext cx="1033552" cy="407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а) 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/>
                            </a:rPr>
                            <m:t>245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402" y="834849"/>
                <a:ext cx="1033552" cy="407547"/>
              </a:xfrm>
              <a:prstGeom prst="rect">
                <a:avLst/>
              </a:prstGeom>
              <a:blipFill rotWithShape="1">
                <a:blip r:embed="rId4"/>
                <a:stretch>
                  <a:fillRect r="-70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302355" y="1656335"/>
                <a:ext cx="1147365" cy="407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 </m:t>
                      </m:r>
                      <m:r>
                        <a:rPr lang="ru-RU" b="0" i="1" smtClean="0">
                          <a:latin typeface="Cambria Math"/>
                        </a:rPr>
                        <m:t>   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 5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⋅     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355" y="1656335"/>
                <a:ext cx="1147365" cy="407547"/>
              </a:xfrm>
              <a:prstGeom prst="rect">
                <a:avLst/>
              </a:prstGeom>
              <a:blipFill rotWithShape="1">
                <a:blip r:embed="rId5"/>
                <a:stretch>
                  <a:fillRect r="-6383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71129" y="1684239"/>
                <a:ext cx="6222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245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29" y="1684239"/>
                <a:ext cx="622286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274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312237" y="168415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237" y="1684151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982759" y="1687761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49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759" y="1687761"/>
                <a:ext cx="49404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728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003662" y="1699880"/>
                <a:ext cx="473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3662" y="1699880"/>
                <a:ext cx="473143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688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588224" y="474712"/>
                <a:ext cx="2004780" cy="442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𝑎𝑏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rad>
                        <m:rad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74712"/>
                <a:ext cx="2004780" cy="442814"/>
              </a:xfrm>
              <a:prstGeom prst="rect">
                <a:avLst/>
              </a:prstGeom>
              <a:blipFill rotWithShape="1">
                <a:blip r:embed="rId10"/>
                <a:stretch>
                  <a:fillRect r="-1216" b="-232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670673" y="1687761"/>
                <a:ext cx="4171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673" y="1687761"/>
                <a:ext cx="41710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058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52662" y="1650057"/>
                <a:ext cx="754629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662" y="1650057"/>
                <a:ext cx="754629" cy="407547"/>
              </a:xfrm>
              <a:prstGeom prst="rect">
                <a:avLst/>
              </a:prstGeom>
              <a:blipFill rotWithShape="1">
                <a:blip r:embed="rId12"/>
                <a:stretch>
                  <a:fillRect r="-1056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802599" y="1604081"/>
                <a:ext cx="761619" cy="4382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⋅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599" y="1604081"/>
                <a:ext cx="761619" cy="438262"/>
              </a:xfrm>
              <a:prstGeom prst="rect">
                <a:avLst/>
              </a:prstGeom>
              <a:blipFill rotWithShape="1">
                <a:blip r:embed="rId13"/>
                <a:stretch>
                  <a:fillRect r="-9600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006869" y="1692097"/>
                <a:ext cx="473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869" y="1692097"/>
                <a:ext cx="473143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16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383249" y="1655400"/>
                <a:ext cx="882870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=7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49" y="1655400"/>
                <a:ext cx="882870" cy="407547"/>
              </a:xfrm>
              <a:prstGeom prst="rect">
                <a:avLst/>
              </a:prstGeom>
              <a:blipFill rotWithShape="1">
                <a:blip r:embed="rId15"/>
                <a:stretch>
                  <a:fillRect r="-82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5364088" y="852267"/>
                <a:ext cx="1070998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>
                          <a:latin typeface="Cambria Math"/>
                        </a:rPr>
                        <m:t>б) </m:t>
                      </m:r>
                      <m:rad>
                        <m:radPr>
                          <m:ctrlPr>
                            <a:rPr lang="ru-RU" i="1" dirty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i="1" dirty="0">
                              <a:latin typeface="Cambria Math"/>
                            </a:rPr>
                            <m:t>4</m:t>
                          </m:r>
                        </m:deg>
                        <m:e>
                          <m:r>
                            <a:rPr lang="ru-RU" i="1" dirty="0">
                              <a:latin typeface="Cambria Math"/>
                            </a:rPr>
                            <m:t>160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852267"/>
                <a:ext cx="1070998" cy="401970"/>
              </a:xfrm>
              <a:prstGeom prst="rect">
                <a:avLst/>
              </a:prstGeom>
              <a:blipFill rotWithShape="1">
                <a:blip r:embed="rId16"/>
                <a:stretch>
                  <a:fillRect r="-6250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256678" y="2380798"/>
                <a:ext cx="1351524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 </m:t>
                      </m:r>
                      <m:r>
                        <a:rPr lang="ru-RU" b="0" i="1" smtClean="0">
                          <a:latin typeface="Cambria Math"/>
                        </a:rPr>
                        <m:t>   </m:t>
                      </m:r>
                      <m:rad>
                        <m:ra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deg>
                        <m:e>
                          <m:r>
                            <a:rPr lang="ru-RU" b="0" i="1" smtClean="0">
                              <a:latin typeface="Cambria Math"/>
                            </a:rPr>
                            <m:t>10</m:t>
                          </m:r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⋅     </m:t>
                          </m:r>
                        </m:e>
                      </m:rad>
                      <m:r>
                        <a:rPr lang="ru-RU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678" y="2380798"/>
                <a:ext cx="1351524" cy="401970"/>
              </a:xfrm>
              <a:prstGeom prst="rect">
                <a:avLst/>
              </a:prstGeom>
              <a:blipFill rotWithShape="1">
                <a:blip r:embed="rId17"/>
                <a:stretch>
                  <a:fillRect r="-5405" b="-2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892894" y="2402801"/>
                <a:ext cx="6222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160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94" y="2402801"/>
                <a:ext cx="622286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262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334002" y="240271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002" y="2402713"/>
                <a:ext cx="410690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004524" y="2406323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16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524" y="2406323"/>
                <a:ext cx="494046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1604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27428" y="2412656"/>
                <a:ext cx="473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428" y="2412656"/>
                <a:ext cx="473143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333" r="-1688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1596639" y="2406323"/>
                <a:ext cx="5453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 10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639" y="2406323"/>
                <a:ext cx="545342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333" r="-1460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274427" y="2368619"/>
                <a:ext cx="90749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427" y="2368619"/>
                <a:ext cx="907493" cy="401970"/>
              </a:xfrm>
              <a:prstGeom prst="rect">
                <a:avLst/>
              </a:prstGeom>
              <a:blipFill rotWithShape="1">
                <a:blip r:embed="rId23"/>
                <a:stretch>
                  <a:fillRect r="-8725" b="-2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2946290" y="2322643"/>
                <a:ext cx="786241" cy="438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⋅</m:t>
                      </m:r>
                      <m:rad>
                        <m:rad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290" y="2322643"/>
                <a:ext cx="786241" cy="438069"/>
              </a:xfrm>
              <a:prstGeom prst="rect">
                <a:avLst/>
              </a:prstGeom>
              <a:blipFill rotWithShape="1">
                <a:blip r:embed="rId24"/>
                <a:stretch>
                  <a:fillRect r="-10078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012457" y="2409370"/>
                <a:ext cx="473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457" y="2409370"/>
                <a:ext cx="473143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197" r="-16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509522" y="2365253"/>
                <a:ext cx="103573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522" y="2365253"/>
                <a:ext cx="1035733" cy="401970"/>
              </a:xfrm>
              <a:prstGeom prst="rect">
                <a:avLst/>
              </a:prstGeom>
              <a:blipFill rotWithShape="1">
                <a:blip r:embed="rId26"/>
                <a:stretch>
                  <a:fillRect r="-7059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93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92 L -0.43819 0.16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7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3393 L 0.02604 -0.05398 C 0.03229 -0.05892 0.04149 -0.06169 0.05122 -0.06169 C 0.06215 -0.06169 0.07083 -0.05892 0.07708 -0.05398 L 0.10642 -0.03393 " pathEditMode="relative" rAng="-10800000" ptsTypes="FffFF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3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2745 L 0.02778 -0.05428 C 0.03368 -0.06045 0.04271 -0.06385 0.05191 -0.06385 C 0.0625 -0.06385 0.07101 -0.06045 0.07691 -0.05428 L 0.10521 -0.02745 " pathEditMode="relative" rAng="10800000" ptsTypes="FffFF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5" y="-182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3393 L 0.02882 -0.06323 C 0.0349 -0.07002 0.04375 -0.07372 0.05313 -0.07372 C 0.06389 -0.07372 0.0724 -0.07002 0.07847 -0.06323 L 0.10712 -0.03393 " pathEditMode="relative" rAng="10800000" ptsTypes="FffFF">
                                      <p:cBhvr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-197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9297E-6 L -0.53889 0.2951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44" y="147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3393 L 0.02604 -0.05398 C 0.03229 -0.05892 0.04149 -0.06169 0.05122 -0.06169 C 0.06215 -0.06169 0.07083 -0.05892 0.07708 -0.05398 L 0.10642 -0.03393 " pathEditMode="relative" rAng="-10800000" ptsTypes="FffFF">
                                      <p:cBhvr>
                                        <p:cTn id="9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3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2745 L 0.02778 -0.05428 C 0.03368 -0.06045 0.04271 -0.06385 0.05191 -0.06385 C 0.0625 -0.06385 0.07101 -0.06045 0.07691 -0.05428 L 0.10521 -0.02745 " pathEditMode="relative" rAng="10800000" ptsTypes="FffFF">
                                      <p:cBhvr>
                                        <p:cTn id="11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5" y="-182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3393 L 0.02882 -0.06323 C 0.0349 -0.07002 0.04375 -0.07372 0.05313 -0.07372 C 0.06389 -0.07372 0.0724 -0.07002 0.07847 -0.06323 L 0.10712 -0.03393 " pathEditMode="relative" rAng="10800000" ptsTypes="FffFF">
                                      <p:cBhvr>
                                        <p:cTn id="1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-197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8" grpId="1"/>
      <p:bldP spid="19" grpId="0"/>
      <p:bldP spid="21" grpId="0"/>
      <p:bldP spid="21" grpId="1"/>
      <p:bldP spid="22" grpId="0"/>
      <p:bldP spid="23" grpId="0"/>
      <p:bldP spid="23" grpId="1"/>
      <p:bldP spid="24" grpId="0"/>
      <p:bldP spid="25" grpId="0"/>
      <p:bldP spid="25" grpId="1"/>
      <p:bldP spid="27" grpId="0"/>
      <p:bldP spid="27" grpId="1"/>
      <p:bldP spid="28" grpId="0"/>
      <p:bldP spid="29" grpId="0"/>
      <p:bldP spid="30" grpId="0"/>
      <p:bldP spid="30" grpId="1"/>
      <p:bldP spid="31" grpId="0"/>
      <p:bldP spid="32" grpId="0"/>
      <p:bldP spid="32" grpId="1"/>
      <p:bldP spid="33" grpId="0"/>
      <p:bldP spid="34" grpId="0"/>
      <p:bldP spid="34" grpId="1"/>
      <p:bldP spid="35" grpId="0"/>
      <p:bldP spid="36" grpId="0"/>
      <p:bldP spid="36" grpId="1"/>
      <p:bldP spid="37" grpId="0"/>
      <p:bldP spid="38" grpId="0"/>
      <p:bldP spid="38" grpId="1"/>
      <p:bldP spid="39" grpId="0"/>
      <p:bldP spid="40" grpId="0"/>
      <p:bldP spid="41" grpId="0"/>
      <p:bldP spid="41" grpId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Вынести множитель из-под знака корня, считая, что переменные принимают только неотрицательные значения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1800" b="0" i="1" smtClean="0">
                            <a:latin typeface="Cambria Math"/>
                          </a:rPr>
                          <m:t>24</m:t>
                        </m:r>
                        <m:sSup>
                          <m:sSupPr>
                            <m:ctrlPr>
                              <a:rPr lang="ru-RU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ru-RU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1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t="-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870621" y="1081199"/>
                <a:ext cx="933524" cy="43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i="1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ru-RU" i="1" smtClean="0">
                              <a:latin typeface="Cambria Math"/>
                            </a:rPr>
                            <m:t>24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621" y="1081199"/>
                <a:ext cx="933524" cy="437749"/>
              </a:xfrm>
              <a:prstGeom prst="rect">
                <a:avLst/>
              </a:prstGeom>
              <a:blipFill rotWithShape="1">
                <a:blip r:embed="rId4"/>
                <a:stretch>
                  <a:fillRect r="-7843" b="-20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40023" y="2132746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24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23" y="2132746"/>
                <a:ext cx="49404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1604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6415" y="2063298"/>
                <a:ext cx="1507399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⋅8⋅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415" y="2063298"/>
                <a:ext cx="1507399" cy="437749"/>
              </a:xfrm>
              <a:prstGeom prst="rect">
                <a:avLst/>
              </a:prstGeom>
              <a:blipFill rotWithShape="1">
                <a:blip r:embed="rId6"/>
                <a:stretch>
                  <a:fillRect r="-4858" b="-20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876629" y="2133682"/>
                <a:ext cx="7775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8⋅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629" y="2133682"/>
                <a:ext cx="777521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02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64014" y="2098134"/>
                <a:ext cx="103791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014" y="2098134"/>
                <a:ext cx="1037913" cy="401970"/>
              </a:xfrm>
              <a:prstGeom prst="rect">
                <a:avLst/>
              </a:prstGeom>
              <a:blipFill rotWithShape="1">
                <a:blip r:embed="rId8"/>
                <a:stretch>
                  <a:fillRect r="-7647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571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1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3837E-6 L -0.37587 0.191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2" y="95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2406 L 0.02014 -0.03701 C 0.02466 -0.04041 0.03143 -0.04133 0.0382 -0.04071 C 0.04619 -0.04041 0.05226 -0.03701 0.05678 -0.03331 L 0.07709 -0.01604 " pathEditMode="relative" rAng="10997355" ptsTypes="FffFF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-64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2961 L 0.02032 -0.04442 C 0.0257 -0.04781 0.03368 -0.05028 0.04202 -0.05028 C 0.05122 -0.05028 0.05903 -0.04781 0.06441 -0.04442 L 0.08976 -0.02961 " pathEditMode="relative" rAng="10800000" ptsTypes="FffFF">
                                      <p:cBhvr>
                                        <p:cTn id="3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7" y="-10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4" grpId="1"/>
      <p:bldP spid="15" grpId="0"/>
      <p:bldP spid="15" grpId="1"/>
      <p:bldP spid="16" grpId="0"/>
      <p:bldP spid="18" grpId="0"/>
      <p:bldP spid="18" grpId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Выполнить действия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sz="1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𝑦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ru-RU" sz="1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𝑥𝑦</m:t>
                            </m:r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+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≥0,           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≥0 </m:t>
                      </m:r>
                    </m:oMath>
                  </m:oMathPara>
                </a14:m>
                <a:endParaRPr lang="en-US" sz="180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</a:rPr>
                        <m:t>,  </m:t>
                      </m:r>
                      <m:r>
                        <a:rPr lang="en-US" sz="1800" b="0" i="1" smtClean="0"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2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t="-159" b="-1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520940" y="852267"/>
                <a:ext cx="2688364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e>
                          </m:ra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940" y="852267"/>
                <a:ext cx="2688364" cy="379848"/>
              </a:xfrm>
              <a:prstGeom prst="rect">
                <a:avLst/>
              </a:prstGeom>
              <a:blipFill rotWithShape="1">
                <a:blip r:embed="rId4"/>
                <a:stretch>
                  <a:fillRect t="-4839" r="-2268" b="-25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929115" y="269529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15" y="2695292"/>
                <a:ext cx="41069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25259" y="2673550"/>
                <a:ext cx="1272271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59" y="2673550"/>
                <a:ext cx="1272271" cy="379848"/>
              </a:xfrm>
              <a:prstGeom prst="rect">
                <a:avLst/>
              </a:prstGeom>
              <a:blipFill rotWithShape="1">
                <a:blip r:embed="rId7"/>
                <a:stretch>
                  <a:fillRect t="-4839" r="-5769" b="-25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476238" y="2688790"/>
                <a:ext cx="1653658" cy="3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e>
                          </m:ra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238" y="2688790"/>
                <a:ext cx="1653658" cy="370358"/>
              </a:xfrm>
              <a:prstGeom prst="rect">
                <a:avLst/>
              </a:prstGeom>
              <a:blipFill rotWithShape="1">
                <a:blip r:embed="rId8"/>
                <a:stretch>
                  <a:fillRect t="-8197" r="-47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216152" y="2620534"/>
                <a:ext cx="2589427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e>
                          </m:ra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152" y="2620534"/>
                <a:ext cx="2589427" cy="506870"/>
              </a:xfrm>
              <a:prstGeom prst="rect">
                <a:avLst/>
              </a:prstGeom>
              <a:blipFill rotWithShape="1">
                <a:blip r:embed="rId9"/>
                <a:stretch>
                  <a:fillRect r="-2594" b="-60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99905" y="2673550"/>
                <a:ext cx="1915781" cy="379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905" y="2673550"/>
                <a:ext cx="1915781" cy="379848"/>
              </a:xfrm>
              <a:prstGeom prst="rect">
                <a:avLst/>
              </a:prstGeom>
              <a:blipFill rotWithShape="1">
                <a:blip r:embed="rId10"/>
                <a:stretch>
                  <a:fillRect t="-4839" r="-3822" b="-25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99790" y="2684980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9790" y="2684980"/>
                <a:ext cx="41069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1689" y="3203627"/>
                <a:ext cx="3091680" cy="446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89" y="3203627"/>
                <a:ext cx="3091680" cy="446084"/>
              </a:xfrm>
              <a:prstGeom prst="rect">
                <a:avLst/>
              </a:prstGeom>
              <a:blipFill rotWithShape="1">
                <a:blip r:embed="rId12"/>
                <a:stretch>
                  <a:fillRect r="-789" b="-205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8370" y="3939902"/>
                <a:ext cx="2022092" cy="663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rad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70" y="3939902"/>
                <a:ext cx="2022092" cy="663964"/>
              </a:xfrm>
              <a:prstGeom prst="rect">
                <a:avLst/>
              </a:prstGeom>
              <a:blipFill rotWithShape="1">
                <a:blip r:embed="rId13"/>
                <a:stretch>
                  <a:fillRect l="-2719" t="-2752" r="-4532" b="-13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63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23196E-6 L -0.22969 0.353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3" y="176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462 L 0.29827 0.0040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61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97531E-6 L 0.3033 -0.0027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56" y="-15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4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9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45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4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4" grpId="1"/>
      <p:bldP spid="26" grpId="0"/>
      <p:bldP spid="27" grpId="0"/>
      <p:bldP spid="27" grpId="1"/>
      <p:bldP spid="2" grpId="0"/>
      <p:bldP spid="2" grpId="1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Выполнить действия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:(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sz="1800" b="0" i="1" smtClean="0">
                        <a:latin typeface="Cambria Math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</m:rad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≥0,           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≥0 </m:t>
                      </m:r>
                    </m:oMath>
                  </m:oMathPara>
                </a14:m>
                <a:endParaRPr lang="en-US" sz="180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</a:rPr>
                        <m:t>,  </m:t>
                      </m:r>
                      <m:r>
                        <a:rPr lang="en-US" sz="1800" b="0" i="1" smtClean="0"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/>
              </a:p>
              <a:p>
                <a:pPr marL="0" indent="0">
                  <a:buFont typeface="Arial" pitchFamily="34" charset="0"/>
                  <a:buNone/>
                </a:pP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2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t="-4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10850" y="863875"/>
                <a:ext cx="9057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−4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50" y="863875"/>
                <a:ext cx="90576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872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58028" y="2608570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028" y="2608570"/>
                <a:ext cx="41069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69456" y="2176891"/>
                <a:ext cx="818494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56" y="2176891"/>
                <a:ext cx="818494" cy="372410"/>
              </a:xfrm>
              <a:prstGeom prst="rect">
                <a:avLst/>
              </a:prstGeom>
              <a:blipFill rotWithShape="1">
                <a:blip r:embed="rId6"/>
                <a:stretch>
                  <a:fillRect t="-6557" r="-8955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836600" y="861388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600" y="861388"/>
                <a:ext cx="53893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460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384134" y="2186480"/>
                <a:ext cx="821892" cy="375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134" y="2186480"/>
                <a:ext cx="821892" cy="375937"/>
              </a:xfrm>
              <a:prstGeom prst="rect">
                <a:avLst/>
              </a:prstGeom>
              <a:blipFill rotWithShape="1">
                <a:blip r:embed="rId8"/>
                <a:stretch>
                  <a:fillRect t="-6557" r="-9630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21540" y="2591636"/>
                <a:ext cx="2800702" cy="379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540" y="2591636"/>
                <a:ext cx="2800702" cy="379848"/>
              </a:xfrm>
              <a:prstGeom prst="rect">
                <a:avLst/>
              </a:prstGeom>
              <a:blipFill rotWithShape="1">
                <a:blip r:embed="rId9"/>
                <a:stretch>
                  <a:fillRect t="-4839" r="-2397" b="-25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058784" y="2596285"/>
                <a:ext cx="2563458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i="1">
                              <a:latin typeface="Cambria Math"/>
                            </a:rPr>
                            <m:t>−2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784" y="2596285"/>
                <a:ext cx="2563458" cy="379848"/>
              </a:xfrm>
              <a:prstGeom prst="rect">
                <a:avLst/>
              </a:prstGeom>
              <a:blipFill rotWithShape="1">
                <a:blip r:embed="rId10"/>
                <a:stretch>
                  <a:fillRect t="-4839" r="-2619" b="-25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9354" y="3245146"/>
                <a:ext cx="2598788" cy="466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</a:rPr>
                            <m:t>                                             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num>
                        <m:den/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" y="3245146"/>
                <a:ext cx="2598788" cy="466090"/>
              </a:xfrm>
              <a:prstGeom prst="rect">
                <a:avLst/>
              </a:prstGeom>
              <a:blipFill rotWithShape="1">
                <a:blip r:embed="rId11"/>
                <a:stretch>
                  <a:fillRect t="-5195" r="-2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558946" y="841683"/>
                <a:ext cx="1208921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rad>
                      <m:r>
                        <a:rPr lang="en-US" i="1">
                          <a:latin typeface="Cambria Math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946" y="841683"/>
                <a:ext cx="1208921" cy="379848"/>
              </a:xfrm>
              <a:prstGeom prst="rect">
                <a:avLst/>
              </a:prstGeom>
              <a:blipFill rotWithShape="1">
                <a:blip r:embed="rId12"/>
                <a:stretch>
                  <a:fillRect t="-4839" r="-6061" b="-25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38802" y="3259307"/>
                <a:ext cx="1446165" cy="386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02" y="3259307"/>
                <a:ext cx="1446165" cy="386965"/>
              </a:xfrm>
              <a:prstGeom prst="rect">
                <a:avLst/>
              </a:prstGeom>
              <a:blipFill rotWithShape="1">
                <a:blip r:embed="rId13"/>
                <a:stretch>
                  <a:fillRect t="-4762" r="-4641" b="-238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81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4.73636E-6 L -0.23837 0.3379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40" y="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-0.00462 L 0.05486 0.0780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" y="4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9282E-6 L -0.09948 0.3382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3" y="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55 -0.00308 L -0.01667 0.077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4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2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4.41258E-6 L -0.28889 0.0983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92" y="4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2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7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09282E-6 L -0.27101 0.4921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59" y="24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7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  <p:bldP spid="2" grpId="1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9" grpId="0"/>
      <p:bldP spid="9" grpId="1"/>
      <p:bldP spid="10" grpId="0"/>
      <p:bldP spid="11" grpId="0"/>
      <p:bldP spid="11" grpId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Сократить дробь, считая, что переменные принимают неотрицательные значения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18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10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𝑏</m:t>
                            </m:r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15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sz="1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15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𝑏</m:t>
                            </m:r>
                          </m:e>
                        </m:rad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10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15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⋅2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800" i="1" smtClean="0">
                                  <a:latin typeface="Cambria Math"/>
                                  <a:ea typeface="Cambria Math"/>
                                </a:rPr>
                                <m:t>⋅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800" i="1" smtClean="0">
                                  <a:latin typeface="Cambria Math"/>
                                  <a:ea typeface="Cambria Math"/>
                                </a:rPr>
                                <m:t>⋅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rad>
                              <m:r>
                                <a:rPr lang="en-US" sz="1800" b="0" i="1" smtClean="0">
                                  <a:latin typeface="Cambria Math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rad>
                              <m:r>
                                <a:rPr lang="en-US" sz="18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18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𝑏</m:t>
                            </m:r>
                          </m:e>
                        </m:rad>
                        <m:r>
                          <a:rPr lang="en-US" sz="1800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𝑏</m:t>
                            </m:r>
                          </m:e>
                        </m:rad>
                        <m:r>
                          <a:rPr lang="en-US" sz="1800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ru-RU" sz="1800" dirty="0" smtClean="0"/>
                  <a:t>.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 </a:t>
                </a:r>
              </a:p>
            </p:txBody>
          </p:sp>
        </mc:Choice>
        <mc:Fallback xmlns="">
          <p:sp>
            <p:nvSpPr>
              <p:cNvPr id="2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t="-795" b="-42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09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1807</Words>
  <Application>Microsoft Office PowerPoint</Application>
  <PresentationFormat>Экран (16:9)</PresentationFormat>
  <Paragraphs>208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Преобразование выражений, содержащих радикалы</vt:lpstr>
      <vt:lpstr>Повторим: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224</cp:revision>
  <dcterms:created xsi:type="dcterms:W3CDTF">2014-09-05T07:46:49Z</dcterms:created>
  <dcterms:modified xsi:type="dcterms:W3CDTF">2014-09-24T12:43:27Z</dcterms:modified>
</cp:coreProperties>
</file>