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33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61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4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5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0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F6C8-D406-4F02-96CF-DB06418A806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E446A-E727-4877-A34B-8ED36694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0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72" Type="http://schemas.openxmlformats.org/officeDocument/2006/relationships/image" Target="../media/image125.png"/><Relationship Id="rId80" Type="http://schemas.openxmlformats.org/officeDocument/2006/relationships/image" Target="../media/image133.png"/><Relationship Id="rId3" Type="http://schemas.openxmlformats.org/officeDocument/2006/relationships/image" Target="../media/image1.png"/><Relationship Id="rId55" Type="http://schemas.openxmlformats.org/officeDocument/2006/relationships/image" Target="../media/image108.png"/><Relationship Id="rId63" Type="http://schemas.openxmlformats.org/officeDocument/2006/relationships/image" Target="../media/image116.png"/><Relationship Id="rId68" Type="http://schemas.openxmlformats.org/officeDocument/2006/relationships/image" Target="../media/image121.png"/><Relationship Id="rId76" Type="http://schemas.openxmlformats.org/officeDocument/2006/relationships/image" Target="../media/image12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59" Type="http://schemas.openxmlformats.org/officeDocument/2006/relationships/image" Target="../media/image112.png"/><Relationship Id="rId67" Type="http://schemas.openxmlformats.org/officeDocument/2006/relationships/image" Target="../media/image120.png"/><Relationship Id="rId71" Type="http://schemas.openxmlformats.org/officeDocument/2006/relationships/image" Target="../media/image124.png"/><Relationship Id="rId2" Type="http://schemas.openxmlformats.org/officeDocument/2006/relationships/image" Target="../media/image2.jpeg"/><Relationship Id="rId83" Type="http://schemas.openxmlformats.org/officeDocument/2006/relationships/image" Target="../media/image136.png"/><Relationship Id="rId20" Type="http://schemas.openxmlformats.org/officeDocument/2006/relationships/image" Target="../media/image19.png"/><Relationship Id="rId54" Type="http://schemas.openxmlformats.org/officeDocument/2006/relationships/image" Target="../media/image107.png"/><Relationship Id="rId62" Type="http://schemas.openxmlformats.org/officeDocument/2006/relationships/image" Target="../media/image115.png"/><Relationship Id="rId70" Type="http://schemas.openxmlformats.org/officeDocument/2006/relationships/image" Target="../media/image123.png"/><Relationship Id="rId75" Type="http://schemas.openxmlformats.org/officeDocument/2006/relationships/image" Target="../media/image1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3" Type="http://schemas.openxmlformats.org/officeDocument/2006/relationships/image" Target="../media/image106.png"/><Relationship Id="rId58" Type="http://schemas.openxmlformats.org/officeDocument/2006/relationships/image" Target="../media/image111.png"/><Relationship Id="rId66" Type="http://schemas.openxmlformats.org/officeDocument/2006/relationships/image" Target="../media/image119.png"/><Relationship Id="rId74" Type="http://schemas.openxmlformats.org/officeDocument/2006/relationships/image" Target="../media/image127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82" Type="http://schemas.openxmlformats.org/officeDocument/2006/relationships/image" Target="../media/image135.png"/><Relationship Id="rId57" Type="http://schemas.openxmlformats.org/officeDocument/2006/relationships/image" Target="../media/image110.png"/><Relationship Id="rId61" Type="http://schemas.openxmlformats.org/officeDocument/2006/relationships/image" Target="../media/image114.png"/><Relationship Id="rId10" Type="http://schemas.openxmlformats.org/officeDocument/2006/relationships/image" Target="../media/image9.png"/><Relationship Id="rId60" Type="http://schemas.openxmlformats.org/officeDocument/2006/relationships/image" Target="../media/image113.png"/><Relationship Id="rId65" Type="http://schemas.openxmlformats.org/officeDocument/2006/relationships/image" Target="../media/image118.png"/><Relationship Id="rId73" Type="http://schemas.openxmlformats.org/officeDocument/2006/relationships/image" Target="../media/image126.png"/><Relationship Id="rId78" Type="http://schemas.openxmlformats.org/officeDocument/2006/relationships/image" Target="../media/image131.png"/><Relationship Id="rId81" Type="http://schemas.openxmlformats.org/officeDocument/2006/relationships/image" Target="../media/image13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56" Type="http://schemas.openxmlformats.org/officeDocument/2006/relationships/image" Target="../media/image109.png"/><Relationship Id="rId64" Type="http://schemas.openxmlformats.org/officeDocument/2006/relationships/image" Target="../media/image117.png"/><Relationship Id="rId69" Type="http://schemas.openxmlformats.org/officeDocument/2006/relationships/image" Target="../media/image122.png"/><Relationship Id="rId77" Type="http://schemas.openxmlformats.org/officeDocument/2006/relationships/image" Target="../media/image130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37.png"/><Relationship Id="rId26" Type="http://schemas.openxmlformats.org/officeDocument/2006/relationships/image" Target="../media/image145.png"/><Relationship Id="rId3" Type="http://schemas.openxmlformats.org/officeDocument/2006/relationships/image" Target="../media/image2.jpeg"/><Relationship Id="rId21" Type="http://schemas.openxmlformats.org/officeDocument/2006/relationships/image" Target="../media/image140.png"/><Relationship Id="rId25" Type="http://schemas.openxmlformats.org/officeDocument/2006/relationships/image" Target="../media/image144.png"/><Relationship Id="rId2" Type="http://schemas.openxmlformats.org/officeDocument/2006/relationships/image" Target="../media/image1.png"/><Relationship Id="rId20" Type="http://schemas.openxmlformats.org/officeDocument/2006/relationships/image" Target="../media/image139.png"/><Relationship Id="rId29" Type="http://schemas.openxmlformats.org/officeDocument/2006/relationships/image" Target="../media/image148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143.png"/><Relationship Id="rId23" Type="http://schemas.openxmlformats.org/officeDocument/2006/relationships/image" Target="../media/image142.png"/><Relationship Id="rId28" Type="http://schemas.openxmlformats.org/officeDocument/2006/relationships/image" Target="../media/image147.png"/><Relationship Id="rId19" Type="http://schemas.openxmlformats.org/officeDocument/2006/relationships/image" Target="../media/image138.png"/><Relationship Id="rId31" Type="http://schemas.openxmlformats.org/officeDocument/2006/relationships/image" Target="../media/image150.png"/><Relationship Id="rId22" Type="http://schemas.openxmlformats.org/officeDocument/2006/relationships/image" Target="../media/image141.png"/><Relationship Id="rId27" Type="http://schemas.openxmlformats.org/officeDocument/2006/relationships/image" Target="../media/image146.png"/><Relationship Id="rId30" Type="http://schemas.openxmlformats.org/officeDocument/2006/relationships/image" Target="../media/image14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15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8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7780" y="1598742"/>
                <a:ext cx="7950189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4400" b="1" dirty="0" smtClean="0">
                    <a:solidFill>
                      <a:srgbClr val="003366"/>
                    </a:solidFill>
                    <a:latin typeface="Arial" pitchFamily="34" charset="0"/>
                    <a:cs typeface="Arial" pitchFamily="34" charset="0"/>
                  </a:rPr>
                  <a:t>Понятие корня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003366"/>
                        </a:solidFill>
                        <a:latin typeface="Cambria Math"/>
                        <a:cs typeface="Arial" pitchFamily="34" charset="0"/>
                      </a:rPr>
                      <m:t>𝒏</m:t>
                    </m:r>
                  </m:oMath>
                </a14:m>
                <a:r>
                  <a:rPr lang="en-US" sz="4400" b="1" dirty="0" smtClean="0">
                    <a:solidFill>
                      <a:srgbClr val="003366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4400" b="1" dirty="0" smtClean="0">
                    <a:solidFill>
                      <a:srgbClr val="003366"/>
                    </a:solidFill>
                    <a:latin typeface="Arial" pitchFamily="34" charset="0"/>
                    <a:cs typeface="Arial" pitchFamily="34" charset="0"/>
                  </a:rPr>
                  <a:t>й степени </a:t>
                </a:r>
              </a:p>
              <a:p>
                <a:pPr algn="ctr"/>
                <a:r>
                  <a:rPr lang="ru-RU" sz="4400" b="1" dirty="0" smtClean="0">
                    <a:solidFill>
                      <a:srgbClr val="003366"/>
                    </a:solidFill>
                    <a:latin typeface="Arial" pitchFamily="34" charset="0"/>
                    <a:cs typeface="Arial" pitchFamily="34" charset="0"/>
                  </a:rPr>
                  <a:t>из действительного числа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80" y="1598742"/>
                <a:ext cx="7950189" cy="1446550"/>
              </a:xfrm>
              <a:prstGeom prst="rect">
                <a:avLst/>
              </a:prstGeom>
              <a:blipFill rotWithShape="1">
                <a:blip r:embed="rId3"/>
                <a:stretch>
                  <a:fillRect l="-2607" t="-8824" r="-4601" b="-184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31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31295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Решить уравнение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+4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=−2</m:t>
                    </m:r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ru-RU" sz="1800" i="1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sz="1800" i="1"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1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3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+4=−8</m:t>
                      </m:r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3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=−12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ru-RU" sz="1800" dirty="0" smtClean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21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31295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Решить уравнение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sz="1800" b="0" i="1" smtClean="0">
                            <a:latin typeface="Cambria Math"/>
                          </a:rPr>
                          <m:t>2−5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=−4</m:t>
                    </m:r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18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/>
                  <a:t> – </a:t>
                </a:r>
                <a:r>
                  <a:rPr lang="ru-RU" sz="1800" dirty="0"/>
                  <a:t>четное число,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18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1800" i="1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en-US" sz="18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1800" i="1">
                        <a:latin typeface="Cambria Math"/>
                      </a:rPr>
                      <m:t>0</m:t>
                    </m:r>
                  </m:oMath>
                </a14:m>
                <a:r>
                  <a:rPr lang="ru-RU" sz="1800" dirty="0" smtClean="0"/>
                  <a:t>.</a:t>
                </a:r>
                <a:endParaRPr lang="ru-RU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1800" dirty="0" smtClean="0"/>
                  <a:t>Ответ: нет корней.</a:t>
                </a:r>
                <a:endParaRPr lang="ru-RU" sz="18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34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457200" y="31295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Повторим главное: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4689" y="1059582"/>
                <a:ext cx="81369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b="1" dirty="0" smtClean="0">
                    <a:solidFill>
                      <a:srgbClr val="FF0000"/>
                    </a:solidFill>
                  </a:rPr>
                  <a:t>Корнем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ой степени из неотрицательного числа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4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=2, 3, 4, 5,…)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называют такое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неотрицательное</a:t>
                </a:r>
                <a:r>
                  <a:rPr lang="ru-RU" sz="2400" dirty="0" smtClean="0"/>
                  <a:t> число, при возведении которого в степень 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ru-RU" sz="2400" dirty="0" smtClean="0"/>
                  <a:t> получается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. </a:t>
                </a:r>
                <a:endParaRPr lang="ru-RU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89" y="1059582"/>
                <a:ext cx="813690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124" t="-5076" r="-2097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29299" y="2275371"/>
                <a:ext cx="808540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b="1" dirty="0" smtClean="0">
                    <a:solidFill>
                      <a:srgbClr val="FF0000"/>
                    </a:solidFill>
                  </a:rPr>
                  <a:t>Корнем нечетной степени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ru-RU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из 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отрицательного 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числа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  <m:r>
                      <a:rPr lang="en-US" sz="2400" i="1">
                        <a:latin typeface="Cambria Math"/>
                      </a:rPr>
                      <m:t>= 3,  5,  7, …)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называют такое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отрицательное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число, при возведении которого в степень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ru-RU" sz="2400" dirty="0"/>
                  <a:t> получается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/>
                  <a:t>. </a:t>
                </a:r>
                <a:endParaRPr lang="ru-RU" sz="24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99" y="2275371"/>
                <a:ext cx="8085402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1207" t="-4061" r="-2036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17669" y="4173061"/>
                <a:ext cx="61429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 – </a:t>
                </a:r>
                <a:r>
                  <a:rPr lang="ru-RU" sz="2400" dirty="0" smtClean="0"/>
                  <a:t>подкоренное число,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 – </a:t>
                </a:r>
                <a:r>
                  <a:rPr lang="ru-RU" sz="2400" dirty="0" smtClean="0"/>
                  <a:t>показатель корня</a:t>
                </a:r>
                <a:endParaRPr lang="ru-RU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669" y="4173061"/>
                <a:ext cx="61429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158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84585" y="3615044"/>
                <a:ext cx="774827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585" y="3615044"/>
                <a:ext cx="774827" cy="528030"/>
              </a:xfrm>
              <a:prstGeom prst="rect">
                <a:avLst/>
              </a:prstGeom>
              <a:blipFill rotWithShape="1">
                <a:blip r:embed="rId6"/>
                <a:stretch>
                  <a:fillRect t="-9195" r="-20313" b="-32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0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ямоугольник 83"/>
          <p:cNvSpPr/>
          <p:nvPr/>
        </p:nvSpPr>
        <p:spPr>
          <a:xfrm>
            <a:off x="-36512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4788024" y="508472"/>
            <a:ext cx="3790388" cy="3952032"/>
            <a:chOff x="683568" y="494385"/>
            <a:chExt cx="3790388" cy="3952032"/>
          </a:xfrm>
        </p:grpSpPr>
        <p:pic>
          <p:nvPicPr>
            <p:cNvPr id="36" name="Picture 2" descr="D:\Математика\Котяшёва\list2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28860"/>
            <a:stretch/>
          </p:blipFill>
          <p:spPr bwMode="auto">
            <a:xfrm>
              <a:off x="683568" y="494385"/>
              <a:ext cx="3790365" cy="3305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D:\Математика\Котяшёва\list2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28860"/>
            <a:stretch/>
          </p:blipFill>
          <p:spPr bwMode="auto">
            <a:xfrm>
              <a:off x="683591" y="1140782"/>
              <a:ext cx="3790365" cy="3305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7" name="Прямая со стрелкой 36"/>
          <p:cNvCxnSpPr/>
          <p:nvPr/>
        </p:nvCxnSpPr>
        <p:spPr>
          <a:xfrm>
            <a:off x="4805575" y="4277082"/>
            <a:ext cx="38983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6744926" y="555526"/>
            <a:ext cx="0" cy="3890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69047" y="4201646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047" y="4201646"/>
                <a:ext cx="34977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931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69047" y="291458"/>
                <a:ext cx="322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047" y="291458"/>
                <a:ext cx="32283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3396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516621" y="4201646"/>
                <a:ext cx="322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621" y="4201646"/>
                <a:ext cx="32283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320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/>
          <p:cNvCxnSpPr/>
          <p:nvPr/>
        </p:nvCxnSpPr>
        <p:spPr>
          <a:xfrm>
            <a:off x="5943690" y="4223742"/>
            <a:ext cx="0" cy="10923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740748" y="4217184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748" y="4217184"/>
                <a:ext cx="34977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684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H="1">
            <a:off x="6673692" y="4054376"/>
            <a:ext cx="145134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491906" y="3759314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906" y="3759314"/>
                <a:ext cx="349779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456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Прямая соединительная линия 73"/>
          <p:cNvCxnSpPr/>
          <p:nvPr/>
        </p:nvCxnSpPr>
        <p:spPr>
          <a:xfrm>
            <a:off x="4844925" y="4054376"/>
            <a:ext cx="367658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302952" y="4199985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952" y="4199985"/>
                <a:ext cx="349779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456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861234" y="3751659"/>
                <a:ext cx="34977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(−1;1)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234" y="3751659"/>
                <a:ext cx="34977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153448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966025" y="3746833"/>
                <a:ext cx="34977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(1;1)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025" y="3746833"/>
                <a:ext cx="349779" cy="338554"/>
              </a:xfrm>
              <a:prstGeom prst="rect">
                <a:avLst/>
              </a:prstGeom>
              <a:blipFill rotWithShape="1">
                <a:blip r:embed="rId11"/>
                <a:stretch>
                  <a:fillRect l="-1754" t="-5455" r="-112281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1" name="Группа 90"/>
          <p:cNvGrpSpPr/>
          <p:nvPr/>
        </p:nvGrpSpPr>
        <p:grpSpPr>
          <a:xfrm>
            <a:off x="5115764" y="647817"/>
            <a:ext cx="3271624" cy="3619383"/>
            <a:chOff x="992530" y="647817"/>
            <a:chExt cx="3271624" cy="3619383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1013460" y="815340"/>
              <a:ext cx="3230880" cy="3451860"/>
              <a:chOff x="1013460" y="815340"/>
              <a:chExt cx="3230880" cy="3451860"/>
            </a:xfrm>
          </p:grpSpPr>
          <p:sp>
            <p:nvSpPr>
              <p:cNvPr id="61" name="Полилиния 60"/>
              <p:cNvSpPr/>
              <p:nvPr/>
            </p:nvSpPr>
            <p:spPr>
              <a:xfrm>
                <a:off x="1013460" y="815340"/>
                <a:ext cx="1615440" cy="3451860"/>
              </a:xfrm>
              <a:custGeom>
                <a:avLst/>
                <a:gdLst>
                  <a:gd name="connsiteX0" fmla="*/ 0 w 1615440"/>
                  <a:gd name="connsiteY0" fmla="*/ 0 h 3451860"/>
                  <a:gd name="connsiteX1" fmla="*/ 419100 w 1615440"/>
                  <a:gd name="connsiteY1" fmla="*/ 2270760 h 3451860"/>
                  <a:gd name="connsiteX2" fmla="*/ 807720 w 1615440"/>
                  <a:gd name="connsiteY2" fmla="*/ 3238500 h 3451860"/>
                  <a:gd name="connsiteX3" fmla="*/ 1615440 w 1615440"/>
                  <a:gd name="connsiteY3" fmla="*/ 3451860 h 3451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5440" h="3451860">
                    <a:moveTo>
                      <a:pt x="0" y="0"/>
                    </a:moveTo>
                    <a:cubicBezTo>
                      <a:pt x="142240" y="865505"/>
                      <a:pt x="284480" y="1731010"/>
                      <a:pt x="419100" y="2270760"/>
                    </a:cubicBezTo>
                    <a:cubicBezTo>
                      <a:pt x="553720" y="2810510"/>
                      <a:pt x="608330" y="3041650"/>
                      <a:pt x="807720" y="3238500"/>
                    </a:cubicBezTo>
                    <a:cubicBezTo>
                      <a:pt x="1007110" y="3435350"/>
                      <a:pt x="1311275" y="3443605"/>
                      <a:pt x="1615440" y="3451860"/>
                    </a:cubicBezTo>
                  </a:path>
                </a:pathLst>
              </a:cu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2" name="Полилиния 61"/>
              <p:cNvSpPr/>
              <p:nvPr/>
            </p:nvSpPr>
            <p:spPr>
              <a:xfrm flipH="1">
                <a:off x="2628900" y="815340"/>
                <a:ext cx="1615440" cy="3451860"/>
              </a:xfrm>
              <a:custGeom>
                <a:avLst/>
                <a:gdLst>
                  <a:gd name="connsiteX0" fmla="*/ 0 w 1615440"/>
                  <a:gd name="connsiteY0" fmla="*/ 0 h 3451860"/>
                  <a:gd name="connsiteX1" fmla="*/ 419100 w 1615440"/>
                  <a:gd name="connsiteY1" fmla="*/ 2270760 h 3451860"/>
                  <a:gd name="connsiteX2" fmla="*/ 807720 w 1615440"/>
                  <a:gd name="connsiteY2" fmla="*/ 3238500 h 3451860"/>
                  <a:gd name="connsiteX3" fmla="*/ 1615440 w 1615440"/>
                  <a:gd name="connsiteY3" fmla="*/ 3451860 h 3451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5440" h="3451860">
                    <a:moveTo>
                      <a:pt x="0" y="0"/>
                    </a:moveTo>
                    <a:cubicBezTo>
                      <a:pt x="142240" y="865505"/>
                      <a:pt x="284480" y="1731010"/>
                      <a:pt x="419100" y="2270760"/>
                    </a:cubicBezTo>
                    <a:cubicBezTo>
                      <a:pt x="553720" y="2810510"/>
                      <a:pt x="608330" y="3041650"/>
                      <a:pt x="807720" y="3238500"/>
                    </a:cubicBezTo>
                    <a:cubicBezTo>
                      <a:pt x="1007110" y="3435350"/>
                      <a:pt x="1311275" y="3443605"/>
                      <a:pt x="1615440" y="3451860"/>
                    </a:cubicBezTo>
                  </a:path>
                </a:pathLst>
              </a:cu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cxnSp>
          <p:nvCxnSpPr>
            <p:cNvPr id="85" name="Прямая соединительная линия 84"/>
            <p:cNvCxnSpPr>
              <a:stCxn id="61" idx="0"/>
            </p:cNvCxnSpPr>
            <p:nvPr/>
          </p:nvCxnSpPr>
          <p:spPr>
            <a:xfrm flipH="1" flipV="1">
              <a:off x="992530" y="653102"/>
              <a:ext cx="20930" cy="1622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V="1">
              <a:off x="4244340" y="647817"/>
              <a:ext cx="19814" cy="16752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82"/>
          <p:cNvCxnSpPr/>
          <p:nvPr/>
        </p:nvCxnSpPr>
        <p:spPr>
          <a:xfrm>
            <a:off x="4916477" y="815340"/>
            <a:ext cx="367658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5944414" y="4053840"/>
            <a:ext cx="0" cy="21336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559854" y="4054376"/>
            <a:ext cx="0" cy="21336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5894195" y="3994800"/>
            <a:ext cx="102315" cy="1023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Овал 78"/>
          <p:cNvSpPr/>
          <p:nvPr/>
        </p:nvSpPr>
        <p:spPr>
          <a:xfrm>
            <a:off x="7508696" y="3992746"/>
            <a:ext cx="102315" cy="1023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385621" y="748431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21" y="748431"/>
                <a:ext cx="34977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5614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Прямая соединительная линия 93"/>
          <p:cNvCxnSpPr/>
          <p:nvPr/>
        </p:nvCxnSpPr>
        <p:spPr>
          <a:xfrm flipH="1">
            <a:off x="5136693" y="815340"/>
            <a:ext cx="1" cy="345186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97" idx="4"/>
          </p:cNvCxnSpPr>
          <p:nvPr/>
        </p:nvCxnSpPr>
        <p:spPr>
          <a:xfrm>
            <a:off x="8367574" y="854868"/>
            <a:ext cx="9523" cy="341233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6" name="Овал 95"/>
          <p:cNvSpPr/>
          <p:nvPr/>
        </p:nvSpPr>
        <p:spPr>
          <a:xfrm>
            <a:off x="5085536" y="749229"/>
            <a:ext cx="102315" cy="1023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Овал 96"/>
          <p:cNvSpPr/>
          <p:nvPr/>
        </p:nvSpPr>
        <p:spPr>
          <a:xfrm>
            <a:off x="8316416" y="752553"/>
            <a:ext cx="102315" cy="1023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8129369" y="4192122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369" y="4192122"/>
                <a:ext cx="349779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456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937706" y="4218980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06" y="4218980"/>
                <a:ext cx="34977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684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Прямая соединительная линия 107"/>
          <p:cNvCxnSpPr/>
          <p:nvPr/>
        </p:nvCxnSpPr>
        <p:spPr>
          <a:xfrm>
            <a:off x="4870757" y="2753102"/>
            <a:ext cx="367658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487344" y="2755499"/>
            <a:ext cx="0" cy="1522858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8024302" y="2755499"/>
            <a:ext cx="9523" cy="1527869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1" name="Овал 110"/>
          <p:cNvSpPr/>
          <p:nvPr/>
        </p:nvSpPr>
        <p:spPr>
          <a:xfrm>
            <a:off x="5436317" y="2691284"/>
            <a:ext cx="102315" cy="102315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Овал 111"/>
          <p:cNvSpPr/>
          <p:nvPr/>
        </p:nvSpPr>
        <p:spPr>
          <a:xfrm>
            <a:off x="7973144" y="2687904"/>
            <a:ext cx="102315" cy="102315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7872271" y="4192548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271" y="4192548"/>
                <a:ext cx="349779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4482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5239247" y="4180916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247" y="4180916"/>
                <a:ext cx="349779" cy="369332"/>
              </a:xfrm>
              <a:prstGeom prst="rect">
                <a:avLst/>
              </a:prstGeom>
              <a:blipFill rotWithShape="1">
                <a:blip r:embed="rId82"/>
                <a:stretch>
                  <a:fillRect t="-8333" r="-931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6442102" y="2705510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102" y="2705510"/>
                <a:ext cx="349779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2456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6442102" y="2705510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102" y="2705510"/>
                <a:ext cx="349779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2456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6448190" y="2704770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190" y="2704770"/>
                <a:ext cx="349779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2456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5206097" y="4241244"/>
                <a:ext cx="349779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ad>
                        <m:ra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097" y="4241244"/>
                <a:ext cx="349779" cy="331757"/>
              </a:xfrm>
              <a:prstGeom prst="rect">
                <a:avLst/>
              </a:prstGeom>
              <a:blipFill rotWithShape="1">
                <a:blip r:embed="rId83"/>
                <a:stretch>
                  <a:fillRect r="-77193" b="-18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7849411" y="4226212"/>
                <a:ext cx="349779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411" y="4226212"/>
                <a:ext cx="349779" cy="331757"/>
              </a:xfrm>
              <a:prstGeom prst="rect">
                <a:avLst/>
              </a:prstGeom>
              <a:blipFill rotWithShape="1">
                <a:blip r:embed="rId20"/>
                <a:stretch>
                  <a:fillRect r="-38596" b="-16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02081" y="123478"/>
                <a:ext cx="910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1" y="123478"/>
                <a:ext cx="910570" cy="369332"/>
              </a:xfrm>
              <a:prstGeom prst="rect">
                <a:avLst/>
              </a:prstGeom>
              <a:blipFill rotWithShape="1">
                <a:blip r:embed="rId53"/>
                <a:stretch>
                  <a:fillRect t="-8197" r="-805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104934" y="123478"/>
                <a:ext cx="480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4" y="123478"/>
                <a:ext cx="480966" cy="369332"/>
              </a:xfrm>
              <a:prstGeom prst="rect">
                <a:avLst/>
              </a:prstGeom>
              <a:blipFill rotWithShape="1">
                <a:blip r:embed="rId54"/>
                <a:stretch>
                  <a:fillRect t="-8197" r="-1772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472683" y="123478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83" y="123478"/>
                <a:ext cx="538930" cy="369332"/>
              </a:xfrm>
              <a:prstGeom prst="rect">
                <a:avLst/>
              </a:prstGeom>
              <a:blipFill rotWithShape="1">
                <a:blip r:embed="rId55"/>
                <a:stretch>
                  <a:fillRect t="-8197" r="-147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70718" y="518458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18" y="518458"/>
                <a:ext cx="603050" cy="369332"/>
              </a:xfrm>
              <a:prstGeom prst="rect">
                <a:avLst/>
              </a:prstGeom>
              <a:blipFill rotWithShape="1">
                <a:blip r:embed="rId56"/>
                <a:stretch>
                  <a:fillRect t="-8197" r="-1313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130653" y="519861"/>
                <a:ext cx="8849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53" y="519861"/>
                <a:ext cx="884922" cy="369332"/>
              </a:xfrm>
              <a:prstGeom prst="rect">
                <a:avLst/>
              </a:prstGeom>
              <a:blipFill rotWithShape="1">
                <a:blip r:embed="rId57"/>
                <a:stretch>
                  <a:fillRect t="-8197" r="-479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7157" y="924298"/>
                <a:ext cx="1915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" y="924298"/>
                <a:ext cx="1915461" cy="369332"/>
              </a:xfrm>
              <a:prstGeom prst="rect">
                <a:avLst/>
              </a:prstGeom>
              <a:blipFill rotWithShape="1">
                <a:blip r:embed="rId58"/>
                <a:stretch>
                  <a:fillRect t="-8333" r="-382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70718" y="519861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18" y="519861"/>
                <a:ext cx="603050" cy="369332"/>
              </a:xfrm>
              <a:prstGeom prst="rect">
                <a:avLst/>
              </a:prstGeom>
              <a:blipFill rotWithShape="1">
                <a:blip r:embed="rId59"/>
                <a:stretch>
                  <a:fillRect t="-8197" r="-1313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Прямоугольник 100"/>
              <p:cNvSpPr/>
              <p:nvPr/>
            </p:nvSpPr>
            <p:spPr>
              <a:xfrm>
                <a:off x="177768" y="924083"/>
                <a:ext cx="8849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1" name="Прямоугольник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68" y="924083"/>
                <a:ext cx="884922" cy="369332"/>
              </a:xfrm>
              <a:prstGeom prst="rect">
                <a:avLst/>
              </a:prstGeom>
              <a:blipFill rotWithShape="1">
                <a:blip r:embed="rId60"/>
                <a:stretch>
                  <a:fillRect t="-8333" r="-896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1780288" y="926118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288" y="926118"/>
                <a:ext cx="603050" cy="369332"/>
              </a:xfrm>
              <a:prstGeom prst="rect">
                <a:avLst/>
              </a:prstGeom>
              <a:blipFill rotWithShape="1">
                <a:blip r:embed="rId61"/>
                <a:stretch>
                  <a:fillRect t="-8197" r="-1313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/>
          <p:cNvSpPr txBox="1"/>
          <p:nvPr/>
        </p:nvSpPr>
        <p:spPr>
          <a:xfrm>
            <a:off x="1622869" y="1317049"/>
            <a:ext cx="76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или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Прямоугольник 103"/>
              <p:cNvSpPr/>
              <p:nvPr/>
            </p:nvSpPr>
            <p:spPr>
              <a:xfrm>
                <a:off x="1014070" y="929317"/>
                <a:ext cx="8849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4" name="Прямоугольник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070" y="929317"/>
                <a:ext cx="884922" cy="369332"/>
              </a:xfrm>
              <a:prstGeom prst="rect">
                <a:avLst/>
              </a:prstGeom>
              <a:blipFill rotWithShape="1">
                <a:blip r:embed="rId62"/>
                <a:stretch>
                  <a:fillRect t="-8197" r="-821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778956" y="929948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956" y="929948"/>
                <a:ext cx="603050" cy="369332"/>
              </a:xfrm>
              <a:prstGeom prst="rect">
                <a:avLst/>
              </a:prstGeom>
              <a:blipFill rotWithShape="1">
                <a:blip r:embed="rId63"/>
                <a:stretch>
                  <a:fillRect t="-8333" r="-121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405244" y="1756524"/>
            <a:ext cx="159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 решений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Прямоугольник 114"/>
              <p:cNvSpPr/>
              <p:nvPr/>
            </p:nvSpPr>
            <p:spPr>
              <a:xfrm>
                <a:off x="97249" y="1314520"/>
                <a:ext cx="8849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5" name="Прямоугольник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49" y="1314520"/>
                <a:ext cx="884922" cy="369332"/>
              </a:xfrm>
              <a:prstGeom prst="rect">
                <a:avLst/>
              </a:prstGeom>
              <a:blipFill rotWithShape="1">
                <a:blip r:embed="rId64"/>
                <a:stretch>
                  <a:fillRect t="-8333" r="-827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77380" y="1766917"/>
                <a:ext cx="2119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0" y="1766917"/>
                <a:ext cx="2119106" cy="369332"/>
              </a:xfrm>
              <a:prstGeom prst="rect">
                <a:avLst/>
              </a:prstGeom>
              <a:blipFill rotWithShape="1">
                <a:blip r:embed="rId65"/>
                <a:stretch>
                  <a:fillRect t="-8333" r="-345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Прямоугольник 116"/>
              <p:cNvSpPr/>
              <p:nvPr/>
            </p:nvSpPr>
            <p:spPr>
              <a:xfrm>
                <a:off x="176194" y="1764144"/>
                <a:ext cx="771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7" name="Прямоугольник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94" y="1764144"/>
                <a:ext cx="771942" cy="369332"/>
              </a:xfrm>
              <a:prstGeom prst="rect">
                <a:avLst/>
              </a:prstGeom>
              <a:blipFill rotWithShape="1">
                <a:blip r:embed="rId66"/>
                <a:stretch>
                  <a:fillRect t="-8197" r="-94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1585443" y="1764144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43" y="1764144"/>
                <a:ext cx="603050" cy="369332"/>
              </a:xfrm>
              <a:prstGeom prst="rect">
                <a:avLst/>
              </a:prstGeom>
              <a:blipFill rotWithShape="1">
                <a:blip r:embed="rId67"/>
                <a:stretch>
                  <a:fillRect t="-8197" r="-1313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TextBox 129"/>
          <p:cNvSpPr txBox="1"/>
          <p:nvPr/>
        </p:nvSpPr>
        <p:spPr>
          <a:xfrm>
            <a:off x="1298611" y="2194198"/>
            <a:ext cx="76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или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Прямоугольник 130"/>
              <p:cNvSpPr/>
              <p:nvPr/>
            </p:nvSpPr>
            <p:spPr>
              <a:xfrm>
                <a:off x="887797" y="1756524"/>
                <a:ext cx="771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1" name="Прямоугольник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97" y="1756524"/>
                <a:ext cx="771942" cy="369332"/>
              </a:xfrm>
              <a:prstGeom prst="rect">
                <a:avLst/>
              </a:prstGeom>
              <a:blipFill rotWithShape="1">
                <a:blip r:embed="rId68"/>
                <a:stretch>
                  <a:fillRect t="-8197" r="-1031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Прямоугольник 131"/>
              <p:cNvSpPr/>
              <p:nvPr/>
            </p:nvSpPr>
            <p:spPr>
              <a:xfrm>
                <a:off x="1591980" y="1764144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2" name="Прямоугольник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980" y="1764144"/>
                <a:ext cx="603050" cy="369332"/>
              </a:xfrm>
              <a:prstGeom prst="rect">
                <a:avLst/>
              </a:prstGeom>
              <a:blipFill rotWithShape="1">
                <a:blip r:embed="rId69"/>
                <a:stretch>
                  <a:fillRect t="-8197" r="-1313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140456" y="2631788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6" y="2631788"/>
                <a:ext cx="797591" cy="369332"/>
              </a:xfrm>
              <a:prstGeom prst="rect">
                <a:avLst/>
              </a:prstGeom>
              <a:blipFill rotWithShape="1">
                <a:blip r:embed="rId70"/>
                <a:stretch>
                  <a:fillRect t="-8333" r="-610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1858649" y="2631788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649" y="2631788"/>
                <a:ext cx="970715" cy="369332"/>
              </a:xfrm>
              <a:prstGeom prst="rect">
                <a:avLst/>
              </a:prstGeom>
              <a:blipFill rotWithShape="1">
                <a:blip r:embed="rId71"/>
                <a:stretch>
                  <a:fillRect t="-8333" r="-44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131767" y="3613428"/>
                <a:ext cx="35425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ru-RU" dirty="0" smtClean="0"/>
                  <a:t>иррациональные числа</a:t>
                </a:r>
                <a:endParaRPr lang="ru-RU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67" y="3613428"/>
                <a:ext cx="3542569" cy="369332"/>
              </a:xfrm>
              <a:prstGeom prst="rect">
                <a:avLst/>
              </a:prstGeom>
              <a:blipFill rotWithShape="1">
                <a:blip r:embed="rId72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85472" y="3964960"/>
                <a:ext cx="645241" cy="44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g>
                        <m:e/>
                      </m:ra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2" y="3964960"/>
                <a:ext cx="645241" cy="440505"/>
              </a:xfrm>
              <a:prstGeom prst="rect">
                <a:avLst/>
              </a:prstGeom>
              <a:blipFill rotWithShape="1">
                <a:blip r:embed="rId73"/>
                <a:stretch>
                  <a:fillRect r="-12264" b="-205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130474" y="4405465"/>
                <a:ext cx="698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74" y="4405465"/>
                <a:ext cx="698012" cy="369332"/>
              </a:xfrm>
              <a:prstGeom prst="rect">
                <a:avLst/>
              </a:prstGeom>
              <a:blipFill rotWithShape="1">
                <a:blip r:embed="rId74"/>
                <a:stretch>
                  <a:fillRect t="-8333" r="-695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81482" y="3961209"/>
                <a:ext cx="645241" cy="44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g>
                        <m:e/>
                      </m:rad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2" y="3961209"/>
                <a:ext cx="645241" cy="440505"/>
              </a:xfrm>
              <a:prstGeom prst="rect">
                <a:avLst/>
              </a:prstGeom>
              <a:blipFill rotWithShape="1">
                <a:blip r:embed="rId75"/>
                <a:stretch>
                  <a:fillRect r="-12264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1382469" y="4415344"/>
                <a:ext cx="940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469" y="4415344"/>
                <a:ext cx="940579" cy="369332"/>
              </a:xfrm>
              <a:prstGeom prst="rect">
                <a:avLst/>
              </a:prstGeom>
              <a:blipFill rotWithShape="1">
                <a:blip r:embed="rId76"/>
                <a:stretch>
                  <a:fillRect t="-8197" r="-454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86859" y="3962966"/>
                <a:ext cx="646844" cy="44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g>
                        <m:e/>
                      </m:rad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9" y="3962966"/>
                <a:ext cx="646844" cy="440505"/>
              </a:xfrm>
              <a:prstGeom prst="rect">
                <a:avLst/>
              </a:prstGeom>
              <a:blipFill rotWithShape="1">
                <a:blip r:embed="rId77"/>
                <a:stretch>
                  <a:fillRect r="-12264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0474" y="2989809"/>
                <a:ext cx="1038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74" y="2989809"/>
                <a:ext cx="1038811" cy="369332"/>
              </a:xfrm>
              <a:prstGeom prst="rect">
                <a:avLst/>
              </a:prstGeom>
              <a:blipFill rotWithShape="1">
                <a:blip r:embed="rId78"/>
                <a:stretch>
                  <a:fillRect t="-8197" r="-409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85353" y="2989809"/>
                <a:ext cx="1273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=±2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53" y="2989809"/>
                <a:ext cx="1273682" cy="369332"/>
              </a:xfrm>
              <a:prstGeom prst="rect">
                <a:avLst/>
              </a:prstGeom>
              <a:blipFill rotWithShape="1">
                <a:blip r:embed="rId80"/>
                <a:stretch>
                  <a:fillRect t="-8197" r="-526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148813" y="3334767"/>
                <a:ext cx="910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13" y="3334767"/>
                <a:ext cx="910570" cy="369332"/>
              </a:xfrm>
              <a:prstGeom prst="rect">
                <a:avLst/>
              </a:prstGeom>
              <a:blipFill rotWithShape="1">
                <a:blip r:embed="rId81"/>
                <a:stretch>
                  <a:fillRect t="-8197" r="-4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73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3.33333E-6 0.079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0158 0.079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3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19753E-6 L -8.33333E-7 0.070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802 L 0.12431 0.0780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4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-0.02685 L -0.00798 0.075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5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246 L -0.10782 0.0753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308 L 0.15018 0.0731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524 L 0.14462 0.0709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31 L -0.00052 0.0574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8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2.34568E-6 L -0.00677 0.082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4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2.34568E-6 L -0.09896 0.082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7" y="4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4.44444E-6 L 0.10278 0.0836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2.34568E-6 L 0.08923 0.082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4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00"/>
                            </p:stCondLst>
                            <p:childTnLst>
                              <p:par>
                                <p:cTn id="2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93827E-6 L 0.0526 0.0716 " pathEditMode="relative" rAng="0" ptsTypes="AA">
                                      <p:cBhvr>
                                        <p:cTn id="27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35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500"/>
                            </p:stCondLst>
                            <p:childTnLst>
                              <p:par>
                                <p:cTn id="2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3000"/>
                            </p:stCondLst>
                            <p:childTnLst>
                              <p:par>
                                <p:cTn id="2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21737 0.0713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68" y="3549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24268E-6 L -0.61736 0.32994 " pathEditMode="relative" rAng="0" ptsTypes="AA">
                                      <p:cBhvr>
                                        <p:cTn id="29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8" y="16497"/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24268E-6 L -0.45261 0.32994 " pathEditMode="relative" rAng="0" ptsTypes="AA">
                                      <p:cBhvr>
                                        <p:cTn id="297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9" y="16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56" grpId="0"/>
      <p:bldP spid="59" grpId="0"/>
      <p:bldP spid="80" grpId="0"/>
      <p:bldP spid="81" grpId="0"/>
      <p:bldP spid="82" grpId="0"/>
      <p:bldP spid="78" grpId="0" animBg="1"/>
      <p:bldP spid="79" grpId="0" animBg="1"/>
      <p:bldP spid="92" grpId="0"/>
      <p:bldP spid="96" grpId="0" animBg="1"/>
      <p:bldP spid="97" grpId="0" animBg="1"/>
      <p:bldP spid="99" grpId="0"/>
      <p:bldP spid="106" grpId="0"/>
      <p:bldP spid="111" grpId="0" animBg="1"/>
      <p:bldP spid="112" grpId="0" animBg="1"/>
      <p:bldP spid="113" grpId="0"/>
      <p:bldP spid="113" grpId="1"/>
      <p:bldP spid="114" grpId="0"/>
      <p:bldP spid="114" grpId="1"/>
      <p:bldP spid="119" grpId="0"/>
      <p:bldP spid="123" grpId="0"/>
      <p:bldP spid="123" grpId="1"/>
      <p:bldP spid="126" grpId="0"/>
      <p:bldP spid="126" grpId="1"/>
      <p:bldP spid="127" grpId="0"/>
      <p:bldP spid="128" grpId="0"/>
      <p:bldP spid="86" grpId="0"/>
      <p:bldP spid="88" grpId="0"/>
      <p:bldP spid="88" grpId="1"/>
      <p:bldP spid="89" grpId="0"/>
      <p:bldP spid="89" grpId="1"/>
      <p:bldP spid="90" grpId="0"/>
      <p:bldP spid="93" grpId="0"/>
      <p:bldP spid="93" grpId="1"/>
      <p:bldP spid="98" grpId="0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4" grpId="1"/>
      <p:bldP spid="105" grpId="0"/>
      <p:bldP spid="105" grpId="1"/>
      <p:bldP spid="107" grpId="0"/>
      <p:bldP spid="115" grpId="0"/>
      <p:bldP spid="115" grpId="1"/>
      <p:bldP spid="116" grpId="0"/>
      <p:bldP spid="117" grpId="0"/>
      <p:bldP spid="117" grpId="1"/>
      <p:bldP spid="129" grpId="0"/>
      <p:bldP spid="129" grpId="1"/>
      <p:bldP spid="130" grpId="0"/>
      <p:bldP spid="131" grpId="0"/>
      <p:bldP spid="131" grpId="1"/>
      <p:bldP spid="132" grpId="0"/>
      <p:bldP spid="132" grpId="1"/>
      <p:bldP spid="133" grpId="0"/>
      <p:bldP spid="134" grpId="0"/>
      <p:bldP spid="135" grpId="0"/>
      <p:bldP spid="136" grpId="0"/>
      <p:bldP spid="137" grpId="0"/>
      <p:bldP spid="138" grpId="0"/>
      <p:bldP spid="138" grpId="1"/>
      <p:bldP spid="139" grpId="0"/>
      <p:bldP spid="140" grpId="0"/>
      <p:bldP spid="140" grpId="1"/>
      <p:bldP spid="2" grpId="0"/>
      <p:bldP spid="3" grpId="0"/>
      <p:bldP spid="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248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Группа 85"/>
          <p:cNvGrpSpPr/>
          <p:nvPr/>
        </p:nvGrpSpPr>
        <p:grpSpPr>
          <a:xfrm>
            <a:off x="4951401" y="508472"/>
            <a:ext cx="3790388" cy="3952032"/>
            <a:chOff x="683568" y="494385"/>
            <a:chExt cx="3790388" cy="3952032"/>
          </a:xfrm>
        </p:grpSpPr>
        <p:pic>
          <p:nvPicPr>
            <p:cNvPr id="88" name="Picture 2" descr="D:\Математика\Котяшёва\list2.JPG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28860"/>
            <a:stretch/>
          </p:blipFill>
          <p:spPr bwMode="auto">
            <a:xfrm>
              <a:off x="683568" y="494385"/>
              <a:ext cx="3790365" cy="3305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" descr="D:\Математика\Котяшёва\list2.JPG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28860"/>
            <a:stretch/>
          </p:blipFill>
          <p:spPr bwMode="auto">
            <a:xfrm>
              <a:off x="683591" y="1140782"/>
              <a:ext cx="3790365" cy="3305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0" name="Прямая со стрелкой 89"/>
          <p:cNvCxnSpPr/>
          <p:nvPr/>
        </p:nvCxnSpPr>
        <p:spPr>
          <a:xfrm>
            <a:off x="4967963" y="2559050"/>
            <a:ext cx="38983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635306" y="2484660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306" y="2484660"/>
                <a:ext cx="349779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2931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8539582" y="2474400"/>
                <a:ext cx="322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582" y="2474400"/>
                <a:ext cx="322834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333" r="-3018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Прямая со стрелкой 99"/>
          <p:cNvCxnSpPr/>
          <p:nvPr/>
        </p:nvCxnSpPr>
        <p:spPr>
          <a:xfrm flipV="1">
            <a:off x="6908303" y="555526"/>
            <a:ext cx="0" cy="3890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632424" y="291458"/>
                <a:ext cx="322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424" y="291458"/>
                <a:ext cx="322834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3207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>
            <a:off x="7441693" y="2488271"/>
            <a:ext cx="0" cy="13904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>
            <a:off x="6846440" y="2336676"/>
            <a:ext cx="12293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7213409" y="2483402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409" y="2483402"/>
                <a:ext cx="349779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241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6657301" y="2041970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301" y="2041970"/>
                <a:ext cx="349779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197" r="-2631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80473" y="468436"/>
                <a:ext cx="910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3" y="468436"/>
                <a:ext cx="910570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333" r="-8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Группа 49"/>
          <p:cNvGrpSpPr/>
          <p:nvPr/>
        </p:nvGrpSpPr>
        <p:grpSpPr>
          <a:xfrm>
            <a:off x="5807496" y="653102"/>
            <a:ext cx="2209740" cy="3802639"/>
            <a:chOff x="1438335" y="653102"/>
            <a:chExt cx="2209740" cy="3802639"/>
          </a:xfrm>
        </p:grpSpPr>
        <p:sp>
          <p:nvSpPr>
            <p:cNvPr id="49" name="Полилиния 48"/>
            <p:cNvSpPr/>
            <p:nvPr/>
          </p:nvSpPr>
          <p:spPr>
            <a:xfrm>
              <a:off x="2538413" y="653102"/>
              <a:ext cx="1109662" cy="1904361"/>
            </a:xfrm>
            <a:custGeom>
              <a:avLst/>
              <a:gdLst>
                <a:gd name="connsiteX0" fmla="*/ 1109662 w 1109662"/>
                <a:gd name="connsiteY0" fmla="*/ 0 h 1866900"/>
                <a:gd name="connsiteX1" fmla="*/ 895350 w 1109662"/>
                <a:gd name="connsiteY1" fmla="*/ 852487 h 1866900"/>
                <a:gd name="connsiteX2" fmla="*/ 533400 w 1109662"/>
                <a:gd name="connsiteY2" fmla="*/ 1647825 h 1866900"/>
                <a:gd name="connsiteX3" fmla="*/ 0 w 1109662"/>
                <a:gd name="connsiteY3" fmla="*/ 18669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9662" h="1866900">
                  <a:moveTo>
                    <a:pt x="1109662" y="0"/>
                  </a:moveTo>
                  <a:cubicBezTo>
                    <a:pt x="1050528" y="288925"/>
                    <a:pt x="991394" y="577850"/>
                    <a:pt x="895350" y="852487"/>
                  </a:cubicBezTo>
                  <a:cubicBezTo>
                    <a:pt x="799306" y="1127125"/>
                    <a:pt x="682625" y="1478756"/>
                    <a:pt x="533400" y="1647825"/>
                  </a:cubicBezTo>
                  <a:cubicBezTo>
                    <a:pt x="384175" y="1816894"/>
                    <a:pt x="192087" y="1841897"/>
                    <a:pt x="0" y="1866900"/>
                  </a:cubicBez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5" name="Полилиния 114"/>
            <p:cNvSpPr/>
            <p:nvPr/>
          </p:nvSpPr>
          <p:spPr>
            <a:xfrm flipH="1" flipV="1">
              <a:off x="1438335" y="2551380"/>
              <a:ext cx="1109662" cy="1904361"/>
            </a:xfrm>
            <a:custGeom>
              <a:avLst/>
              <a:gdLst>
                <a:gd name="connsiteX0" fmla="*/ 1109662 w 1109662"/>
                <a:gd name="connsiteY0" fmla="*/ 0 h 1866900"/>
                <a:gd name="connsiteX1" fmla="*/ 895350 w 1109662"/>
                <a:gd name="connsiteY1" fmla="*/ 852487 h 1866900"/>
                <a:gd name="connsiteX2" fmla="*/ 533400 w 1109662"/>
                <a:gd name="connsiteY2" fmla="*/ 1647825 h 1866900"/>
                <a:gd name="connsiteX3" fmla="*/ 0 w 1109662"/>
                <a:gd name="connsiteY3" fmla="*/ 18669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9662" h="1866900">
                  <a:moveTo>
                    <a:pt x="1109662" y="0"/>
                  </a:moveTo>
                  <a:cubicBezTo>
                    <a:pt x="1050528" y="288925"/>
                    <a:pt x="991394" y="577850"/>
                    <a:pt x="895350" y="852487"/>
                  </a:cubicBezTo>
                  <a:cubicBezTo>
                    <a:pt x="799306" y="1127125"/>
                    <a:pt x="682625" y="1478756"/>
                    <a:pt x="533400" y="1647825"/>
                  </a:cubicBezTo>
                  <a:cubicBezTo>
                    <a:pt x="384175" y="1816894"/>
                    <a:pt x="192087" y="1841897"/>
                    <a:pt x="0" y="1866900"/>
                  </a:cubicBez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>
            <a:off x="4967986" y="1482921"/>
            <a:ext cx="377380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6640357" y="1183261"/>
                <a:ext cx="349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357" y="1183261"/>
                <a:ext cx="349779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197" r="-241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Прямая соединительная линия 116"/>
          <p:cNvCxnSpPr/>
          <p:nvPr/>
        </p:nvCxnSpPr>
        <p:spPr>
          <a:xfrm>
            <a:off x="7831542" y="1482921"/>
            <a:ext cx="9523" cy="1068459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9" name="Овал 128"/>
          <p:cNvSpPr/>
          <p:nvPr/>
        </p:nvSpPr>
        <p:spPr>
          <a:xfrm>
            <a:off x="7780384" y="1415326"/>
            <a:ext cx="102315" cy="1023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7666175" y="2502189"/>
                <a:ext cx="3497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175" y="2502189"/>
                <a:ext cx="349779" cy="307777"/>
              </a:xfrm>
              <a:prstGeom prst="rect">
                <a:avLst/>
              </a:prstGeom>
              <a:blipFill rotWithShape="1">
                <a:blip r:embed="rId25"/>
                <a:stretch>
                  <a:fillRect t="-1961" r="-1929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80473" y="830825"/>
                <a:ext cx="1066574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3" y="830825"/>
                <a:ext cx="1066574" cy="407547"/>
              </a:xfrm>
              <a:prstGeom prst="rect">
                <a:avLst/>
              </a:prstGeom>
              <a:blipFill rotWithShape="1">
                <a:blip r:embed="rId26"/>
                <a:stretch>
                  <a:fillRect r="-742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7656109" y="2516464"/>
                <a:ext cx="349779" cy="33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109" y="2516464"/>
                <a:ext cx="349779" cy="337528"/>
              </a:xfrm>
              <a:prstGeom prst="rect">
                <a:avLst/>
              </a:prstGeom>
              <a:blipFill rotWithShape="1">
                <a:blip r:embed="rId27"/>
                <a:stretch>
                  <a:fillRect r="-38596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10232" y="1222975"/>
                <a:ext cx="2903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&gt;0, 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&gt;1</m:t>
                    </m:r>
                  </m:oMath>
                </a14:m>
                <a:r>
                  <a:rPr lang="en-US" dirty="0" smtClean="0">
                    <a:solidFill>
                      <a:srgbClr val="003366"/>
                    </a:solidFill>
                  </a:rPr>
                  <a:t> </a:t>
                </a:r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32" y="1222975"/>
                <a:ext cx="2903615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333" r="-294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773" y="1609743"/>
                <a:ext cx="4008085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если 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−четное, </m:t>
                      </m:r>
                      <m:sSub>
                        <m:sSubPr>
                          <m:ctrlPr>
                            <a:rPr lang="ru-RU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rad>
                        <m:radPr>
                          <m:ctrlP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" y="1609743"/>
                <a:ext cx="4008085" cy="372410"/>
              </a:xfrm>
              <a:prstGeom prst="rect">
                <a:avLst/>
              </a:prstGeom>
              <a:blipFill rotWithShape="1">
                <a:blip r:embed="rId29"/>
                <a:stretch>
                  <a:fillRect t="-6557" r="-1520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123" y="2037153"/>
                <a:ext cx="3048078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если 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−нечетное, 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3" y="2037153"/>
                <a:ext cx="3048078" cy="372410"/>
              </a:xfrm>
              <a:prstGeom prst="rect">
                <a:avLst/>
              </a:prstGeom>
              <a:blipFill rotWithShape="1">
                <a:blip r:embed="rId30"/>
                <a:stretch>
                  <a:fillRect t="-6557" r="-2400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7934" y="2516464"/>
                <a:ext cx="1813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=0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rgbClr val="003366"/>
                    </a:solidFill>
                  </a:rPr>
                  <a:t> </a:t>
                </a:r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34" y="2516464"/>
                <a:ext cx="1813317" cy="369332"/>
              </a:xfrm>
              <a:prstGeom prst="rect">
                <a:avLst/>
              </a:prstGeom>
              <a:blipFill rotWithShape="1">
                <a:blip r:embed="rId31"/>
                <a:stretch>
                  <a:fillRect t="-8333" r="-503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55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8" grpId="0"/>
      <p:bldP spid="101" grpId="0"/>
      <p:bldP spid="103" grpId="0"/>
      <p:bldP spid="104" grpId="0"/>
      <p:bldP spid="105" grpId="0"/>
      <p:bldP spid="116" grpId="0"/>
      <p:bldP spid="129" grpId="0" animBg="1"/>
      <p:bldP spid="130" grpId="0"/>
      <p:bldP spid="130" grpId="1"/>
      <p:bldP spid="131" grpId="0"/>
      <p:bldP spid="132" grpId="0"/>
      <p:bldP spid="34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9880" y="555526"/>
                <a:ext cx="81369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b="1" dirty="0" smtClean="0">
                    <a:solidFill>
                      <a:srgbClr val="FF0000"/>
                    </a:solidFill>
                  </a:rPr>
                  <a:t>Корнем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ru-RU" sz="2400" b="1" dirty="0" smtClean="0">
                    <a:solidFill>
                      <a:srgbClr val="FF0000"/>
                    </a:solidFill>
                  </a:rPr>
                  <a:t>ой степени из неотрицательного числа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4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=2, 3, 4, 5,…)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называют такое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неотрицательное</a:t>
                </a:r>
                <a:r>
                  <a:rPr lang="ru-RU" sz="2400" dirty="0" smtClean="0"/>
                  <a:t> число, при возведении которого в степень 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ru-RU" sz="2400" dirty="0" smtClean="0"/>
                  <a:t> получается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. </a:t>
                </a:r>
                <a:endParaRPr lang="ru-R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80" y="555526"/>
                <a:ext cx="813690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124" t="-5076" r="-2097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81343" y="1914988"/>
                <a:ext cx="774827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343" y="1914988"/>
                <a:ext cx="774827" cy="528030"/>
              </a:xfrm>
              <a:prstGeom prst="rect">
                <a:avLst/>
              </a:prstGeom>
              <a:blipFill rotWithShape="1">
                <a:blip r:embed="rId4"/>
                <a:stretch>
                  <a:fillRect t="-9195" r="-20472" b="-32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488598" y="2571750"/>
                <a:ext cx="61429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 – </a:t>
                </a:r>
                <a:r>
                  <a:rPr lang="ru-RU" sz="2400" dirty="0" smtClean="0"/>
                  <a:t>подкоренное число,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 – </a:t>
                </a:r>
                <a:r>
                  <a:rPr lang="ru-RU" sz="2400" dirty="0" smtClean="0"/>
                  <a:t>показатель корня</a:t>
                </a:r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598" y="2571750"/>
                <a:ext cx="61429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687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6461" y="3219822"/>
                <a:ext cx="2161810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/>
                        </a:rPr>
                        <m:t>=2</m:t>
                      </m:r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⇔</m:t>
                      </m:r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61" y="3219822"/>
                <a:ext cx="2161810" cy="528030"/>
              </a:xfrm>
              <a:prstGeom prst="rect">
                <a:avLst/>
              </a:prstGeom>
              <a:blipFill rotWithShape="1">
                <a:blip r:embed="rId6"/>
                <a:stretch>
                  <a:fillRect t="-9195" r="-7042" b="-32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2438927" y="3264335"/>
            <a:ext cx="2975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– </a:t>
            </a:r>
            <a:r>
              <a:rPr lang="ru-RU" sz="2400" dirty="0"/>
              <a:t>квадратный корень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2099" y="3842508"/>
                <a:ext cx="2201180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/>
                        </a:rPr>
                        <m:t>=3</m:t>
                      </m:r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⇔</m:t>
                      </m:r>
                      <m:rad>
                        <m:radPr>
                          <m:ctrlPr>
                            <a:rPr lang="en-US" sz="2800" i="1" dirty="0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99" y="3842508"/>
                <a:ext cx="2201180" cy="528030"/>
              </a:xfrm>
              <a:prstGeom prst="rect">
                <a:avLst/>
              </a:prstGeom>
              <a:blipFill rotWithShape="1">
                <a:blip r:embed="rId7"/>
                <a:stretch>
                  <a:fillRect t="-9195" r="-6648" b="-32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Прямоугольник 43"/>
          <p:cNvSpPr/>
          <p:nvPr/>
        </p:nvSpPr>
        <p:spPr>
          <a:xfrm>
            <a:off x="2434565" y="3887021"/>
            <a:ext cx="291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– </a:t>
            </a:r>
            <a:r>
              <a:rPr lang="ru-RU" sz="2400" dirty="0" smtClean="0"/>
              <a:t>кубический </a:t>
            </a:r>
            <a:r>
              <a:rPr lang="ru-RU" sz="2400" dirty="0"/>
              <a:t>корень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940003" y="1906543"/>
                <a:ext cx="3248133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0, 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ru-RU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003" y="1906543"/>
                <a:ext cx="3248133" cy="528030"/>
              </a:xfrm>
              <a:prstGeom prst="rect">
                <a:avLst/>
              </a:prstGeom>
              <a:blipFill rotWithShape="1">
                <a:blip r:embed="rId9"/>
                <a:stretch>
                  <a:fillRect t="-9302" r="-4503" b="-33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76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3" grpId="0"/>
      <p:bldP spid="41" grpId="0"/>
      <p:bldP spid="14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54364"/>
              </p:ext>
            </p:extLst>
          </p:nvPr>
        </p:nvGraphicFramePr>
        <p:xfrm>
          <a:off x="1362439" y="736275"/>
          <a:ext cx="6399694" cy="29523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9847"/>
                <a:gridCol w="3199847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10057" y="871582"/>
            <a:ext cx="2700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Возведение в степень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03213" y="875965"/>
            <a:ext cx="202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Извлечение корня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35551" y="1445310"/>
                <a:ext cx="10309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551" y="1445310"/>
                <a:ext cx="103098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710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3102" y="1414334"/>
                <a:ext cx="107523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36</m:t>
                          </m:r>
                        </m:e>
                      </m:rad>
                      <m:r>
                        <a:rPr lang="ru-RU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102" y="1414334"/>
                <a:ext cx="1075231" cy="401970"/>
              </a:xfrm>
              <a:prstGeom prst="rect">
                <a:avLst/>
              </a:prstGeom>
              <a:blipFill rotWithShape="1">
                <a:blip r:embed="rId4"/>
                <a:stretch>
                  <a:fillRect r="-6780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5551" y="2032050"/>
                <a:ext cx="1287468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=3125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551" y="2032050"/>
                <a:ext cx="1287468" cy="372410"/>
              </a:xfrm>
              <a:prstGeom prst="rect">
                <a:avLst/>
              </a:prstGeom>
              <a:blipFill rotWithShape="1">
                <a:blip r:embed="rId5"/>
                <a:stretch>
                  <a:fillRect t="-6557" r="-568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98782" y="2001074"/>
                <a:ext cx="135633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b="0" i="1" smtClean="0">
                              <a:latin typeface="Cambria Math"/>
                            </a:rPr>
                            <m:t>5</m:t>
                          </m:r>
                        </m:deg>
                        <m:e>
                          <m:r>
                            <a:rPr lang="ru-RU" b="0" i="1" smtClean="0">
                              <a:latin typeface="Cambria Math"/>
                            </a:rPr>
                            <m:t>3125</m:t>
                          </m:r>
                        </m:e>
                      </m:rad>
                      <m:r>
                        <a:rPr lang="ru-RU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782" y="2001074"/>
                <a:ext cx="1356333" cy="407547"/>
              </a:xfrm>
              <a:prstGeom prst="rect">
                <a:avLst/>
              </a:prstGeom>
              <a:blipFill rotWithShape="1">
                <a:blip r:embed="rId6"/>
                <a:stretch>
                  <a:fillRect r="-5381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27931" y="2626410"/>
                <a:ext cx="14157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=16384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931" y="2626410"/>
                <a:ext cx="141570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47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61622" y="2595434"/>
                <a:ext cx="148457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b="0" i="1" smtClean="0">
                              <a:latin typeface="Cambria Math"/>
                            </a:rPr>
                            <m:t>7</m:t>
                          </m:r>
                        </m:deg>
                        <m:e>
                          <m:r>
                            <a:rPr lang="ru-RU" b="0" i="1" smtClean="0">
                              <a:latin typeface="Cambria Math"/>
                            </a:rPr>
                            <m:t>16384</m:t>
                          </m:r>
                        </m:e>
                      </m:rad>
                      <m:r>
                        <a:rPr lang="ru-RU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622" y="2595434"/>
                <a:ext cx="1484574" cy="401970"/>
              </a:xfrm>
              <a:prstGeom prst="rect">
                <a:avLst/>
              </a:prstGeom>
              <a:blipFill rotWithShape="1">
                <a:blip r:embed="rId8"/>
                <a:stretch>
                  <a:fillRect r="-4938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20311" y="3220770"/>
                <a:ext cx="1287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=6561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311" y="3220770"/>
                <a:ext cx="128746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616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91162" y="3189794"/>
                <a:ext cx="135633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b="0" i="1" smtClean="0">
                              <a:latin typeface="Cambria Math"/>
                            </a:rPr>
                            <m:t>8</m:t>
                          </m:r>
                        </m:deg>
                        <m:e>
                          <m:r>
                            <a:rPr lang="ru-RU" b="0" i="1" smtClean="0">
                              <a:latin typeface="Cambria Math"/>
                            </a:rPr>
                            <m:t>6561</m:t>
                          </m:r>
                        </m:e>
                      </m:rad>
                      <m:r>
                        <a:rPr lang="ru-RU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162" y="3189794"/>
                <a:ext cx="1356333" cy="407547"/>
              </a:xfrm>
              <a:prstGeom prst="rect">
                <a:avLst/>
              </a:prstGeom>
              <a:blipFill rotWithShape="1">
                <a:blip r:embed="rId10"/>
                <a:stretch>
                  <a:fillRect r="-540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720" y="3899252"/>
                <a:ext cx="1395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=49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20" y="3899252"/>
                <a:ext cx="139570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524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93093" y="3884032"/>
                <a:ext cx="124835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49</m:t>
                          </m:r>
                        </m:e>
                      </m:rad>
                      <m:r>
                        <a:rPr lang="ru-RU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093" y="3884032"/>
                <a:ext cx="1248355" cy="401970"/>
              </a:xfrm>
              <a:prstGeom prst="rect">
                <a:avLst/>
              </a:prstGeom>
              <a:blipFill rotWithShape="1">
                <a:blip r:embed="rId12"/>
                <a:stretch>
                  <a:fillRect r="-5366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H="1">
            <a:off x="2565903" y="3956587"/>
            <a:ext cx="171398" cy="2894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610561" y="3950700"/>
            <a:ext cx="82083" cy="3012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26860" y="4270385"/>
                <a:ext cx="8177588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–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радикал</a:t>
                </a:r>
                <a:r>
                  <a:rPr lang="ru-RU" b="1" dirty="0" smtClean="0"/>
                  <a:t> </a:t>
                </a:r>
                <a:r>
                  <a:rPr lang="ru-RU" dirty="0"/>
                  <a:t>(от латинского слова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radix</a:t>
                </a:r>
                <a:r>
                  <a:rPr lang="ru-RU" dirty="0" smtClean="0"/>
                  <a:t> </a:t>
                </a:r>
                <a:r>
                  <a:rPr lang="ru-RU" dirty="0"/>
                  <a:t>− «</a:t>
                </a:r>
                <a:r>
                  <a:rPr lang="ru-RU" dirty="0" smtClean="0"/>
                  <a:t>корень»).</a:t>
                </a:r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4270385"/>
                <a:ext cx="8177588" cy="372410"/>
              </a:xfrm>
              <a:prstGeom prst="rect">
                <a:avLst/>
              </a:prstGeom>
              <a:blipFill rotWithShape="1">
                <a:blip r:embed="rId13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07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17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20" grpId="0"/>
      <p:bldP spid="33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31295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Вычислить: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а) </m:t>
                    </m:r>
                    <m:rad>
                      <m:radPr>
                        <m:degHide m:val="on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800" b="0" i="1" smtClean="0">
                            <a:latin typeface="Cambria Math"/>
                          </a:rPr>
                          <m:t>121</m:t>
                        </m:r>
                      </m:e>
                    </m:rad>
                  </m:oMath>
                </a14:m>
                <a:r>
                  <a:rPr lang="ru-RU" sz="1800" dirty="0" smtClean="0"/>
                  <a:t>;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б</m:t>
                    </m:r>
                    <m:r>
                      <a:rPr lang="ru-RU" sz="1800" i="1">
                        <a:latin typeface="Cambria Math"/>
                      </a:rPr>
                      <m:t>) </m:t>
                    </m:r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</a:rPr>
                          <m:t>125</m:t>
                        </m:r>
                      </m:e>
                    </m:rad>
                  </m:oMath>
                </a14:m>
                <a:r>
                  <a:rPr lang="ru-RU" sz="1800" dirty="0" smtClean="0"/>
                  <a:t>;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в</m:t>
                    </m:r>
                    <m:r>
                      <a:rPr lang="ru-RU" sz="1800" i="1">
                        <a:latin typeface="Cambria Math"/>
                      </a:rPr>
                      <m:t>)</m:t>
                    </m:r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9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</a:rPr>
                          <m:t>0</m:t>
                        </m:r>
                      </m:e>
                    </m:rad>
                  </m:oMath>
                </a14:m>
                <a:r>
                  <a:rPr lang="ru-RU" sz="1800" dirty="0" smtClean="0"/>
                  <a:t>; </a:t>
                </a:r>
                <a14:m>
                  <m:oMath xmlns:m="http://schemas.openxmlformats.org/officeDocument/2006/math">
                    <m:r>
                      <a:rPr lang="ru-RU" sz="1800" b="0" i="0" smtClean="0">
                        <a:latin typeface="Cambria Math"/>
                      </a:rPr>
                      <m:t>г</m:t>
                    </m:r>
                    <m:r>
                      <a:rPr lang="ru-RU" sz="1800" i="1">
                        <a:latin typeface="Cambria Math"/>
                      </a:rPr>
                      <m:t>)</m:t>
                    </m:r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7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</a:rPr>
                          <m:t>14</m:t>
                        </m:r>
                      </m:e>
                    </m:rad>
                  </m:oMath>
                </a14:m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800" i="1">
                          <a:latin typeface="Cambria Math"/>
                        </a:rPr>
                        <m:t>а) </m:t>
                      </m:r>
                      <m:rad>
                        <m:radPr>
                          <m:degHide m:val="on"/>
                          <m:ctrlPr>
                            <a:rPr lang="ru-RU" sz="1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1800" i="1">
                              <a:latin typeface="Cambria Math"/>
                            </a:rPr>
                            <m:t>121</m:t>
                          </m:r>
                        </m:e>
                      </m:rad>
                      <m:r>
                        <a:rPr lang="ru-RU" sz="1800" b="0" i="1" smtClean="0">
                          <a:latin typeface="Cambria Math"/>
                        </a:rPr>
                        <m:t>=11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800" i="1">
                          <a:latin typeface="Cambria Math"/>
                        </a:rPr>
                        <m:t>б) </m:t>
                      </m:r>
                      <m:rad>
                        <m:radPr>
                          <m:ctrlPr>
                            <a:rPr lang="ru-RU" sz="1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1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1800" i="1">
                              <a:latin typeface="Cambria Math"/>
                            </a:rPr>
                            <m:t>125</m:t>
                          </m:r>
                        </m:e>
                      </m:rad>
                      <m:r>
                        <a:rPr lang="en-US" sz="18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800" i="1">
                          <a:latin typeface="Cambria Math"/>
                        </a:rPr>
                        <m:t>в)</m:t>
                      </m:r>
                      <m:rad>
                        <m:radPr>
                          <m:ctrlPr>
                            <a:rPr lang="ru-RU" sz="1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1800" i="1">
                              <a:latin typeface="Cambria Math"/>
                            </a:rPr>
                            <m:t>9</m:t>
                          </m:r>
                        </m:deg>
                        <m:e>
                          <m:r>
                            <a:rPr lang="ru-RU" sz="1800" i="1">
                              <a:latin typeface="Cambria Math"/>
                            </a:rPr>
                            <m:t>0</m:t>
                          </m:r>
                        </m:e>
                      </m:rad>
                      <m:r>
                        <a:rPr lang="en-US" sz="1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800">
                          <a:latin typeface="Cambria Math"/>
                        </a:rPr>
                        <m:t>г</m:t>
                      </m:r>
                      <m:r>
                        <a:rPr lang="ru-RU" sz="1800" i="1">
                          <a:latin typeface="Cambria Math"/>
                        </a:rPr>
                        <m:t>)</m:t>
                      </m:r>
                      <m:rad>
                        <m:radPr>
                          <m:ctrlPr>
                            <a:rPr lang="ru-RU" sz="1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1800" i="1">
                              <a:latin typeface="Cambria Math"/>
                            </a:rPr>
                            <m:t>7</m:t>
                          </m:r>
                        </m:deg>
                        <m:e>
                          <m:r>
                            <a:rPr lang="ru-RU" sz="1800" i="1">
                              <a:latin typeface="Cambria Math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128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18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  <a:blipFill rotWithShape="1">
                <a:blip r:embed="rId5"/>
                <a:stretch>
                  <a:fillRect l="-593" b="-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11881" y="1042326"/>
                <a:ext cx="2840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881" y="1042326"/>
                <a:ext cx="284052" cy="246221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771308" y="1783090"/>
                <a:ext cx="1688283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11&gt;0  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11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=121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308" y="1783090"/>
                <a:ext cx="1688283" cy="552459"/>
              </a:xfrm>
              <a:prstGeom prst="rect">
                <a:avLst/>
              </a:prstGeom>
              <a:blipFill rotWithShape="1">
                <a:blip r:embed="rId7"/>
                <a:stretch>
                  <a:fillRect r="-4332" b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1710348" y="2419379"/>
                <a:ext cx="1560042" cy="559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&gt;0  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=12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348" y="2419379"/>
                <a:ext cx="1560042" cy="559897"/>
              </a:xfrm>
              <a:prstGeom prst="rect">
                <a:avLst/>
              </a:prstGeom>
              <a:blipFill rotWithShape="1">
                <a:blip r:embed="rId8"/>
                <a:stretch>
                  <a:fillRect r="-4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Калькулятор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009112" y="1288547"/>
            <a:ext cx="3364466" cy="25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4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870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3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32" grpId="0"/>
      <p:bldP spid="11" grpId="0"/>
      <p:bldP spid="11" grpId="1"/>
      <p:bldP spid="13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9552" y="555526"/>
                <a:ext cx="169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=−343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5526"/>
                <a:ext cx="169706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431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45898" y="530498"/>
                <a:ext cx="1877309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ad>
                        <m:rad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−343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898" y="530498"/>
                <a:ext cx="1877309" cy="401970"/>
              </a:xfrm>
              <a:prstGeom prst="rect">
                <a:avLst/>
              </a:prstGeom>
              <a:blipFill rotWithShape="1">
                <a:blip r:embed="rId4"/>
                <a:stretch>
                  <a:fillRect r="-3571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19046" y="1094422"/>
                <a:ext cx="808540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dirty="0" smtClean="0">
                    <a:solidFill>
                      <a:srgbClr val="FF0000"/>
                    </a:solidFill>
                  </a:rPr>
                  <a:t>Корнем нечетной степени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ru-RU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b="1" dirty="0">
                    <a:solidFill>
                      <a:srgbClr val="FF0000"/>
                    </a:solidFill>
                  </a:rPr>
                  <a:t>из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отрицательного </a:t>
                </a:r>
                <a:r>
                  <a:rPr lang="ru-RU" b="1" dirty="0">
                    <a:solidFill>
                      <a:srgbClr val="FF0000"/>
                    </a:solidFill>
                  </a:rPr>
                  <a:t>числа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= 3,  5,  7, …)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называют такое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отрицательное</a:t>
                </a:r>
                <a:r>
                  <a:rPr lang="ru-RU" dirty="0" smtClean="0"/>
                  <a:t> </a:t>
                </a:r>
                <a:r>
                  <a:rPr lang="ru-RU" dirty="0"/>
                  <a:t>число, при возведении которого в степень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/>
                  <a:t> получается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/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46" y="1094422"/>
                <a:ext cx="8085402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603" t="-3311" r="-1357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34132" y="2733234"/>
                <a:ext cx="46661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подкоренное число,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показатель корня</a:t>
                </a:r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132" y="2733234"/>
                <a:ext cx="466614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4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88400" y="2032671"/>
                <a:ext cx="774827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400" y="2032671"/>
                <a:ext cx="774827" cy="528030"/>
              </a:xfrm>
              <a:prstGeom prst="rect">
                <a:avLst/>
              </a:prstGeom>
              <a:blipFill rotWithShape="1">
                <a:blip r:embed="rId7"/>
                <a:stretch>
                  <a:fillRect t="-9195" r="-21260" b="-32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946615" y="2043720"/>
                <a:ext cx="3248133" cy="528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&lt;0,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ru-RU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615" y="2043720"/>
                <a:ext cx="3248133" cy="528030"/>
              </a:xfrm>
              <a:prstGeom prst="rect">
                <a:avLst/>
              </a:prstGeom>
              <a:blipFill rotWithShape="1">
                <a:blip r:embed="rId8"/>
                <a:stretch>
                  <a:fillRect t="-9195" r="-4503" b="-32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9552" y="3291830"/>
                <a:ext cx="6696744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если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четное число,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имеет смысл 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291830"/>
                <a:ext cx="6696744" cy="372410"/>
              </a:xfrm>
              <a:prstGeom prst="rect">
                <a:avLst/>
              </a:prstGeom>
              <a:blipFill rotWithShape="1">
                <a:blip r:embed="rId9"/>
                <a:stretch>
                  <a:fillRect l="-820" t="-655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6072" y="3758714"/>
                <a:ext cx="6696744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если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нечетное число,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имеет смысл при </a:t>
                </a:r>
                <a:r>
                  <a:rPr lang="ru-RU" dirty="0"/>
                  <a:t>л</a:t>
                </a:r>
                <a:r>
                  <a:rPr lang="ru-RU" dirty="0" smtClean="0"/>
                  <a:t>юбом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72" y="3758714"/>
                <a:ext cx="6696744" cy="372410"/>
              </a:xfrm>
              <a:prstGeom prst="rect">
                <a:avLst/>
              </a:prstGeom>
              <a:blipFill rotWithShape="1">
                <a:blip r:embed="rId10"/>
                <a:stretch>
                  <a:fillRect l="-820" t="-655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73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9" grpId="0"/>
      <p:bldP spid="20" grpId="0"/>
      <p:bldP spid="20" grpId="1"/>
      <p:bldP spid="21" grpId="0"/>
      <p:bldP spid="16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31295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Вычислить: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ru-RU" sz="18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</a:rPr>
                          <m:t>32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</a:rPr>
                      <m:t>+</m:t>
                    </m:r>
                    <m:rad>
                      <m:radPr>
                        <m:ctrlPr>
                          <a:rPr lang="ru-RU" sz="18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</a:rPr>
                          <m:t>−8</m:t>
                        </m:r>
                      </m:e>
                    </m:rad>
                  </m:oMath>
                </a14:m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1800" b="0" i="1" smtClean="0">
                              <a:latin typeface="Cambria Math"/>
                            </a:rPr>
                            <m:t>5</m:t>
                          </m:r>
                        </m:deg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32</m:t>
                          </m:r>
                        </m:e>
                      </m:rad>
                      <m:r>
                        <a:rPr lang="ru-RU" sz="18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1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1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1800" i="1">
                              <a:latin typeface="Cambria Math"/>
                            </a:rPr>
                            <m:t>−8</m:t>
                          </m:r>
                        </m:e>
                      </m:rad>
                      <m:r>
                        <a:rPr lang="ru-RU" sz="18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1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ru-RU" sz="1800" i="1">
                              <a:latin typeface="Cambria Math"/>
                            </a:rPr>
                            <m:t>5</m:t>
                          </m:r>
                        </m:deg>
                        <m:e>
                          <m:r>
                            <a:rPr lang="ru-RU" sz="1800" i="1">
                              <a:latin typeface="Cambria Math"/>
                            </a:rPr>
                            <m:t>32</m:t>
                          </m:r>
                        </m:e>
                      </m:rad>
                      <m:r>
                        <a:rPr lang="ru-RU" sz="1800" i="1">
                          <a:latin typeface="Cambria Math"/>
                        </a:rPr>
                        <m:t>+</m:t>
                      </m:r>
                      <m:rad>
                        <m:radPr>
                          <m:ctrlPr>
                            <a:rPr lang="ru-RU" sz="1800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1800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1800" i="1">
                              <a:latin typeface="Cambria Math"/>
                            </a:rPr>
                            <m:t>−8</m:t>
                          </m:r>
                        </m:e>
                      </m:rad>
                      <m:r>
                        <a:rPr lang="ru-RU" sz="1800" b="0" i="1" smtClean="0">
                          <a:latin typeface="Cambria Math"/>
                        </a:rPr>
                        <m:t>=2−2=0</m:t>
                      </m:r>
                    </m:oMath>
                  </m:oMathPara>
                </a14:m>
                <a:endParaRPr lang="ru-RU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ru-RU" sz="1800" dirty="0" smtClean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05513" y="1995686"/>
                <a:ext cx="1333955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=32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513" y="1995686"/>
                <a:ext cx="1333955" cy="372410"/>
              </a:xfrm>
              <a:prstGeom prst="rect">
                <a:avLst/>
              </a:prstGeom>
              <a:blipFill rotWithShape="1">
                <a:blip r:embed="rId4"/>
                <a:stretch>
                  <a:fillRect t="-6557" r="-5479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1537" y="2432727"/>
                <a:ext cx="1743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=−8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537" y="2432727"/>
                <a:ext cx="174355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419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13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31295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Найти концы отрезка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/>
                          </a:rPr>
                          <m:t>;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𝑛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sz="18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ru-RU" sz="1800" dirty="0" smtClean="0"/>
                  <a:t>которому принадлежит число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</a:rPr>
                          <m:t>52</m:t>
                        </m:r>
                      </m:e>
                    </m:rad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ru-RU" sz="1800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52</m:t>
                          </m:r>
                        </m:e>
                      </m:rad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𝑎</m:t>
                      </m:r>
                      <m:r>
                        <a:rPr lang="en-US" sz="1800" b="0" i="1" smtClean="0">
                          <a:latin typeface="Cambria Math"/>
                        </a:rPr>
                        <m:t>&gt;0, 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=52</m:t>
                      </m:r>
                    </m:oMath>
                  </m:oMathPara>
                </a14:m>
                <a:endParaRPr lang="ru-RU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52≤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𝑛</m:t>
                      </m:r>
                      <m:r>
                        <a:rPr lang="en-US" sz="1800" b="0" i="1" smtClean="0">
                          <a:latin typeface="Cambria Math"/>
                        </a:rPr>
                        <m:t>=1⇒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=1&lt;52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𝑛</m:t>
                      </m:r>
                      <m:r>
                        <a:rPr lang="en-US" sz="1800" i="1">
                          <a:latin typeface="Cambria Math"/>
                        </a:rPr>
                        <m:t>=2⇒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800" i="1">
                          <a:latin typeface="Cambria Math"/>
                          <a:ea typeface="Cambria Math"/>
                        </a:rPr>
                        <m:t>=1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&lt;52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𝑛</m:t>
                      </m:r>
                      <m:r>
                        <a:rPr lang="en-US" sz="1800" i="1">
                          <a:latin typeface="Cambria Math"/>
                        </a:rPr>
                        <m:t>=3⇒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8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52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16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≤52≤81⇔</m:t>
                      </m:r>
                      <m:rad>
                        <m:rad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e>
                      </m:rad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</m:t>
                      </m:r>
                      <m:rad>
                        <m:rad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52</m:t>
                          </m:r>
                        </m:e>
                      </m:rad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</m:t>
                      </m:r>
                      <m:rad>
                        <m:rad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81</m:t>
                          </m:r>
                        </m:e>
                      </m:rad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⇔2≤</m:t>
                      </m:r>
                      <m:rad>
                        <m:rad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g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52</m:t>
                          </m:r>
                        </m:e>
                      </m:rad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≤3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2;3</m:t>
                    </m:r>
                  </m:oMath>
                </a14:m>
                <a:r>
                  <a:rPr lang="ru-RU" sz="1800" dirty="0" smtClean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62" y="103224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61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1022</Words>
  <Application>Microsoft Office PowerPoint</Application>
  <PresentationFormat>Экран (16:9)</PresentationFormat>
  <Paragraphs>152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2014-12-10T12:15:38Z</dcterms:created>
  <dcterms:modified xsi:type="dcterms:W3CDTF">2014-12-10T12:16:59Z</dcterms:modified>
</cp:coreProperties>
</file>