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D0D5-43E5-487C-B929-C098B5C39038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D887-E974-4604-A4DB-07905FD39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B1E81-A234-4D64-9F44-1ECF0902CAE1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610-4455-4F0B-99E3-6BFFC0A4A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0EA74-8EE8-4E78-91FD-7DCDF30282A6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A80C-C20F-41AE-9FFC-29856EB3C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1FBA-7AAF-4B81-A364-8682BDBC14ED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46FF6-E53C-48BA-A333-6771AA61B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E049-F4DA-426E-B46B-E916BC9912C3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C0C7-07FD-4741-8770-0FE0B7978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F9F11-1B7F-4D94-A7C6-C6681F8155C9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66569-727E-4887-AFF9-1BF7839BF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92B92-1D11-491E-9B1B-F23486F0E387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B7D8A-DA92-43F3-A611-9E83EF3D3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64AB4-05B7-4977-8A9C-57DDD1F59552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7875-37B7-4852-A190-1897143D9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EE9D-5F49-4AFC-ADAD-454B23EB0A45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379C-B3D6-4235-A587-FB718A396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A16D-51A6-4969-951C-D8E8FA7E7EB0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ED01F-5912-45AA-A46C-9F79A3359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857C-6EDE-45D7-8E62-0AD83841D6E0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BB650-8452-4383-9ECF-CE6D06163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33904A-C2D0-4040-AF5F-503094CCDBF5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FFEF74-7C2D-4FB0-B007-5A4F5373B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ktion.edu/ru.&#160;" TargetMode="External"/><Relationship Id="rId2" Type="http://schemas.openxmlformats.org/officeDocument/2006/relationships/hyperlink" Target="http://windows.edu/r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teacher.ru/go/url=http:/fcior.edu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293096"/>
            <a:ext cx="6696744" cy="2160240"/>
          </a:xfrm>
        </p:spPr>
        <p:txBody>
          <a:bodyPr rtlCol="0"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Подкопаева Елена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Владимировна учитель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математики  МБОУ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гимназии №18 г.Краснодара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Рисунок 3" descr="http://scenki-monologi.at.ua/_ld/1/367267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20018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267744" y="-71184"/>
            <a:ext cx="68762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Муниципального образования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 Краснодар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имназия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18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559224" y="1844824"/>
            <a:ext cx="6584776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2060848"/>
            <a:ext cx="28889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 математика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3429000"/>
            <a:ext cx="6737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«Обыкновенные дроби»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196752"/>
            <a:ext cx="8208912" cy="45243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 с числами хлопот,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Уж такой они народ.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 а если встанут в ряд,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с тобой заговорят.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внимательно смотри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эти дроби все прочти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42988" y="1341438"/>
            <a:ext cx="72739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mbria" pitchFamily="18" charset="0"/>
              </a:rPr>
              <a:t>83 – 17 = 56 </a:t>
            </a:r>
          </a:p>
          <a:p>
            <a:r>
              <a:rPr lang="ru-RU" sz="4400">
                <a:latin typeface="Cambria" pitchFamily="18" charset="0"/>
              </a:rPr>
              <a:t>276 – 172 = 104</a:t>
            </a:r>
          </a:p>
          <a:p>
            <a:r>
              <a:rPr lang="ru-RU" sz="4400">
                <a:latin typeface="Cambria" pitchFamily="18" charset="0"/>
              </a:rPr>
              <a:t>1903 + 2401= 3304</a:t>
            </a:r>
          </a:p>
          <a:p>
            <a:r>
              <a:rPr lang="ru-RU" sz="4400">
                <a:latin typeface="Cambria" pitchFamily="18" charset="0"/>
              </a:rPr>
              <a:t>539 + 103 =642</a:t>
            </a:r>
          </a:p>
          <a:p>
            <a:r>
              <a:rPr lang="ru-RU" sz="4400">
                <a:latin typeface="Cambria" pitchFamily="18" charset="0"/>
              </a:rPr>
              <a:t>800 – 175 = 625    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258888" y="4941888"/>
            <a:ext cx="5257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C00000"/>
                </a:solidFill>
                <a:latin typeface="Cambria" pitchFamily="18" charset="0"/>
              </a:rPr>
              <a:t>83 – 17 = 66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87450" y="5661025"/>
            <a:ext cx="5080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C00000"/>
                </a:solidFill>
                <a:latin typeface="Cambria" pitchFamily="18" charset="0"/>
              </a:rPr>
              <a:t>1903 + 2401= 4304</a:t>
            </a:r>
          </a:p>
        </p:txBody>
      </p:sp>
      <p:pic>
        <p:nvPicPr>
          <p:cNvPr id="15364" name="Рисунок 5" descr="http://scenki-monologi.at.ua/_ld/1/367267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260350"/>
            <a:ext cx="20018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71600" y="620688"/>
            <a:ext cx="4606261" cy="70788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+mn-lt"/>
                <a:cs typeface="+mn-cs"/>
              </a:rPr>
              <a:t>1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Найдите ошибку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2339975" y="1125538"/>
            <a:ext cx="4535488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75856" y="404664"/>
            <a:ext cx="1952201" cy="646331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ЗАДАЧИ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468313" y="2636838"/>
            <a:ext cx="35274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3200">
                <a:latin typeface="Cambria" pitchFamily="18" charset="0"/>
              </a:rPr>
              <a:t>В куске 12 м ткани. </a:t>
            </a:r>
          </a:p>
          <a:p>
            <a:pPr marL="342900" indent="-342900"/>
            <a:r>
              <a:rPr lang="ru-RU" sz="3200">
                <a:latin typeface="Cambria" pitchFamily="18" charset="0"/>
              </a:rPr>
              <a:t>¼ часть ткани</a:t>
            </a:r>
          </a:p>
          <a:p>
            <a:pPr marL="342900" indent="-342900"/>
            <a:r>
              <a:rPr lang="ru-RU" sz="3200">
                <a:latin typeface="Cambria" pitchFamily="18" charset="0"/>
              </a:rPr>
              <a:t>отрезали.  Сколько ткани отрезали?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5364163" y="2781300"/>
            <a:ext cx="28797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mbria" pitchFamily="18" charset="0"/>
              </a:rPr>
              <a:t>2. Отрезали 12 метров ткани, что составляет ¼ часть всего куска. Сколько метров ткани в куске?</a:t>
            </a:r>
          </a:p>
        </p:txBody>
      </p:sp>
      <p:pic>
        <p:nvPicPr>
          <p:cNvPr id="16389" name="Рисунок 5" descr="http://scenki-monologi.at.ua/_ld/1/17529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1145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476375" y="1125538"/>
            <a:ext cx="619125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813" y="2492375"/>
          <a:ext cx="6096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547813" y="3213100"/>
            <a:ext cx="6048375" cy="0"/>
          </a:xfrm>
          <a:prstGeom prst="line">
            <a:avLst/>
          </a:prstGeom>
          <a:ln w="66675" cap="rnd" cmpd="sng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059113" y="3068638"/>
            <a:ext cx="0" cy="28892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3068638"/>
            <a:ext cx="0" cy="28892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156325" y="3068638"/>
            <a:ext cx="0" cy="28892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59113" y="1125538"/>
            <a:ext cx="0" cy="719137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69" name="TextBox 15"/>
          <p:cNvSpPr txBox="1">
            <a:spLocks noChangeArrowheads="1"/>
          </p:cNvSpPr>
          <p:nvPr/>
        </p:nvSpPr>
        <p:spPr bwMode="auto">
          <a:xfrm>
            <a:off x="1908175" y="4941888"/>
            <a:ext cx="45323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latin typeface="Cambria" pitchFamily="18" charset="0"/>
              </a:rPr>
              <a:t>12 : 4 х 1 = 3 (м)</a:t>
            </a:r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4355306" y="837407"/>
            <a:ext cx="504825" cy="6119812"/>
          </a:xfrm>
          <a:prstGeom prst="rightBrace">
            <a:avLst>
              <a:gd name="adj1" fmla="val 8333"/>
              <a:gd name="adj2" fmla="val 498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71" name="TextBox 19"/>
          <p:cNvSpPr txBox="1">
            <a:spLocks noChangeArrowheads="1"/>
          </p:cNvSpPr>
          <p:nvPr/>
        </p:nvSpPr>
        <p:spPr bwMode="auto">
          <a:xfrm>
            <a:off x="3851275" y="4076700"/>
            <a:ext cx="160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mbria" pitchFamily="18" charset="0"/>
              </a:rPr>
              <a:t>12 метров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91880" y="260648"/>
            <a:ext cx="3024336" cy="5847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ЗАДАЧА 1</a:t>
            </a:r>
          </a:p>
        </p:txBody>
      </p:sp>
      <p:pic>
        <p:nvPicPr>
          <p:cNvPr id="17473" name="Рисунок 14" descr="http://scenki-monologi.at.ua/_ld/1/17529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4292600"/>
            <a:ext cx="2112963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476375" y="1125538"/>
            <a:ext cx="619125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476672"/>
            <a:ext cx="2016224" cy="584775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ЗАДАЧА 2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59113" y="1125538"/>
            <a:ext cx="0" cy="719137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813" y="2492375"/>
          <a:ext cx="6096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547813" y="3213100"/>
            <a:ext cx="6048375" cy="0"/>
          </a:xfrm>
          <a:prstGeom prst="line">
            <a:avLst/>
          </a:prstGeom>
          <a:ln w="66675" cap="rnd" cmpd="sng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059113" y="3068638"/>
            <a:ext cx="0" cy="28892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572000" y="3068638"/>
            <a:ext cx="0" cy="28892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56325" y="3068638"/>
            <a:ext cx="0" cy="28892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ая фигурная скобка 9"/>
          <p:cNvSpPr/>
          <p:nvPr/>
        </p:nvSpPr>
        <p:spPr>
          <a:xfrm rot="5400000">
            <a:off x="2123281" y="3069432"/>
            <a:ext cx="360363" cy="1511300"/>
          </a:xfrm>
          <a:prstGeom prst="rightBrace">
            <a:avLst>
              <a:gd name="adj1" fmla="val 8333"/>
              <a:gd name="adj2" fmla="val 48013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95" name="Прямоугольник 10"/>
          <p:cNvSpPr>
            <a:spLocks noChangeArrowheads="1"/>
          </p:cNvSpPr>
          <p:nvPr/>
        </p:nvSpPr>
        <p:spPr bwMode="auto">
          <a:xfrm>
            <a:off x="1692275" y="4005263"/>
            <a:ext cx="1247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12 метров</a:t>
            </a:r>
          </a:p>
        </p:txBody>
      </p:sp>
      <p:sp>
        <p:nvSpPr>
          <p:cNvPr id="18496" name="Прямоугольник 11"/>
          <p:cNvSpPr>
            <a:spLocks noChangeArrowheads="1"/>
          </p:cNvSpPr>
          <p:nvPr/>
        </p:nvSpPr>
        <p:spPr bwMode="auto">
          <a:xfrm>
            <a:off x="2411413" y="5084763"/>
            <a:ext cx="4537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mbria" pitchFamily="18" charset="0"/>
              </a:rPr>
              <a:t>12 : 1 х 4 = 48 (м)</a:t>
            </a:r>
          </a:p>
        </p:txBody>
      </p:sp>
      <p:pic>
        <p:nvPicPr>
          <p:cNvPr id="18497" name="Рисунок 12" descr="http://scenki-monologi.at.ua/_ld/1/17529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4365625"/>
            <a:ext cx="2112963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1562100" y="836613"/>
            <a:ext cx="54117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latin typeface="Cambria" pitchFamily="18" charset="0"/>
              </a:rPr>
              <a:t>ОТВЕТЫ</a:t>
            </a:r>
          </a:p>
          <a:p>
            <a:pPr algn="ctr"/>
            <a:r>
              <a:rPr lang="ru-RU" sz="2800" b="1" i="1">
                <a:latin typeface="Cambria" pitchFamily="18" charset="0"/>
              </a:rPr>
              <a:t> арифметического диктанта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79613" y="2492375"/>
            <a:ext cx="3189287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3200" b="1">
                <a:latin typeface="Cambria" pitchFamily="18" charset="0"/>
              </a:rPr>
              <a:t>36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latin typeface="Cambria" pitchFamily="18" charset="0"/>
              </a:rPr>
              <a:t>20/30;  10/30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latin typeface="Cambria" pitchFamily="18" charset="0"/>
              </a:rPr>
              <a:t>15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latin typeface="Cambria" pitchFamily="18" charset="0"/>
              </a:rPr>
              <a:t>9/10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latin typeface="Cambria" pitchFamily="18" charset="0"/>
              </a:rPr>
              <a:t>14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latin typeface="Cambria" pitchFamily="18" charset="0"/>
              </a:rPr>
              <a:t>2/31</a:t>
            </a:r>
          </a:p>
          <a:p>
            <a:pPr marL="342900" indent="-342900">
              <a:buFontTx/>
              <a:buAutoNum type="arabicPeriod"/>
            </a:pPr>
            <a:r>
              <a:rPr lang="ru-RU" sz="3200" b="1">
                <a:latin typeface="Cambria" pitchFamily="18" charset="0"/>
              </a:rPr>
              <a:t>40</a:t>
            </a:r>
          </a:p>
          <a:p>
            <a:pPr marL="342900" indent="-342900"/>
            <a:endParaRPr lang="ru-RU">
              <a:latin typeface="Cambria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>
              <a:latin typeface="Cambr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67400" y="2708275"/>
            <a:ext cx="312261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mbria" pitchFamily="18" charset="0"/>
              </a:rPr>
              <a:t>Шкала оценок:</a:t>
            </a:r>
          </a:p>
          <a:p>
            <a:r>
              <a:rPr lang="ru-RU" sz="2800" b="1">
                <a:solidFill>
                  <a:srgbClr val="C00000"/>
                </a:solidFill>
                <a:latin typeface="Cambria" pitchFamily="18" charset="0"/>
              </a:rPr>
              <a:t> «5»  -    7 ответов</a:t>
            </a:r>
          </a:p>
          <a:p>
            <a:r>
              <a:rPr lang="ru-RU" sz="2800" b="1">
                <a:solidFill>
                  <a:srgbClr val="C00000"/>
                </a:solidFill>
                <a:latin typeface="Cambria" pitchFamily="18" charset="0"/>
              </a:rPr>
              <a:t> «4» - 5-6 ответов</a:t>
            </a:r>
          </a:p>
          <a:p>
            <a:r>
              <a:rPr lang="ru-RU" sz="2800" b="1">
                <a:solidFill>
                  <a:srgbClr val="C00000"/>
                </a:solidFill>
                <a:latin typeface="Cambria" pitchFamily="18" charset="0"/>
              </a:rPr>
              <a:t> «3» -      4 ответа</a:t>
            </a:r>
          </a:p>
          <a:p>
            <a:r>
              <a:rPr lang="ru-RU" sz="2800" b="1">
                <a:solidFill>
                  <a:srgbClr val="C00000"/>
                </a:solidFill>
                <a:latin typeface="Cambria" pitchFamily="18" charset="0"/>
              </a:rPr>
              <a:t> «2» - менее 4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16463" y="5373688"/>
            <a:ext cx="40735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mbria" pitchFamily="18" charset="0"/>
              </a:rPr>
              <a:t>Домашнее задание:</a:t>
            </a:r>
          </a:p>
          <a:p>
            <a:r>
              <a:rPr lang="ru-RU" sz="3200" b="1">
                <a:latin typeface="Cambria" pitchFamily="18" charset="0"/>
              </a:rPr>
              <a:t> 928; 931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260350"/>
            <a:ext cx="8785225" cy="6184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mbria" pitchFamily="18" charset="0"/>
              </a:rPr>
              <a:t>Список, использ</a:t>
            </a:r>
            <a:r>
              <a:rPr lang="ru-RU" sz="2400"/>
              <a:t>ованной</a:t>
            </a:r>
            <a:r>
              <a:rPr lang="ru-RU" sz="2400">
                <a:latin typeface="Cambria" pitchFamily="18" charset="0"/>
              </a:rPr>
              <a:t> литературы и</a:t>
            </a:r>
          </a:p>
          <a:p>
            <a:pPr algn="ctr"/>
            <a:r>
              <a:rPr lang="ru-RU" sz="2400">
                <a:latin typeface="Cambria" pitchFamily="18" charset="0"/>
              </a:rPr>
              <a:t> интернет</a:t>
            </a:r>
            <a:r>
              <a:rPr lang="ru-RU" sz="2400"/>
              <a:t>-</a:t>
            </a:r>
            <a:r>
              <a:rPr lang="ru-RU" sz="2400">
                <a:latin typeface="Cambria" pitchFamily="18" charset="0"/>
              </a:rPr>
              <a:t>ресурсов</a:t>
            </a:r>
            <a:r>
              <a:rPr lang="ru-RU" sz="2400"/>
              <a:t>:</a:t>
            </a:r>
          </a:p>
          <a:p>
            <a:pPr algn="ctr"/>
            <a:endParaRPr lang="ru-RU" sz="2400">
              <a:latin typeface="Cambria" pitchFamily="18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ru-RU" sz="2000">
                <a:latin typeface="Cambria" pitchFamily="18" charset="0"/>
              </a:rPr>
              <a:t>Н.Я. Виленкин «Математика 5»-М.: Мнемозина, 2014.</a:t>
            </a:r>
          </a:p>
          <a:p>
            <a:pPr>
              <a:buFont typeface="Calibri" pitchFamily="34" charset="0"/>
              <a:buAutoNum type="arabicPeriod"/>
            </a:pPr>
            <a:r>
              <a:rPr lang="ru-RU" sz="2000">
                <a:latin typeface="Cambria" pitchFamily="18" charset="0"/>
              </a:rPr>
              <a:t>Л.П.Попова «Поурочные разработки по математике к УМК Н.Я.Виленкина»- Москва«Вако», 2014.</a:t>
            </a:r>
          </a:p>
          <a:p>
            <a:pPr>
              <a:buFont typeface="Calibri" pitchFamily="34" charset="0"/>
              <a:buAutoNum type="arabicPeriod"/>
            </a:pPr>
            <a:r>
              <a:rPr lang="ru-RU" sz="2000">
                <a:latin typeface="Cambria" pitchFamily="18" charset="0"/>
              </a:rPr>
              <a:t>М.М.Попов «Дидактические материалы по математике. 5 класс». К учебнику Н.Я. Виленкина "Математика. 5 класс". ФГОС Москва«Вако», 2014.</a:t>
            </a:r>
          </a:p>
          <a:p>
            <a:pPr>
              <a:buFont typeface="Calibri" pitchFamily="34" charset="0"/>
              <a:buAutoNum type="arabicPeriod"/>
            </a:pPr>
            <a:r>
              <a:rPr lang="ru-RU" sz="2000">
                <a:latin typeface="Cambria" pitchFamily="18" charset="0"/>
              </a:rPr>
              <a:t>Л.П.Попова</a:t>
            </a:r>
            <a:r>
              <a:rPr lang="ru-RU" sz="2000" b="1">
                <a:latin typeface="Cambria" pitchFamily="18" charset="0"/>
              </a:rPr>
              <a:t> </a:t>
            </a:r>
            <a:r>
              <a:rPr lang="ru-RU" sz="2000">
                <a:latin typeface="Cambria" pitchFamily="18" charset="0"/>
              </a:rPr>
              <a:t>Контрольно-измерительные материалы. Математика. 5 класс. ФГОС</a:t>
            </a:r>
            <a:endParaRPr lang="ru-RU" sz="2000" b="1">
              <a:latin typeface="Cambria" pitchFamily="18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ru-RU" sz="2000" b="1">
                <a:latin typeface="Cambria" pitchFamily="18" charset="0"/>
              </a:rPr>
              <a:t> </a:t>
            </a:r>
            <a:r>
              <a:rPr lang="ru-RU" sz="2000">
                <a:latin typeface="Cambria" pitchFamily="18" charset="0"/>
              </a:rPr>
              <a:t>«Единое окно доступа к образовательным ресурсам»</a:t>
            </a:r>
            <a:r>
              <a:rPr lang="ru-RU" sz="2000" b="1">
                <a:latin typeface="Cambria" pitchFamily="18" charset="0"/>
              </a:rPr>
              <a:t>  </a:t>
            </a:r>
            <a:r>
              <a:rPr lang="ru-RU" sz="2000" u="sng">
                <a:latin typeface="Cambria" pitchFamily="18" charset="0"/>
                <a:hlinkClick r:id="rId2"/>
              </a:rPr>
              <a:t>http://windows.edu/ru</a:t>
            </a:r>
            <a:r>
              <a:rPr lang="ru-RU" sz="2000">
                <a:latin typeface="Cambria" pitchFamily="18" charset="0"/>
              </a:rPr>
              <a:t>.</a:t>
            </a:r>
          </a:p>
          <a:p>
            <a:pPr>
              <a:buFont typeface="Calibri" pitchFamily="34" charset="0"/>
              <a:buAutoNum type="arabicPeriod"/>
            </a:pPr>
            <a:r>
              <a:rPr lang="ru-RU" sz="2000">
                <a:latin typeface="Cambria" pitchFamily="18" charset="0"/>
              </a:rPr>
              <a:t>«Единая коллекция цифровых образовательных ресурсов»  </a:t>
            </a:r>
            <a:r>
              <a:rPr lang="ru-RU" sz="2000" u="sng">
                <a:latin typeface="Cambria" pitchFamily="18" charset="0"/>
                <a:hlinkClick r:id="rId3"/>
              </a:rPr>
              <a:t>http://school-collektion.edu/ru. </a:t>
            </a:r>
            <a:endParaRPr lang="ru-RU" sz="2000">
              <a:latin typeface="Cambria" pitchFamily="18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ru-RU" sz="2000">
                <a:latin typeface="Cambria" pitchFamily="18" charset="0"/>
              </a:rPr>
              <a:t>«Федеральный центр информационных образовательных ресурсов» -</a:t>
            </a:r>
            <a:r>
              <a:rPr lang="ru-RU" sz="2000" u="sng">
                <a:latin typeface="Cambria" pitchFamily="18" charset="0"/>
                <a:hlinkClick r:id="rId4"/>
              </a:rPr>
              <a:t>http://fcior.edu.ru</a:t>
            </a:r>
            <a:endParaRPr lang="ru-RU" sz="2000" u="sng"/>
          </a:p>
          <a:p>
            <a:pPr>
              <a:buFont typeface="Calibri" pitchFamily="34" charset="0"/>
              <a:buNone/>
            </a:pPr>
            <a:endParaRPr lang="ru-RU" sz="2000"/>
          </a:p>
          <a:p>
            <a:pPr>
              <a:buFont typeface="Calibri" pitchFamily="34" charset="0"/>
              <a:buNone/>
            </a:pPr>
            <a:r>
              <a:rPr lang="ru-RU" sz="1400" b="1" i="1"/>
              <a:t>Картинки для презентации взяты в открытых источниках сети Интернет (апрель, 2015 год).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278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дроби</dc:title>
  <dc:creator>Елена пк</dc:creator>
  <cp:lastModifiedBy>Елена пк</cp:lastModifiedBy>
  <cp:revision>33</cp:revision>
  <dcterms:created xsi:type="dcterms:W3CDTF">2015-07-06T05:04:23Z</dcterms:created>
  <dcterms:modified xsi:type="dcterms:W3CDTF">2015-07-14T05:29:50Z</dcterms:modified>
</cp:coreProperties>
</file>