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notesMasterIdLst>
    <p:notesMasterId r:id="rId21"/>
  </p:notesMasterIdLst>
  <p:sldIdLst>
    <p:sldId id="256" r:id="rId2"/>
    <p:sldId id="280" r:id="rId3"/>
    <p:sldId id="281" r:id="rId4"/>
    <p:sldId id="282" r:id="rId5"/>
    <p:sldId id="298" r:id="rId6"/>
    <p:sldId id="269" r:id="rId7"/>
    <p:sldId id="271" r:id="rId8"/>
    <p:sldId id="276" r:id="rId9"/>
    <p:sldId id="263" r:id="rId10"/>
    <p:sldId id="275" r:id="rId11"/>
    <p:sldId id="265" r:id="rId12"/>
    <p:sldId id="296" r:id="rId13"/>
    <p:sldId id="270" r:id="rId14"/>
    <p:sldId id="301" r:id="rId15"/>
    <p:sldId id="272" r:id="rId16"/>
    <p:sldId id="273" r:id="rId17"/>
    <p:sldId id="291" r:id="rId18"/>
    <p:sldId id="299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00" autoAdjust="0"/>
    <p:restoredTop sz="94652" autoAdjust="0"/>
  </p:normalViewPr>
  <p:slideViewPr>
    <p:cSldViewPr>
      <p:cViewPr varScale="1">
        <p:scale>
          <a:sx n="73" d="100"/>
          <a:sy n="73" d="100"/>
        </p:scale>
        <p:origin x="-11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275678-4515-497E-B707-C1EFE5D4FC2D}" type="datetimeFigureOut">
              <a:rPr lang="ru-RU"/>
              <a:pPr>
                <a:defRPr/>
              </a:pPr>
              <a:t>29.11.2015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09D403-739D-4FF2-B421-261323682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974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2DC2-6E5E-40F7-9429-E261F511B8B2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02B3-3AB6-478D-BC2D-D32DC1593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00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E355-FE0A-4D5B-AD1E-A26C3683001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4C85-19A9-431E-A543-EECAC2F1E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04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E355-FE0A-4D5B-AD1E-A26C3683001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4C85-19A9-431E-A543-EECAC2F1E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6614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8E355-FE0A-4D5B-AD1E-A26C36830010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4C85-19A9-431E-A543-EECAC2F1E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63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E60A-AD01-43CE-82B0-26B1BDB87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3754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3E60A-AD01-43CE-82B0-26B1BDB87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0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F40F-E3D1-4056-BA40-6D2B43988646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F5FC3-9FC7-4D46-A531-580AAB10D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0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8881-2D2F-4943-B65F-7DDEB6C83CA2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55BF9-27EB-4B23-9FA5-4C4EF19892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85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10D2D2-0943-435D-9B2E-138ECB607F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6D1-C78E-426E-9B0A-118073FC133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7DD9-0C13-46CC-919B-8E69169119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389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9A2B-DA94-494E-BB83-850253E5A88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FAC4-F193-4590-ABFD-BF43DC6730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31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4527-FC64-4EB7-8175-074F2907B4CF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A06C-8A0A-4B21-81E4-CDF060E9E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17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132A-CC65-4FD2-8983-A6D1361928FD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6EB4-7F5C-4D55-8230-941AE03744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15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6075-4067-4EBA-A945-A429B90B87C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17148-DE82-49D7-A0EA-3BFFC6DC9E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132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9766-A2A4-4353-85B5-089BC4780032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BC7-9541-44BC-AE7C-70F5916D2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38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BF67-0091-4232-BBA2-F624D6B51222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DB66-936B-44FB-BB81-BA1D10E964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8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DC10-C872-463E-8F29-C4B284976989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F06D-B1D0-4EF2-8C68-412C2635E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38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1B3E60A-AD01-43CE-82B0-26B1BDB87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65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.mail.ru/frame.html?&amp;imgurl=http://ia-fryaz.mosoblonline.ru/userdata/16002.jpg_WACCINA.jpg&amp;pageurl=http://ia-fryaz.mosoblonline.ru/news/825.html&amp;id=56684342&amp;iid=8&amp;imgwidth=320&amp;imgheight=240&amp;imgsize=66656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20" y="35716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Arial Black" pitchFamily="34" charset="0"/>
              </a:rPr>
              <a:t>Иммунология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>
                <a:solidFill>
                  <a:srgbClr val="C00000"/>
                </a:solidFill>
                <a:latin typeface="Arial Black" pitchFamily="34" charset="0"/>
              </a:rPr>
              <a:t>на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>
                <a:solidFill>
                  <a:srgbClr val="C00000"/>
                </a:solidFill>
                <a:latin typeface="Arial Black" pitchFamily="34" charset="0"/>
              </a:rPr>
              <a:t>службе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>
                <a:solidFill>
                  <a:srgbClr val="C00000"/>
                </a:solidFill>
                <a:latin typeface="Arial Black" pitchFamily="34" charset="0"/>
              </a:rPr>
              <a:t>здоровья</a:t>
            </a:r>
          </a:p>
        </p:txBody>
      </p:sp>
      <p:pic>
        <p:nvPicPr>
          <p:cNvPr id="4" name="Picture 2" descr="http://img0.liveinternet.ru/images/attach/c/0/42/315/42315836_1239349641_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3714776" cy="2971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28934"/>
            <a:ext cx="314325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400" b="1" dirty="0">
                <a:solidFill>
                  <a:schemeClr val="accent2"/>
                </a:solidFill>
                <a:latin typeface="Verdana" pitchFamily="34" charset="0"/>
              </a:rPr>
              <a:t>Луи Пастер </a:t>
            </a:r>
            <a:r>
              <a:rPr lang="ru-RU" sz="3400" dirty="0">
                <a:solidFill>
                  <a:schemeClr val="accent2"/>
                </a:solidFill>
                <a:latin typeface="Verdana" pitchFamily="34" charset="0"/>
              </a:rPr>
              <a:t>(1822-1895)</a:t>
            </a:r>
            <a:r>
              <a:rPr lang="ru-RU" sz="3400" dirty="0">
                <a:solidFill>
                  <a:schemeClr val="accent2"/>
                </a:solidFill>
                <a:ea typeface="Times New Roman" pitchFamily="18" charset="0"/>
                <a:cs typeface="Tahoma" pitchFamily="34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ea typeface="Times New Roman" pitchFamily="18" charset="0"/>
                <a:cs typeface="Tahoma" pitchFamily="34" charset="0"/>
              </a:rPr>
              <a:t>Французский ученый, основоположник современной микробиологии и иммунологии.</a:t>
            </a:r>
            <a:r>
              <a:rPr lang="ru-RU" sz="3400" dirty="0">
                <a:cs typeface="Arial" charset="0"/>
              </a:rPr>
              <a:t/>
            </a:r>
            <a:br>
              <a:rPr lang="ru-RU" sz="3400" dirty="0">
                <a:cs typeface="Arial" charset="0"/>
              </a:rPr>
            </a:br>
            <a:endParaRPr lang="ru-RU" sz="3400" dirty="0">
              <a:latin typeface="Verdana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2152650"/>
            <a:ext cx="83597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6357950" cy="114300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Ученые - иммунологи</a:t>
            </a:r>
            <a:b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400" dirty="0"/>
          </a:p>
        </p:txBody>
      </p:sp>
      <p:pic>
        <p:nvPicPr>
          <p:cNvPr id="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84" y="1428736"/>
            <a:ext cx="2939163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214438" y="5715000"/>
            <a:ext cx="2128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Calibri" pitchFamily="34" charset="0"/>
              </a:rPr>
              <a:t>И.И.Мечников</a:t>
            </a: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4071938" y="1285875"/>
            <a:ext cx="45720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Русский ученый открыл механизм клеточного иммунитета, за что в 1908 получил Нобелевскую премию. </a:t>
            </a:r>
          </a:p>
          <a:p>
            <a:r>
              <a:rPr lang="ru-RU" sz="3200">
                <a:latin typeface="Calibri" pitchFamily="34" charset="0"/>
              </a:rPr>
              <a:t>Разработал фагоцитарную теорию иммунитета.</a:t>
            </a:r>
          </a:p>
          <a:p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962929" cy="1320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Гуморальный иммунитет открыл немецкий ученый </a:t>
            </a:r>
            <a:r>
              <a:rPr lang="ru-RU" sz="3200" b="1" dirty="0" err="1" smtClean="0">
                <a:solidFill>
                  <a:srgbClr val="C00000"/>
                </a:solidFill>
                <a:latin typeface="Arial Black" pitchFamily="34" charset="0"/>
              </a:rPr>
              <a:t>Пауль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Эрлих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6082" name="Picture 2" descr="http://medznate.ru/tw_refs/26/25246/25246_html_m2c28ee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4357718" cy="32860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5429264"/>
            <a:ext cx="6000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Совместно с И.И.Мечниковым получил  Нобелевскую премию!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2928938" y="214313"/>
            <a:ext cx="3398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ммунитет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00625" y="1000125"/>
            <a:ext cx="1071563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000375" y="928688"/>
            <a:ext cx="1071563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TextBox 10"/>
          <p:cNvSpPr txBox="1">
            <a:spLocks noChangeArrowheads="1"/>
          </p:cNvSpPr>
          <p:nvPr/>
        </p:nvSpPr>
        <p:spPr bwMode="auto">
          <a:xfrm flipH="1">
            <a:off x="500032" y="1428750"/>
            <a:ext cx="3500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Естественный</a:t>
            </a:r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4929190" y="1571612"/>
            <a:ext cx="3090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Искусственный</a:t>
            </a:r>
          </a:p>
        </p:txBody>
      </p:sp>
      <p:cxnSp>
        <p:nvCxnSpPr>
          <p:cNvPr id="14" name="Прямая со стрелкой 13"/>
          <p:cNvCxnSpPr>
            <a:endCxn id="26634" idx="0"/>
          </p:cNvCxnSpPr>
          <p:nvPr/>
        </p:nvCxnSpPr>
        <p:spPr>
          <a:xfrm rot="10800000" flipV="1">
            <a:off x="852508" y="1928801"/>
            <a:ext cx="1076286" cy="857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86050" y="200024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916186" y="2084816"/>
            <a:ext cx="642941" cy="616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858018" y="2071680"/>
            <a:ext cx="714379" cy="714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extBox 22"/>
          <p:cNvSpPr txBox="1">
            <a:spLocks noChangeArrowheads="1"/>
          </p:cNvSpPr>
          <p:nvPr/>
        </p:nvSpPr>
        <p:spPr bwMode="auto">
          <a:xfrm>
            <a:off x="285750" y="2786063"/>
            <a:ext cx="1133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видовой</a:t>
            </a:r>
          </a:p>
        </p:txBody>
      </p:sp>
      <p:sp>
        <p:nvSpPr>
          <p:cNvPr id="26635" name="TextBox 23"/>
          <p:cNvSpPr txBox="1">
            <a:spLocks noChangeArrowheads="1"/>
          </p:cNvSpPr>
          <p:nvPr/>
        </p:nvSpPr>
        <p:spPr bwMode="auto">
          <a:xfrm>
            <a:off x="1428750" y="2786063"/>
            <a:ext cx="2093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наследственный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1928802" y="2357442"/>
            <a:ext cx="785820" cy="71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TextBox 26"/>
          <p:cNvSpPr txBox="1">
            <a:spLocks noChangeArrowheads="1"/>
          </p:cNvSpPr>
          <p:nvPr/>
        </p:nvSpPr>
        <p:spPr bwMode="auto">
          <a:xfrm>
            <a:off x="3357563" y="2786063"/>
            <a:ext cx="20185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приобретенный</a:t>
            </a:r>
          </a:p>
        </p:txBody>
      </p:sp>
      <p:sp>
        <p:nvSpPr>
          <p:cNvPr id="26638" name="TextBox 28"/>
          <p:cNvSpPr txBox="1">
            <a:spLocks noChangeArrowheads="1"/>
          </p:cNvSpPr>
          <p:nvPr/>
        </p:nvSpPr>
        <p:spPr bwMode="auto">
          <a:xfrm>
            <a:off x="5500694" y="2786058"/>
            <a:ext cx="1367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активный</a:t>
            </a:r>
          </a:p>
        </p:txBody>
      </p:sp>
      <p:sp>
        <p:nvSpPr>
          <p:cNvPr id="26639" name="TextBox 29"/>
          <p:cNvSpPr txBox="1">
            <a:spLocks noChangeArrowheads="1"/>
          </p:cNvSpPr>
          <p:nvPr/>
        </p:nvSpPr>
        <p:spPr bwMode="auto">
          <a:xfrm>
            <a:off x="7000892" y="2786058"/>
            <a:ext cx="146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пассивный</a:t>
            </a:r>
          </a:p>
        </p:txBody>
      </p:sp>
      <p:sp>
        <p:nvSpPr>
          <p:cNvPr id="26640" name="TextBox 42"/>
          <p:cNvSpPr txBox="1">
            <a:spLocks noChangeArrowheads="1"/>
          </p:cNvSpPr>
          <p:nvPr/>
        </p:nvSpPr>
        <p:spPr bwMode="auto">
          <a:xfrm>
            <a:off x="214282" y="3357563"/>
            <a:ext cx="13573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человек 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не болеет болезнями 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животных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45" name="Прямая со стрелкой 44"/>
          <p:cNvCxnSpPr>
            <a:endCxn id="26642" idx="0"/>
          </p:cNvCxnSpPr>
          <p:nvPr/>
        </p:nvCxnSpPr>
        <p:spPr>
          <a:xfrm rot="10800000" flipV="1">
            <a:off x="2571750" y="3071813"/>
            <a:ext cx="1214438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TextBox 46"/>
          <p:cNvSpPr txBox="1">
            <a:spLocks noChangeArrowheads="1"/>
          </p:cNvSpPr>
          <p:nvPr/>
        </p:nvSpPr>
        <p:spPr bwMode="auto">
          <a:xfrm>
            <a:off x="1785938" y="3500438"/>
            <a:ext cx="1571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С молоком матери (пассивный)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rot="16200000" flipH="1">
            <a:off x="3964781" y="3250407"/>
            <a:ext cx="500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4" name="TextBox 54"/>
          <p:cNvSpPr txBox="1">
            <a:spLocks noChangeArrowheads="1"/>
          </p:cNvSpPr>
          <p:nvPr/>
        </p:nvSpPr>
        <p:spPr bwMode="auto">
          <a:xfrm>
            <a:off x="3857625" y="3571875"/>
            <a:ext cx="1500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После болезни (активный)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>
            <a:off x="5822156" y="3464719"/>
            <a:ext cx="71437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6" name="TextBox 57"/>
          <p:cNvSpPr txBox="1">
            <a:spLocks noChangeArrowheads="1"/>
          </p:cNvSpPr>
          <p:nvPr/>
        </p:nvSpPr>
        <p:spPr bwMode="auto">
          <a:xfrm>
            <a:off x="5429256" y="3786190"/>
            <a:ext cx="157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После вакцинации</a:t>
            </a:r>
          </a:p>
        </p:txBody>
      </p:sp>
      <p:cxnSp>
        <p:nvCxnSpPr>
          <p:cNvPr id="60" name="Прямая со стрелкой 59"/>
          <p:cNvCxnSpPr>
            <a:stCxn id="26639" idx="2"/>
          </p:cNvCxnSpPr>
          <p:nvPr/>
        </p:nvCxnSpPr>
        <p:spPr>
          <a:xfrm rot="5400000">
            <a:off x="7460959" y="3369039"/>
            <a:ext cx="457141" cy="91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8" name="TextBox 60"/>
          <p:cNvSpPr txBox="1">
            <a:spLocks noChangeArrowheads="1"/>
          </p:cNvSpPr>
          <p:nvPr/>
        </p:nvSpPr>
        <p:spPr bwMode="auto">
          <a:xfrm>
            <a:off x="7000875" y="3643313"/>
            <a:ext cx="1928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>После введения лечебной сыворотки </a:t>
            </a:r>
          </a:p>
        </p:txBody>
      </p:sp>
      <p:cxnSp>
        <p:nvCxnSpPr>
          <p:cNvPr id="63" name="Прямая со стрелкой 62"/>
          <p:cNvCxnSpPr>
            <a:stCxn id="26634" idx="2"/>
          </p:cNvCxnSpPr>
          <p:nvPr/>
        </p:nvCxnSpPr>
        <p:spPr>
          <a:xfrm rot="5400000">
            <a:off x="733469" y="3238524"/>
            <a:ext cx="171390" cy="66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50" name="Рисунок 31" descr="http://s14.postimg.org/8j04bsc7l/10929156_815057928547989_470758875931845573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4929188"/>
            <a:ext cx="13573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Рисунок 32" descr="http://www.nautilusplus.com/content/uploads/2014/12/Sneezing-wo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4929188"/>
            <a:ext cx="15716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33" descr="http://www.1stplacechiropractic.com/wp-content/uploads/2014/10/breast-fee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4929188"/>
            <a:ext cx="17145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5" descr="http://www.columbian.com/wp-content/uploads/2015/09/0914_FEA_HEALTH-CORD-BL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4929188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http://im8-tub.mail.ru/i?id=56684342&amp;tov=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4857760"/>
            <a:ext cx="1500198" cy="112514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0" name="Rectangle 120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218487" cy="1093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вакцины и сыворотки.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98" name="Group 138"/>
          <p:cNvGraphicFramePr>
            <a:graphicFrameLocks noGrp="1"/>
          </p:cNvGraphicFramePr>
          <p:nvPr>
            <p:ph idx="1"/>
          </p:nvPr>
        </p:nvGraphicFramePr>
        <p:xfrm>
          <a:off x="214282" y="1571612"/>
          <a:ext cx="8229600" cy="5040314"/>
        </p:xfrm>
        <a:graphic>
          <a:graphicData uri="http://schemas.openxmlformats.org/drawingml/2006/table">
            <a:tbl>
              <a:tblPr/>
              <a:tblGrid>
                <a:gridCol w="3178175"/>
                <a:gridCol w="2592388"/>
                <a:gridCol w="2459037"/>
              </a:tblGrid>
              <a:tr h="957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 сравнения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Вакцина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Сыворотка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содержит?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организм получает антитела?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быстро развивается иммунитет?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чего применяют?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99" name="Text Box 139"/>
          <p:cNvSpPr txBox="1">
            <a:spLocks noChangeArrowheads="1"/>
          </p:cNvSpPr>
          <p:nvPr/>
        </p:nvSpPr>
        <p:spPr bwMode="auto">
          <a:xfrm>
            <a:off x="3635375" y="2492375"/>
            <a:ext cx="504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100" name="Text Box 140"/>
          <p:cNvSpPr txBox="1">
            <a:spLocks noChangeArrowheads="1"/>
          </p:cNvSpPr>
          <p:nvPr/>
        </p:nvSpPr>
        <p:spPr bwMode="auto">
          <a:xfrm>
            <a:off x="3635375" y="2565400"/>
            <a:ext cx="504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101" name="Text Box 141"/>
          <p:cNvSpPr txBox="1">
            <a:spLocks noChangeArrowheads="1"/>
          </p:cNvSpPr>
          <p:nvPr/>
        </p:nvSpPr>
        <p:spPr bwMode="auto">
          <a:xfrm>
            <a:off x="3635375" y="2565400"/>
            <a:ext cx="504031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ослабленные                   готовые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микроорганизмы           антитела</a:t>
            </a:r>
          </a:p>
          <a:p>
            <a:pPr>
              <a:lnSpc>
                <a:spcPct val="800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вырабатывает                в готовом виде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самостоятельно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течение                          в течение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длительного                    короткого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времени                         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времени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профилактики         для лечения</a:t>
            </a:r>
          </a:p>
          <a:p>
            <a:pPr>
              <a:lnSpc>
                <a:spcPct val="900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5213" y="423863"/>
            <a:ext cx="8078787" cy="90805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Факторы, способствующие снижению или повреждению иммунитета: </a:t>
            </a:r>
            <a:r>
              <a:rPr lang="ru-RU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8001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нездоровый образ жизни (курение, алкоголь,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наркотики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недостаток сна);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неправильное питание;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стрессы;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загрязненная окружающая среда;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тяжелые физические и умственные нагрузки;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частые бактериальные и вирусные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болезни, которые 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ослабляют организм и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истощают  иммунную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систему.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928794" y="214290"/>
            <a:ext cx="4286248" cy="1143000"/>
          </a:xfrm>
        </p:spPr>
        <p:txBody>
          <a:bodyPr/>
          <a:lstStyle/>
          <a:p>
            <a:r>
              <a:rPr lang="ru-RU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928670"/>
            <a:ext cx="8715404" cy="37862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 dirty="0" smtClean="0"/>
              <a:t>Изучением иммунитета занимается наука-иммунология;</a:t>
            </a:r>
            <a:endParaRPr lang="ru-RU" sz="2400" b="1" i="1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 dirty="0" smtClean="0"/>
              <a:t>Изучение механизмов иммунитета позволило разработать предохранительные прививки вакцины и лечебные сыворотки;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 dirty="0" smtClean="0"/>
              <a:t>Изучение иммунных свойств организма позволило понять причины возникновения аллергии, преодолеть тканевую несовместимость, сделать безопасным переливание крови.</a:t>
            </a:r>
            <a:endParaRPr lang="ru-RU" sz="2400" dirty="0"/>
          </a:p>
        </p:txBody>
      </p:sp>
      <p:pic>
        <p:nvPicPr>
          <p:cNvPr id="6" name="Рисунок 1" descr="http://biofact.by/wp-content/uploads/2015/06/immunit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429132"/>
            <a:ext cx="45053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1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Установите соответствие между  способом приобретения человеком иммунитета и его видом</a:t>
            </a:r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400"/>
          </a:p>
        </p:txBody>
      </p:sp>
      <p:sp>
        <p:nvSpPr>
          <p:cNvPr id="4" name="Прямоугольник 3"/>
          <p:cNvSpPr/>
          <p:nvPr/>
        </p:nvSpPr>
        <p:spPr>
          <a:xfrm>
            <a:off x="857250" y="1428750"/>
            <a:ext cx="31226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800000"/>
                </a:solidFill>
                <a:latin typeface="+mj-lt"/>
                <a:cs typeface="Arial" pitchFamily="34" charset="0"/>
              </a:rPr>
              <a:t>Способ приобретения</a:t>
            </a:r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5429250" y="1428750"/>
            <a:ext cx="2417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>
                <a:solidFill>
                  <a:srgbClr val="800000"/>
                </a:solidFill>
                <a:latin typeface="Calibri" pitchFamily="34" charset="0"/>
              </a:rPr>
              <a:t>Вид иммунитета</a:t>
            </a: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142875" y="2286000"/>
            <a:ext cx="3719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cs typeface="Arial" charset="0"/>
              </a:rPr>
              <a:t>1</a:t>
            </a:r>
            <a:r>
              <a:rPr lang="ru-RU" sz="2000" i="1">
                <a:solidFill>
                  <a:srgbClr val="800000"/>
                </a:solidFill>
                <a:cs typeface="Arial" charset="0"/>
              </a:rPr>
              <a:t> передается по наследству</a:t>
            </a:r>
          </a:p>
        </p:txBody>
      </p:sp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214313" y="2786063"/>
            <a:ext cx="4837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cs typeface="Arial" charset="0"/>
              </a:rPr>
              <a:t>2</a:t>
            </a:r>
            <a:r>
              <a:rPr lang="ru-RU" sz="2000" i="1">
                <a:solidFill>
                  <a:srgbClr val="800000"/>
                </a:solidFill>
                <a:cs typeface="Arial" charset="0"/>
              </a:rPr>
              <a:t>  возникает под  действием вакцины</a:t>
            </a:r>
          </a:p>
        </p:txBody>
      </p:sp>
      <p:sp>
        <p:nvSpPr>
          <p:cNvPr id="30726" name="Прямоугольник 7"/>
          <p:cNvSpPr>
            <a:spLocks noChangeArrowheads="1"/>
          </p:cNvSpPr>
          <p:nvPr/>
        </p:nvSpPr>
        <p:spPr bwMode="auto">
          <a:xfrm>
            <a:off x="214313" y="321468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cs typeface="Arial" charset="0"/>
              </a:rPr>
              <a:t>3</a:t>
            </a:r>
            <a:r>
              <a:rPr lang="ru-RU" sz="2000" i="1">
                <a:solidFill>
                  <a:srgbClr val="800000"/>
                </a:solidFill>
                <a:cs typeface="Arial" charset="0"/>
              </a:rPr>
              <a:t> формируется после перенесенной болезни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214313" y="4000500"/>
            <a:ext cx="1885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cs typeface="Arial" charset="0"/>
              </a:rPr>
              <a:t>4</a:t>
            </a:r>
            <a:r>
              <a:rPr lang="ru-RU" sz="2000" i="1">
                <a:solidFill>
                  <a:srgbClr val="800000"/>
                </a:solidFill>
                <a:cs typeface="Arial" charset="0"/>
              </a:rPr>
              <a:t> врожденный</a:t>
            </a:r>
          </a:p>
        </p:txBody>
      </p:sp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214313" y="45005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cs typeface="Arial" charset="0"/>
              </a:rPr>
              <a:t>5</a:t>
            </a:r>
            <a:r>
              <a:rPr lang="ru-RU" sz="2000" i="1">
                <a:solidFill>
                  <a:srgbClr val="800000"/>
                </a:solidFill>
                <a:cs typeface="Arial" charset="0"/>
              </a:rPr>
              <a:t> возникает при введении лечебной сыворотки</a:t>
            </a:r>
          </a:p>
        </p:txBody>
      </p:sp>
      <p:sp>
        <p:nvSpPr>
          <p:cNvPr id="30729" name="Прямоугольник 10"/>
          <p:cNvSpPr>
            <a:spLocks noChangeArrowheads="1"/>
          </p:cNvSpPr>
          <p:nvPr/>
        </p:nvSpPr>
        <p:spPr bwMode="auto">
          <a:xfrm>
            <a:off x="5572125" y="3071813"/>
            <a:ext cx="2967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rgbClr val="800000"/>
                </a:solidFill>
                <a:cs typeface="Arial" charset="0"/>
              </a:rPr>
              <a:t>естественный  </a:t>
            </a:r>
            <a:r>
              <a:rPr lang="ru-RU" sz="2400" b="1">
                <a:cs typeface="Arial" charset="0"/>
              </a:rPr>
              <a:t>А</a:t>
            </a:r>
            <a:r>
              <a:rPr lang="ru-RU" sz="2400" i="1">
                <a:solidFill>
                  <a:srgbClr val="800000"/>
                </a:solidFill>
                <a:cs typeface="Arial" charset="0"/>
              </a:rPr>
              <a:t>  </a:t>
            </a:r>
          </a:p>
        </p:txBody>
      </p:sp>
      <p:sp>
        <p:nvSpPr>
          <p:cNvPr id="30730" name="Прямоугольник 11"/>
          <p:cNvSpPr>
            <a:spLocks noChangeArrowheads="1"/>
          </p:cNvSpPr>
          <p:nvPr/>
        </p:nvSpPr>
        <p:spPr bwMode="auto">
          <a:xfrm>
            <a:off x="5715000" y="3857625"/>
            <a:ext cx="289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rgbClr val="800000"/>
                </a:solidFill>
                <a:cs typeface="Arial" charset="0"/>
              </a:rPr>
              <a:t>искусственный  </a:t>
            </a:r>
            <a:r>
              <a:rPr lang="ru-RU" sz="2400" b="1">
                <a:cs typeface="Arial" charset="0"/>
              </a:rPr>
              <a:t>В</a:t>
            </a:r>
            <a:r>
              <a:rPr lang="ru-RU" i="1">
                <a:solidFill>
                  <a:srgbClr val="800000"/>
                </a:solidFill>
                <a:cs typeface="Arial" charset="0"/>
              </a:rPr>
              <a:t>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57688" y="2428875"/>
            <a:ext cx="1357312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14750" y="3143250"/>
            <a:ext cx="2500313" cy="73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286125" y="3357563"/>
            <a:ext cx="235743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143125" y="3571875"/>
            <a:ext cx="385762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500313" y="4143375"/>
            <a:ext cx="3357562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Ор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00364" y="4857760"/>
            <a:ext cx="1500198" cy="182048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5643602" cy="24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28662" y="714356"/>
            <a:ext cx="6347715" cy="50006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6347715" cy="2714644"/>
          </a:xfrm>
        </p:spPr>
        <p:txBody>
          <a:bodyPr>
            <a:noAutofit/>
          </a:bodyPr>
          <a:lstStyle/>
          <a:p>
            <a:pPr marL="914400" lvl="1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Изучить § 19;</a:t>
            </a:r>
          </a:p>
          <a:p>
            <a:pPr marL="914400" lvl="1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Повторить § 17-18;</a:t>
            </a:r>
          </a:p>
          <a:p>
            <a:pPr marL="914400" lvl="1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Составить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синквейн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со словом иммунология;</a:t>
            </a:r>
          </a:p>
          <a:p>
            <a:pPr marL="914400" lvl="1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Подготовить сообщение о донорстве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(по желанию)</a:t>
            </a: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51.radikal.ru/i134/1208/84/b8421a3760b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571744"/>
            <a:ext cx="4286250" cy="33528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57166"/>
            <a:ext cx="6286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Крепкого  вам  иммунитета!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Цели </a:t>
            </a:r>
            <a:r>
              <a:rPr lang="ru-RU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урока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759325" cy="453072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ru-RU" sz="2400" dirty="0">
                <a:solidFill>
                  <a:srgbClr val="7030A0"/>
                </a:solidFill>
              </a:rPr>
              <a:t>Сформировать понятие иммунология и определить значение данной науки для сохранения здоровья человека;</a:t>
            </a: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ru-RU" sz="2400" dirty="0" err="1" smtClean="0">
                <a:solidFill>
                  <a:srgbClr val="7030A0"/>
                </a:solidFill>
              </a:rPr>
              <a:t>Сфомировать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понятия вакцина и сыворотка;</a:t>
            </a: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ru-RU" sz="2400" dirty="0">
                <a:solidFill>
                  <a:srgbClr val="7030A0"/>
                </a:solidFill>
              </a:rPr>
              <a:t>Составить </a:t>
            </a:r>
            <a:r>
              <a:rPr lang="ru-RU" sz="2400" dirty="0" smtClean="0">
                <a:solidFill>
                  <a:srgbClr val="7030A0"/>
                </a:solidFill>
              </a:rPr>
              <a:t>сравнительную </a:t>
            </a:r>
            <a:r>
              <a:rPr lang="ru-RU" sz="2400" dirty="0">
                <a:solidFill>
                  <a:srgbClr val="7030A0"/>
                </a:solidFill>
              </a:rPr>
              <a:t>характеристику вакцины и сыворотки;</a:t>
            </a: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ru-RU" sz="2400" dirty="0">
                <a:solidFill>
                  <a:srgbClr val="7030A0"/>
                </a:solidFill>
              </a:rPr>
              <a:t>Рассмотреть схему </a:t>
            </a:r>
            <a:r>
              <a:rPr lang="ru-RU" sz="2400" dirty="0" smtClean="0">
                <a:solidFill>
                  <a:srgbClr val="7030A0"/>
                </a:solidFill>
              </a:rPr>
              <a:t>переливания крови.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/>
          </a:p>
        </p:txBody>
      </p:sp>
      <p:pic>
        <p:nvPicPr>
          <p:cNvPr id="18434" name="Picture 2" descr="http://g3.delphi.lv/images/pix/659x380/vXQ5ND90Cj0/file42639568_900faa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71744"/>
            <a:ext cx="3643338" cy="27949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42875"/>
            <a:ext cx="8229600" cy="654050"/>
          </a:xfrm>
        </p:spPr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Установите соответствие между</a:t>
            </a:r>
            <a:br>
              <a:rPr lang="ru-RU" sz="1800" b="1" dirty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содержанием первого и второго столбцов</a:t>
            </a:r>
          </a:p>
        </p:txBody>
      </p:sp>
      <p:graphicFrame>
        <p:nvGraphicFramePr>
          <p:cNvPr id="17454" name="Group 46"/>
          <p:cNvGraphicFramePr>
            <a:graphicFrameLocks noGrp="1"/>
          </p:cNvGraphicFramePr>
          <p:nvPr/>
        </p:nvGraphicFramePr>
        <p:xfrm>
          <a:off x="571500" y="857250"/>
          <a:ext cx="8143903" cy="4754690"/>
        </p:xfrm>
        <a:graphic>
          <a:graphicData uri="http://schemas.openxmlformats.org/drawingml/2006/table">
            <a:tbl>
              <a:tblPr/>
              <a:tblGrid>
                <a:gridCol w="4786330"/>
                <a:gridCol w="3357573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Вопросы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Ответы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Что из перечисленного относится к внутренней среде организма?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Что останется, если из крови удалить клетки?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называется белок, придающий крови  красный цвет ?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называется жидкая часть крови?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Красные безъядерные клетки крови.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Белок, участвующий в свертывании крови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Белые ядерные клетки крови.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Борются с бактериями и инородными телами.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Жидкая соединительная ткань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я. Лимфа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о.  Плазма крови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и. кровь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г. Тромбоциты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м. Лейкоциты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н. Эритроциты.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л. гемоглобин 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г. Тканевая  жидкость</a:t>
                      </a: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у. фибриноген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472" name="Group 64"/>
          <p:cNvGraphicFramePr>
            <a:graphicFrameLocks noGrp="1"/>
          </p:cNvGraphicFramePr>
          <p:nvPr/>
        </p:nvGraphicFramePr>
        <p:xfrm>
          <a:off x="785786" y="5786438"/>
          <a:ext cx="7429553" cy="841248"/>
        </p:xfrm>
        <a:graphic>
          <a:graphicData uri="http://schemas.openxmlformats.org/drawingml/2006/table">
            <a:tbl>
              <a:tblPr/>
              <a:tblGrid>
                <a:gridCol w="1446051"/>
                <a:gridCol w="748518"/>
                <a:gridCol w="748516"/>
                <a:gridCol w="746200"/>
                <a:gridCol w="748518"/>
                <a:gridCol w="748516"/>
                <a:gridCol w="748518"/>
                <a:gridCol w="748516"/>
                <a:gridCol w="7462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2428868"/>
            <a:ext cx="763428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ea typeface="Calibri" pitchFamily="34" charset="0"/>
                <a:cs typeface="Arial" charset="0"/>
              </a:rPr>
              <a:t>   </a:t>
            </a:r>
            <a:r>
              <a:rPr lang="ru-RU" sz="3200" b="1" dirty="0" smtClean="0">
                <a:ea typeface="Calibri" pitchFamily="34" charset="0"/>
                <a:cs typeface="Arial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Критерии </a:t>
            </a: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Arial" charset="0"/>
              </a:rPr>
              <a:t>оценивания</a:t>
            </a:r>
          </a:p>
          <a:p>
            <a:pPr algn="ctr"/>
            <a:endParaRPr lang="ru-RU" sz="3200" b="1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Оценка «5» - 10 -11ответов;</a:t>
            </a:r>
          </a:p>
          <a:p>
            <a:pPr eaLnBrk="0" hangingPunct="0">
              <a:buFontTx/>
              <a:buChar char="•"/>
            </a:pP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Оценка «4» - 8 - 9 ответов;</a:t>
            </a:r>
          </a:p>
          <a:p>
            <a:pPr eaLnBrk="0" hangingPunct="0">
              <a:buFontTx/>
              <a:buChar char="•"/>
            </a:pP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Оценка «3» - 5 - 7 ответов;</a:t>
            </a:r>
          </a:p>
          <a:p>
            <a:pPr eaLnBrk="0" hangingPunct="0">
              <a:buFontTx/>
              <a:buChar char="•"/>
            </a:pP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Arial" charset="0"/>
              </a:rPr>
              <a:t>Оценка «2» - менее 4 ответов;</a:t>
            </a:r>
          </a:p>
          <a:p>
            <a:pPr eaLnBrk="0" hangingPunct="0"/>
            <a:endParaRPr lang="ru-RU" sz="4000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357166"/>
          <a:ext cx="8001053" cy="1857388"/>
        </p:xfrm>
        <a:graphic>
          <a:graphicData uri="http://schemas.openxmlformats.org/drawingml/2006/table">
            <a:tbl>
              <a:tblPr/>
              <a:tblGrid>
                <a:gridCol w="1557286"/>
                <a:gridCol w="806095"/>
                <a:gridCol w="806094"/>
                <a:gridCol w="803600"/>
                <a:gridCol w="806095"/>
                <a:gridCol w="806094"/>
                <a:gridCol w="806095"/>
                <a:gridCol w="806094"/>
                <a:gridCol w="803600"/>
              </a:tblGrid>
              <a:tr h="928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я  и  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н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571876"/>
            <a:ext cx="4458323" cy="30952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428604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Иммуноло́гия</a:t>
            </a:r>
            <a:r>
              <a:rPr lang="ru-RU" sz="20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наука об иммунитете живых организмов, изучающая биологические механизмы самозащиты организма от любых чужеродных веществ.</a:t>
            </a:r>
            <a:r>
              <a:rPr lang="ru-RU" sz="2000" i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Иммунология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это наука о строении и закономерностях функционирования иммунной системы, её заболеваниях и способах иммунотерапии.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http://img-fotki.yandex.ru/get/4912/205409442.32d/0_1527d3_dd91f0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5"/>
            <a:ext cx="4286281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357188" y="3143250"/>
            <a:ext cx="3562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Ильянс Файзуллин «Король Чума»</a:t>
            </a:r>
          </a:p>
        </p:txBody>
      </p:sp>
      <p:pic>
        <p:nvPicPr>
          <p:cNvPr id="20483" name="Рисунок 5" descr="http://1.bp.blogspot.com/_mNvhfjwQqc8/TCgT89gDFGI/AAAAAAAACfo/z7tqwgisVyE/s1600/flag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5"/>
            <a:ext cx="435771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5500688" y="3143250"/>
            <a:ext cx="260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Питер Ван Лаер «Улица»</a:t>
            </a:r>
          </a:p>
        </p:txBody>
      </p:sp>
      <p:pic>
        <p:nvPicPr>
          <p:cNvPr id="20485" name="Рисунок 7" descr="http://artmight.com/albums/classic-g/Giovanni-Battista-Tiepolo-1696-1770/tiepolo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500438"/>
            <a:ext cx="5429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8"/>
          <p:cNvSpPr>
            <a:spLocks noChangeArrowheads="1"/>
          </p:cNvSpPr>
          <p:nvPr/>
        </p:nvSpPr>
        <p:spPr bwMode="auto">
          <a:xfrm>
            <a:off x="1285875" y="6286500"/>
            <a:ext cx="7072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Джованни Баттиста Тьеполо «Святая, спасающая город от чумы»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357188" y="428625"/>
            <a:ext cx="83581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Чума-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«черная смерть» (унесла жизни 100 млн.человек).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Оспа-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«черная оспа» (умерли 400 млн. человек).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Холера-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(зарегистрировано 6 эпидемий).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Грипп –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эпидемии являются причиной смерти сотен тысяч людей.</a:t>
            </a:r>
          </a:p>
        </p:txBody>
      </p:sp>
      <p:pic>
        <p:nvPicPr>
          <p:cNvPr id="21506" name="Picture 4" descr="http://image.newsru.ua/pict/id/large/36308_200710041908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286125"/>
            <a:ext cx="32861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://ic.pics.livejournal.com/analitic/34244958/195183/195183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286125"/>
            <a:ext cx="36433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400" b="1" dirty="0">
                <a:solidFill>
                  <a:schemeClr val="accent2"/>
                </a:solidFill>
                <a:latin typeface="Verdana" pitchFamily="34" charset="0"/>
              </a:rPr>
              <a:t>Эдуард </a:t>
            </a:r>
            <a:r>
              <a:rPr lang="ru-RU" sz="3400" b="1" dirty="0" err="1">
                <a:solidFill>
                  <a:schemeClr val="accent2"/>
                </a:solidFill>
                <a:latin typeface="Verdana" pitchFamily="34" charset="0"/>
              </a:rPr>
              <a:t>Дженнер</a:t>
            </a:r>
            <a:r>
              <a:rPr lang="ru-RU" sz="3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ru-RU" sz="2500" dirty="0">
                <a:solidFill>
                  <a:schemeClr val="accent2"/>
                </a:solidFill>
                <a:latin typeface="Verdana" pitchFamily="34" charset="0"/>
              </a:rPr>
              <a:t>(1749-1823)</a:t>
            </a:r>
            <a:r>
              <a:rPr lang="ru-RU" sz="3400" dirty="0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ru-RU" sz="3400" dirty="0">
                <a:solidFill>
                  <a:schemeClr val="accent2"/>
                </a:solidFill>
                <a:latin typeface="Verdana" pitchFamily="34" charset="0"/>
              </a:rPr>
            </a:br>
            <a:r>
              <a:rPr lang="ru-RU" sz="2100" dirty="0"/>
              <a:t>Английский врач, впервые в мире сделал прививку от оспы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 smtClean="0"/>
              <a:t>  </a:t>
            </a:r>
            <a:endParaRPr lang="ru-RU" sz="3400" dirty="0">
              <a:latin typeface="Verdan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866900"/>
            <a:ext cx="68580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85763"/>
            <a:ext cx="7954963" cy="984250"/>
          </a:xfrm>
        </p:spPr>
        <p:txBody>
          <a:bodyPr>
            <a:normAutofit fontScale="90000"/>
          </a:bodyPr>
          <a:lstStyle/>
          <a:p>
            <a: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Получение вакцины натуральной оспы</a:t>
            </a:r>
            <a:br>
              <a:rPr lang="ru-RU" sz="3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400"/>
          </a:p>
        </p:txBody>
      </p:sp>
      <p:pic>
        <p:nvPicPr>
          <p:cNvPr id="23554" name="Picture 2" descr="C:\Documents and Settings\Нина Николаевна\Мои документы\Мои рисунки\MP Navigator\2009_11_30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30718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Documents and Settings\Нина Николаевна\Мои документы\Мои рисунки\MP Navigator\2009_11_30\IMG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357313"/>
            <a:ext cx="2786062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nts and Settings\Нина Николаевна\Мои документы\Мои рисунки\MP Navigator\2009_11_30\IMG_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143375"/>
            <a:ext cx="29416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гнутая вверх стрелка 7"/>
          <p:cNvSpPr/>
          <p:nvPr/>
        </p:nvSpPr>
        <p:spPr>
          <a:xfrm>
            <a:off x="3643313" y="2071688"/>
            <a:ext cx="1857375" cy="500062"/>
          </a:xfrm>
          <a:prstGeom prst="curved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2098069">
            <a:off x="7231063" y="4173538"/>
            <a:ext cx="701675" cy="1522412"/>
          </a:xfrm>
          <a:prstGeom prst="curvedLeftArrow">
            <a:avLst>
              <a:gd name="adj1" fmla="val 24270"/>
              <a:gd name="adj2" fmla="val 24270"/>
              <a:gd name="adj3" fmla="val 20456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576</Words>
  <Application>Microsoft Office PowerPoint</Application>
  <PresentationFormat>Экран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Иммунология на службе здоровья</vt:lpstr>
      <vt:lpstr>  Цели урока</vt:lpstr>
      <vt:lpstr>Установите соответствие между  содержанием первого и второго столбцов</vt:lpstr>
      <vt:lpstr>Слайд 4</vt:lpstr>
      <vt:lpstr>Слайд 5</vt:lpstr>
      <vt:lpstr>Слайд 6</vt:lpstr>
      <vt:lpstr>Слайд 7</vt:lpstr>
      <vt:lpstr>Эдуард Дженнер (1749-1823) Английский врач, впервые в мире сделал прививку от оспы   </vt:lpstr>
      <vt:lpstr>Получение вакцины натуральной оспы </vt:lpstr>
      <vt:lpstr>Луи Пастер (1822-1895) Французский ученый, основоположник современной микробиологии и иммунологии. </vt:lpstr>
      <vt:lpstr>Ученые - иммунологи </vt:lpstr>
      <vt:lpstr>Гуморальный иммунитет открыл немецкий ученый Пауль Эрлих</vt:lpstr>
      <vt:lpstr>Слайд 13</vt:lpstr>
      <vt:lpstr> Сравнительная характеристика вакцины и сыворотки.  </vt:lpstr>
      <vt:lpstr>Факторы, способствующие снижению или повреждению иммунитета:  </vt:lpstr>
      <vt:lpstr>Выводы:</vt:lpstr>
      <vt:lpstr>Установите соответствие между  способом приобретения человеком иммунитета и его видом </vt:lpstr>
      <vt:lpstr>Домашнее задание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Lubov</dc:creator>
  <cp:lastModifiedBy>Lubov</cp:lastModifiedBy>
  <cp:revision>72</cp:revision>
  <dcterms:created xsi:type="dcterms:W3CDTF">2015-11-15T19:57:29Z</dcterms:created>
  <dcterms:modified xsi:type="dcterms:W3CDTF">2015-11-29T14:20:50Z</dcterms:modified>
</cp:coreProperties>
</file>