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B24146-7AD7-4C36-A6D9-5B4EDC7E3B25}" type="datetimeFigureOut">
              <a:rPr lang="ru-RU" smtClean="0"/>
              <a:t>13.07.2015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7090BA-2784-4A35-AFDD-DDE6B9D4CD0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090BA-2784-4A35-AFDD-DDE6B9D4CD09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A072B-FE5A-45DA-B134-11FDE0446904}" type="datetimeFigureOut">
              <a:rPr lang="ru-RU"/>
              <a:pPr>
                <a:defRPr/>
              </a:pPr>
              <a:t>13.07.2015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6662B-06BD-4421-9371-3D540C1C8C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C5289-F765-4697-B9D7-FD695692422F}" type="datetimeFigureOut">
              <a:rPr lang="ru-RU"/>
              <a:pPr>
                <a:defRPr/>
              </a:pPr>
              <a:t>13.07.2015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D190A-ECA8-4D9E-95AC-AFB4D6DB6F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5284A-F4C6-4CB8-9D52-2BCAFF80FA45}" type="datetimeFigureOut">
              <a:rPr lang="ru-RU"/>
              <a:pPr>
                <a:defRPr/>
              </a:pPr>
              <a:t>13.07.2015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75549-245F-4927-8EB7-72D05CF7DA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6077D-1BF8-4D95-8490-5ADDF66277DA}" type="datetimeFigureOut">
              <a:rPr lang="ru-RU"/>
              <a:pPr>
                <a:defRPr/>
              </a:pPr>
              <a:t>13.07.2015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E3A32-A538-49C4-8AAA-39B16194B9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711CD-44BE-4322-94DD-DBECD1FC84A9}" type="datetimeFigureOut">
              <a:rPr lang="ru-RU"/>
              <a:pPr>
                <a:defRPr/>
              </a:pPr>
              <a:t>13.07.2015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EFB2F-DF93-4272-AD07-61A807180F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DEB0D-ADFC-494E-8114-EA02C7638594}" type="datetimeFigureOut">
              <a:rPr lang="ru-RU"/>
              <a:pPr>
                <a:defRPr/>
              </a:pPr>
              <a:t>13.07.2015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75B4B-7E0C-4229-97CC-8A511E22BC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14827-3564-4210-AABB-C144DE72A67D}" type="datetimeFigureOut">
              <a:rPr lang="ru-RU"/>
              <a:pPr>
                <a:defRPr/>
              </a:pPr>
              <a:t>13.07.2015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DD01E-E401-41F1-9837-D4E439CF7B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4C25D-346F-4EE9-96E5-0E526C21321B}" type="datetimeFigureOut">
              <a:rPr lang="ru-RU"/>
              <a:pPr>
                <a:defRPr/>
              </a:pPr>
              <a:t>13.07.2015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5A798-8A2E-446E-ABBF-0BE4CA0086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9AE00-9916-4AC7-BCE0-55A2BC576A2D}" type="datetimeFigureOut">
              <a:rPr lang="ru-RU"/>
              <a:pPr>
                <a:defRPr/>
              </a:pPr>
              <a:t>13.07.2015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6F7C1-28E9-4F94-A904-9D44EA4711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3512B-27AF-4B59-9E61-0D3D990D325C}" type="datetimeFigureOut">
              <a:rPr lang="ru-RU"/>
              <a:pPr>
                <a:defRPr/>
              </a:pPr>
              <a:t>13.07.2015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1E3B8-7EAD-4B25-A22A-23CD48D521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16D41-6773-402B-B2CE-80CFF0718A62}" type="datetimeFigureOut">
              <a:rPr lang="ru-RU"/>
              <a:pPr>
                <a:defRPr/>
              </a:pPr>
              <a:t>13.07.2015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9EBD0-E2AC-4B10-8F7B-131327B825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77B7763-AF75-47C7-9BF8-5F75FEDC1379}" type="datetimeFigureOut">
              <a:rPr lang="ru-RU"/>
              <a:pPr>
                <a:defRPr/>
              </a:pPr>
              <a:t>13.07.2015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32E7435-F0C3-4396-8E4A-C5BB50CE32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festival.1september.ru/articles/311946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teacher.ru/go/url=http:/fcior.edu.ru" TargetMode="External"/><Relationship Id="rId5" Type="http://schemas.openxmlformats.org/officeDocument/2006/relationships/hyperlink" Target="http://school-collektion.edu/ru.&#160;" TargetMode="External"/><Relationship Id="rId4" Type="http://schemas.openxmlformats.org/officeDocument/2006/relationships/hyperlink" Target="http://imteacher.ru/go/url=http:/windows.edu/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 rot="21200801">
            <a:off x="458788" y="1209675"/>
            <a:ext cx="7772400" cy="1541463"/>
          </a:xfrm>
        </p:spPr>
        <p:txBody>
          <a:bodyPr/>
          <a:lstStyle/>
          <a:p>
            <a:pPr eaLnBrk="1" hangingPunct="1"/>
            <a:r>
              <a:rPr lang="ru-RU" smtClean="0">
                <a:latin typeface="Impact" pitchFamily="34" charset="0"/>
              </a:rPr>
              <a:t>Формулы сокращенного </a:t>
            </a:r>
            <a:br>
              <a:rPr lang="ru-RU" smtClean="0">
                <a:latin typeface="Impact" pitchFamily="34" charset="0"/>
              </a:rPr>
            </a:br>
            <a:r>
              <a:rPr lang="ru-RU" smtClean="0">
                <a:latin typeface="Impact" pitchFamily="34" charset="0"/>
              </a:rPr>
              <a:t>умножения</a:t>
            </a:r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7030A0"/>
                </a:solidFill>
              </a:rPr>
              <a:t>Подготовила учитель математики</a:t>
            </a:r>
          </a:p>
          <a:p>
            <a:pPr eaLnBrk="1" hangingPunct="1"/>
            <a:r>
              <a:rPr lang="ru-RU" smtClean="0">
                <a:solidFill>
                  <a:srgbClr val="7030A0"/>
                </a:solidFill>
              </a:rPr>
              <a:t>гимназии № 18 г.Краснодара</a:t>
            </a:r>
          </a:p>
          <a:p>
            <a:pPr eaLnBrk="1" hangingPunct="1"/>
            <a:r>
              <a:rPr lang="ru-RU" smtClean="0">
                <a:solidFill>
                  <a:srgbClr val="7030A0"/>
                </a:solidFill>
              </a:rPr>
              <a:t>Подкопаева Елена Владимировна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2051050" y="1773238"/>
            <a:ext cx="5834063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/>
              <a:t> а) х</a:t>
            </a:r>
            <a:r>
              <a:rPr lang="ru-RU" sz="4000" baseline="30000"/>
              <a:t>2</a:t>
            </a:r>
            <a:r>
              <a:rPr lang="ru-RU" sz="4000"/>
              <a:t>+(5у)</a:t>
            </a:r>
            <a:r>
              <a:rPr lang="ru-RU" sz="4000" baseline="30000"/>
              <a:t>2</a:t>
            </a:r>
            <a:r>
              <a:rPr lang="ru-RU" sz="4000"/>
              <a:t>;    б) (х+5у)</a:t>
            </a:r>
            <a:r>
              <a:rPr lang="ru-RU" sz="4000" baseline="30000"/>
              <a:t>2</a:t>
            </a:r>
            <a:r>
              <a:rPr lang="ru-RU" sz="4000"/>
              <a:t>;    в) х</a:t>
            </a:r>
            <a:r>
              <a:rPr lang="ru-RU" sz="4000" baseline="30000"/>
              <a:t>2</a:t>
            </a:r>
            <a:r>
              <a:rPr lang="ru-RU" sz="4000"/>
              <a:t> – (5у)</a:t>
            </a:r>
            <a:r>
              <a:rPr lang="ru-RU" sz="4000" baseline="30000"/>
              <a:t>2</a:t>
            </a:r>
            <a:r>
              <a:rPr lang="ru-RU" sz="4000"/>
              <a:t>;    г) (х – 5у)</a:t>
            </a:r>
            <a:r>
              <a:rPr lang="ru-RU" sz="4000" baseline="30000"/>
              <a:t>2</a:t>
            </a:r>
            <a:r>
              <a:rPr lang="ru-RU" sz="4000"/>
              <a:t>;    д) 2(5ух);    е)(х-5у)(х+5у).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47813" y="908050"/>
            <a:ext cx="69437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>
                <a:latin typeface="Franklin Gothic Heavy" pitchFamily="34" charset="0"/>
              </a:rPr>
              <a:t>Прочтите данные формулы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11188" y="4508500"/>
            <a:ext cx="8064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/>
              <a:t>Есть ли здесь тождественно равные выражения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1800" y="404664"/>
            <a:ext cx="5353581" cy="707886"/>
          </a:xfrm>
          <a:prstGeom prst="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softRound"/>
            <a:bevelB w="82550" h="44450" prst="angle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/>
              <a:t> </a:t>
            </a:r>
            <a:r>
              <a:rPr lang="ru-RU" sz="4000" dirty="0">
                <a:latin typeface="Franklin Gothic Heavy" pitchFamily="34" charset="0"/>
              </a:rPr>
              <a:t>Возведите в квадрат</a:t>
            </a:r>
          </a:p>
        </p:txBody>
      </p:sp>
      <p:sp>
        <p:nvSpPr>
          <p:cNvPr id="1030" name="Прямоугольник 2"/>
          <p:cNvSpPr>
            <a:spLocks noChangeArrowheads="1"/>
          </p:cNvSpPr>
          <p:nvPr/>
        </p:nvSpPr>
        <p:spPr bwMode="auto">
          <a:xfrm>
            <a:off x="1547813" y="1773238"/>
            <a:ext cx="18986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/>
              <a:t>     а) 8х;</a:t>
            </a:r>
          </a:p>
        </p:txBody>
      </p:sp>
      <p:sp>
        <p:nvSpPr>
          <p:cNvPr id="1031" name="Прямоугольник 3"/>
          <p:cNvSpPr>
            <a:spLocks noChangeArrowheads="1"/>
          </p:cNvSpPr>
          <p:nvPr/>
        </p:nvSpPr>
        <p:spPr bwMode="auto">
          <a:xfrm>
            <a:off x="3563938" y="1844675"/>
            <a:ext cx="30622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/>
              <a:t>б) 0,6х</a:t>
            </a:r>
            <a:r>
              <a:rPr lang="ru-RU" sz="4000" baseline="30000"/>
              <a:t>2</a:t>
            </a:r>
            <a:r>
              <a:rPr lang="ru-RU" sz="4000"/>
              <a:t>у</a:t>
            </a:r>
            <a:r>
              <a:rPr lang="ru-RU" sz="4000" baseline="30000"/>
              <a:t>3</a:t>
            </a:r>
            <a:r>
              <a:rPr lang="ru-RU" sz="4000"/>
              <a:t> ; в) </a:t>
            </a:r>
          </a:p>
        </p:txBody>
      </p:sp>
      <p:sp>
        <p:nvSpPr>
          <p:cNvPr id="103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200">
                <a:cs typeface="Times New Roman" pitchFamily="18" charset="0"/>
              </a:rPr>
              <a:t>                                                   в) </a:t>
            </a:r>
            <a:endParaRPr lang="ru-RU"/>
          </a:p>
        </p:txBody>
      </p:sp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0" y="0"/>
          <a:ext cx="152400" cy="390525"/>
        </p:xfrm>
        <a:graphic>
          <a:graphicData uri="http://schemas.openxmlformats.org/presentationml/2006/ole">
            <p:oleObj spid="_x0000_s1026" name="Формула" r:id="rId3" imgW="152334" imgH="393529" progId="Equation.3">
              <p:embed/>
            </p:oleObj>
          </a:graphicData>
        </a:graphic>
      </p:graphicFrame>
      <p:sp>
        <p:nvSpPr>
          <p:cNvPr id="1033" name="Rectangle 3"/>
          <p:cNvSpPr>
            <a:spLocks noChangeArrowheads="1"/>
          </p:cNvSpPr>
          <p:nvPr/>
        </p:nvSpPr>
        <p:spPr bwMode="auto">
          <a:xfrm>
            <a:off x="0" y="390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200">
                <a:cs typeface="Times New Roman" pitchFamily="18" charset="0"/>
              </a:rPr>
              <a:t>х</a:t>
            </a:r>
            <a:r>
              <a:rPr lang="ru-RU" sz="1200" baseline="30000">
                <a:cs typeface="Times New Roman" pitchFamily="18" charset="0"/>
              </a:rPr>
              <a:t>3</a:t>
            </a:r>
            <a:r>
              <a:rPr lang="ru-RU" sz="1200">
                <a:cs typeface="Times New Roman" pitchFamily="18" charset="0"/>
              </a:rPr>
              <a:t>у    </a:t>
            </a:r>
            <a:endParaRPr lang="ru-RU"/>
          </a:p>
        </p:txBody>
      </p:sp>
      <p:sp>
        <p:nvSpPr>
          <p:cNvPr id="103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200">
                <a:cs typeface="Times New Roman" pitchFamily="18" charset="0"/>
              </a:rPr>
              <a:t>                                                   в) </a:t>
            </a:r>
            <a:endParaRPr lang="ru-RU"/>
          </a:p>
        </p:txBody>
      </p:sp>
      <p:graphicFrame>
        <p:nvGraphicFramePr>
          <p:cNvPr id="1027" name="Object 4"/>
          <p:cNvGraphicFramePr>
            <a:graphicFrameLocks noChangeAspect="1"/>
          </p:cNvGraphicFramePr>
          <p:nvPr/>
        </p:nvGraphicFramePr>
        <p:xfrm>
          <a:off x="0" y="0"/>
          <a:ext cx="152400" cy="390525"/>
        </p:xfrm>
        <a:graphic>
          <a:graphicData uri="http://schemas.openxmlformats.org/presentationml/2006/ole">
            <p:oleObj spid="_x0000_s1027" name="Формула" r:id="rId4" imgW="152334" imgH="393529" progId="Equation.3">
              <p:embed/>
            </p:oleObj>
          </a:graphicData>
        </a:graphic>
      </p:graphicFrame>
      <p:sp>
        <p:nvSpPr>
          <p:cNvPr id="1035" name="Rectangle 6"/>
          <p:cNvSpPr>
            <a:spLocks noChangeArrowheads="1"/>
          </p:cNvSpPr>
          <p:nvPr/>
        </p:nvSpPr>
        <p:spPr bwMode="auto">
          <a:xfrm>
            <a:off x="0" y="390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200">
                <a:cs typeface="Times New Roman" pitchFamily="18" charset="0"/>
              </a:rPr>
              <a:t>х</a:t>
            </a:r>
            <a:r>
              <a:rPr lang="ru-RU" sz="1200" baseline="30000">
                <a:cs typeface="Times New Roman" pitchFamily="18" charset="0"/>
              </a:rPr>
              <a:t>3</a:t>
            </a:r>
            <a:r>
              <a:rPr lang="ru-RU" sz="1200">
                <a:cs typeface="Times New Roman" pitchFamily="18" charset="0"/>
              </a:rPr>
              <a:t>у    </a:t>
            </a:r>
            <a:endParaRPr lang="ru-RU"/>
          </a:p>
        </p:txBody>
      </p:sp>
      <p:graphicFrame>
        <p:nvGraphicFramePr>
          <p:cNvPr id="1028" name="Object 7"/>
          <p:cNvGraphicFramePr>
            <a:graphicFrameLocks noChangeAspect="1"/>
          </p:cNvGraphicFramePr>
          <p:nvPr/>
        </p:nvGraphicFramePr>
        <p:xfrm>
          <a:off x="6732588" y="1628775"/>
          <a:ext cx="1079500" cy="969963"/>
        </p:xfrm>
        <a:graphic>
          <a:graphicData uri="http://schemas.openxmlformats.org/presentationml/2006/ole">
            <p:oleObj spid="_x0000_s1028" name="Формула" r:id="rId5" imgW="431640" imgH="39348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123728" y="2780928"/>
            <a:ext cx="4859087" cy="707886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dirty="0">
                <a:latin typeface="Franklin Gothic Heavy" pitchFamily="34" charset="0"/>
              </a:rPr>
              <a:t>Решите уравнения</a:t>
            </a:r>
          </a:p>
        </p:txBody>
      </p:sp>
      <p:sp>
        <p:nvSpPr>
          <p:cNvPr id="1037" name="Прямоугольник 12"/>
          <p:cNvSpPr>
            <a:spLocks noChangeArrowheads="1"/>
          </p:cNvSpPr>
          <p:nvPr/>
        </p:nvSpPr>
        <p:spPr bwMode="auto">
          <a:xfrm>
            <a:off x="827088" y="4076700"/>
            <a:ext cx="28479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/>
              <a:t>а) х</a:t>
            </a:r>
            <a:r>
              <a:rPr lang="ru-RU" sz="4000" baseline="30000"/>
              <a:t>2</a:t>
            </a:r>
            <a:r>
              <a:rPr lang="ru-RU" sz="4000"/>
              <a:t> – 49 = 0</a:t>
            </a:r>
          </a:p>
        </p:txBody>
      </p:sp>
      <p:sp>
        <p:nvSpPr>
          <p:cNvPr id="1038" name="Прямоугольник 13"/>
          <p:cNvSpPr>
            <a:spLocks noChangeArrowheads="1"/>
          </p:cNvSpPr>
          <p:nvPr/>
        </p:nvSpPr>
        <p:spPr bwMode="auto">
          <a:xfrm>
            <a:off x="4427538" y="4149725"/>
            <a:ext cx="4114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/>
              <a:t>б) 0,64</a:t>
            </a:r>
            <a:r>
              <a:rPr lang="en-US" sz="4000"/>
              <a:t>m</a:t>
            </a:r>
            <a:r>
              <a:rPr lang="ru-RU" sz="4000"/>
              <a:t> – </a:t>
            </a:r>
            <a:r>
              <a:rPr lang="en-US" sz="4000"/>
              <a:t>m</a:t>
            </a:r>
            <a:r>
              <a:rPr lang="ru-RU" sz="4000" baseline="30000"/>
              <a:t>3</a:t>
            </a:r>
            <a:r>
              <a:rPr lang="ru-RU" sz="4000"/>
              <a:t> = 0; </a:t>
            </a:r>
          </a:p>
        </p:txBody>
      </p:sp>
      <p:sp>
        <p:nvSpPr>
          <p:cNvPr id="1039" name="Прямоугольник 14"/>
          <p:cNvSpPr>
            <a:spLocks noChangeArrowheads="1"/>
          </p:cNvSpPr>
          <p:nvPr/>
        </p:nvSpPr>
        <p:spPr bwMode="auto">
          <a:xfrm>
            <a:off x="2555875" y="5157788"/>
            <a:ext cx="34671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/>
              <a:t> в) 81х</a:t>
            </a:r>
            <a:r>
              <a:rPr lang="ru-RU" sz="4000" baseline="30000"/>
              <a:t>2</a:t>
            </a:r>
            <a:r>
              <a:rPr lang="ru-RU" sz="4000"/>
              <a:t> + 4 = 0.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539750" y="55563"/>
            <a:ext cx="6985000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4000" b="1" i="1">
                <a:solidFill>
                  <a:srgbClr val="002060"/>
                </a:solidFill>
                <a:cs typeface="Times New Roman" pitchFamily="18" charset="0"/>
              </a:rPr>
              <a:t>(а</a:t>
            </a:r>
            <a:r>
              <a:rPr lang="ru-RU" sz="4000" b="1" i="1" baseline="3000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4000" b="1" i="1">
                <a:solidFill>
                  <a:srgbClr val="002060"/>
                </a:solidFill>
                <a:cs typeface="Times New Roman" pitchFamily="18" charset="0"/>
              </a:rPr>
              <a:t>+ </a:t>
            </a:r>
            <a:r>
              <a:rPr lang="en-US" sz="4000" b="1" i="1">
                <a:solidFill>
                  <a:srgbClr val="002060"/>
                </a:solidFill>
                <a:cs typeface="Times New Roman" pitchFamily="18" charset="0"/>
              </a:rPr>
              <a:t>b</a:t>
            </a:r>
            <a:r>
              <a:rPr lang="ru-RU" sz="4000" b="1" i="1">
                <a:solidFill>
                  <a:srgbClr val="002060"/>
                </a:solidFill>
                <a:cs typeface="Times New Roman" pitchFamily="18" charset="0"/>
              </a:rPr>
              <a:t>)</a:t>
            </a:r>
            <a:r>
              <a:rPr lang="ru-RU" sz="4000" b="1" i="1" baseline="30000">
                <a:solidFill>
                  <a:srgbClr val="002060"/>
                </a:solidFill>
                <a:cs typeface="Times New Roman" pitchFamily="18" charset="0"/>
              </a:rPr>
              <a:t>2</a:t>
            </a:r>
            <a:r>
              <a:rPr lang="ru-RU" sz="4000" b="1" i="1">
                <a:solidFill>
                  <a:srgbClr val="002060"/>
                </a:solidFill>
                <a:cs typeface="Times New Roman" pitchFamily="18" charset="0"/>
              </a:rPr>
              <a:t> = а</a:t>
            </a:r>
            <a:r>
              <a:rPr lang="ru-RU" sz="4000" b="1" i="1" baseline="30000">
                <a:solidFill>
                  <a:srgbClr val="002060"/>
                </a:solidFill>
                <a:cs typeface="Times New Roman" pitchFamily="18" charset="0"/>
              </a:rPr>
              <a:t>2</a:t>
            </a:r>
            <a:r>
              <a:rPr lang="ru-RU" sz="4000" b="1" i="1">
                <a:solidFill>
                  <a:srgbClr val="002060"/>
                </a:solidFill>
                <a:cs typeface="Times New Roman" pitchFamily="18" charset="0"/>
              </a:rPr>
              <a:t> + 2а</a:t>
            </a:r>
            <a:r>
              <a:rPr lang="en-US" sz="4000" b="1" i="1">
                <a:solidFill>
                  <a:srgbClr val="002060"/>
                </a:solidFill>
                <a:cs typeface="Times New Roman" pitchFamily="18" charset="0"/>
              </a:rPr>
              <a:t>b</a:t>
            </a:r>
            <a:r>
              <a:rPr lang="ru-RU" sz="4000" b="1" i="1">
                <a:solidFill>
                  <a:srgbClr val="002060"/>
                </a:solidFill>
                <a:cs typeface="Times New Roman" pitchFamily="18" charset="0"/>
              </a:rPr>
              <a:t> + </a:t>
            </a:r>
            <a:r>
              <a:rPr lang="en-US" sz="4000" b="1" i="1">
                <a:solidFill>
                  <a:srgbClr val="002060"/>
                </a:solidFill>
                <a:cs typeface="Times New Roman" pitchFamily="18" charset="0"/>
              </a:rPr>
              <a:t>b</a:t>
            </a:r>
            <a:r>
              <a:rPr lang="ru-RU" sz="4000" b="1" i="1" baseline="30000">
                <a:solidFill>
                  <a:srgbClr val="002060"/>
                </a:solidFill>
                <a:cs typeface="Times New Roman" pitchFamily="18" charset="0"/>
              </a:rPr>
              <a:t>2  </a:t>
            </a:r>
            <a:r>
              <a:rPr lang="ru-RU" sz="4000" i="1">
                <a:cs typeface="Times New Roman" pitchFamily="18" charset="0"/>
              </a:rPr>
              <a:t>квадрат суммы двух выражений</a:t>
            </a:r>
            <a:endParaRPr lang="ru-RU" sz="4000"/>
          </a:p>
          <a:p>
            <a:pPr eaLnBrk="0" hangingPunct="0"/>
            <a:r>
              <a:rPr lang="ru-RU" sz="4000" b="1" i="1">
                <a:solidFill>
                  <a:srgbClr val="002060"/>
                </a:solidFill>
                <a:cs typeface="Times New Roman" pitchFamily="18" charset="0"/>
              </a:rPr>
              <a:t>(а</a:t>
            </a:r>
            <a:r>
              <a:rPr lang="ru-RU" sz="4000" b="1" i="1" baseline="3000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4000" b="1" i="1">
                <a:solidFill>
                  <a:srgbClr val="002060"/>
                </a:solidFill>
                <a:cs typeface="Times New Roman" pitchFamily="18" charset="0"/>
              </a:rPr>
              <a:t>- </a:t>
            </a:r>
            <a:r>
              <a:rPr lang="en-US" sz="4000" b="1" i="1">
                <a:solidFill>
                  <a:srgbClr val="002060"/>
                </a:solidFill>
                <a:cs typeface="Times New Roman" pitchFamily="18" charset="0"/>
              </a:rPr>
              <a:t>b</a:t>
            </a:r>
            <a:r>
              <a:rPr lang="ru-RU" sz="4000" b="1" i="1">
                <a:solidFill>
                  <a:srgbClr val="002060"/>
                </a:solidFill>
                <a:cs typeface="Times New Roman" pitchFamily="18" charset="0"/>
              </a:rPr>
              <a:t>)</a:t>
            </a:r>
            <a:r>
              <a:rPr lang="ru-RU" sz="4000" b="1" i="1" baseline="30000">
                <a:solidFill>
                  <a:srgbClr val="002060"/>
                </a:solidFill>
                <a:cs typeface="Times New Roman" pitchFamily="18" charset="0"/>
              </a:rPr>
              <a:t>2</a:t>
            </a:r>
            <a:r>
              <a:rPr lang="ru-RU" sz="4000" b="1" i="1">
                <a:solidFill>
                  <a:srgbClr val="002060"/>
                </a:solidFill>
                <a:cs typeface="Times New Roman" pitchFamily="18" charset="0"/>
              </a:rPr>
              <a:t> = а</a:t>
            </a:r>
            <a:r>
              <a:rPr lang="ru-RU" sz="4000" b="1" i="1" baseline="30000">
                <a:solidFill>
                  <a:srgbClr val="002060"/>
                </a:solidFill>
                <a:cs typeface="Times New Roman" pitchFamily="18" charset="0"/>
              </a:rPr>
              <a:t>2</a:t>
            </a:r>
            <a:r>
              <a:rPr lang="ru-RU" sz="4000" b="1" i="1">
                <a:solidFill>
                  <a:srgbClr val="002060"/>
                </a:solidFill>
                <a:cs typeface="Times New Roman" pitchFamily="18" charset="0"/>
              </a:rPr>
              <a:t> - 2а</a:t>
            </a:r>
            <a:r>
              <a:rPr lang="en-US" sz="4000" b="1" i="1">
                <a:solidFill>
                  <a:srgbClr val="002060"/>
                </a:solidFill>
                <a:cs typeface="Times New Roman" pitchFamily="18" charset="0"/>
              </a:rPr>
              <a:t>b</a:t>
            </a:r>
            <a:r>
              <a:rPr lang="ru-RU" sz="4000" b="1" i="1">
                <a:solidFill>
                  <a:srgbClr val="002060"/>
                </a:solidFill>
                <a:cs typeface="Times New Roman" pitchFamily="18" charset="0"/>
              </a:rPr>
              <a:t> + </a:t>
            </a:r>
            <a:r>
              <a:rPr lang="en-US" sz="4000" b="1" i="1">
                <a:solidFill>
                  <a:srgbClr val="002060"/>
                </a:solidFill>
                <a:cs typeface="Times New Roman" pitchFamily="18" charset="0"/>
              </a:rPr>
              <a:t>b</a:t>
            </a:r>
            <a:r>
              <a:rPr lang="ru-RU" sz="4000" b="1" i="1" baseline="30000">
                <a:solidFill>
                  <a:srgbClr val="002060"/>
                </a:solidFill>
                <a:cs typeface="Times New Roman" pitchFamily="18" charset="0"/>
              </a:rPr>
              <a:t>2</a:t>
            </a:r>
            <a:r>
              <a:rPr lang="ru-RU" sz="4000" i="1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ru-RU" sz="4000" i="1">
                <a:cs typeface="Times New Roman" pitchFamily="18" charset="0"/>
              </a:rPr>
              <a:t>квадрат разности двух выражений</a:t>
            </a:r>
          </a:p>
          <a:p>
            <a:pPr eaLnBrk="0" hangingPunct="0"/>
            <a:endParaRPr lang="ru-RU" sz="400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611188" y="2565400"/>
            <a:ext cx="7812087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4000" b="1" i="1" dirty="0">
                <a:cs typeface="Times New Roman" pitchFamily="18" charset="0"/>
              </a:rPr>
              <a:t>Квадрат суммы (</a:t>
            </a:r>
            <a:r>
              <a:rPr lang="ru-RU" sz="4000" b="1" i="1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разности</a:t>
            </a:r>
            <a:r>
              <a:rPr lang="ru-RU" sz="4000" b="1" i="1" dirty="0">
                <a:cs typeface="Times New Roman" pitchFamily="18" charset="0"/>
              </a:rPr>
              <a:t>) </a:t>
            </a:r>
            <a:r>
              <a:rPr lang="ru-RU" sz="4000" i="1" dirty="0">
                <a:cs typeface="Times New Roman" pitchFamily="18" charset="0"/>
              </a:rPr>
              <a:t>двух выражений равен квадрату первого выражения </a:t>
            </a:r>
            <a:r>
              <a:rPr lang="ru-RU" sz="4000" b="1" i="1" dirty="0">
                <a:cs typeface="Times New Roman" pitchFamily="18" charset="0"/>
              </a:rPr>
              <a:t>плюс (</a:t>
            </a:r>
            <a:r>
              <a:rPr lang="ru-RU" sz="4000" b="1" i="1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минус</a:t>
            </a:r>
            <a:r>
              <a:rPr lang="ru-RU" sz="4000" b="1" i="1" dirty="0">
                <a:cs typeface="Times New Roman" pitchFamily="18" charset="0"/>
              </a:rPr>
              <a:t>) </a:t>
            </a:r>
            <a:r>
              <a:rPr lang="ru-RU" sz="4000" i="1" dirty="0">
                <a:cs typeface="Times New Roman" pitchFamily="18" charset="0"/>
              </a:rPr>
              <a:t>удвоенное произведение первого и второго выражений и плюс квадрат второго выражения)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836712"/>
            <a:ext cx="5997283" cy="769441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coolSlant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400" b="1" dirty="0"/>
              <a:t>Геометрический способ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971550" y="2636838"/>
            <a:ext cx="2952750" cy="26638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971550" y="4652963"/>
            <a:ext cx="295275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3276600" y="2636838"/>
            <a:ext cx="0" cy="25923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152" name="TextBox 13"/>
          <p:cNvSpPr txBox="1">
            <a:spLocks noChangeArrowheads="1"/>
          </p:cNvSpPr>
          <p:nvPr/>
        </p:nvSpPr>
        <p:spPr bwMode="auto">
          <a:xfrm>
            <a:off x="684213" y="3789363"/>
            <a:ext cx="2984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</a:t>
            </a:r>
            <a:endParaRPr lang="ru-RU" b="1"/>
          </a:p>
        </p:txBody>
      </p:sp>
      <p:sp>
        <p:nvSpPr>
          <p:cNvPr id="6153" name="TextBox 14"/>
          <p:cNvSpPr txBox="1">
            <a:spLocks noChangeArrowheads="1"/>
          </p:cNvSpPr>
          <p:nvPr/>
        </p:nvSpPr>
        <p:spPr bwMode="auto">
          <a:xfrm>
            <a:off x="1979613" y="2060575"/>
            <a:ext cx="298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a</a:t>
            </a:r>
            <a:endParaRPr lang="ru-RU" b="1"/>
          </a:p>
        </p:txBody>
      </p:sp>
      <p:sp>
        <p:nvSpPr>
          <p:cNvPr id="6154" name="TextBox 15"/>
          <p:cNvSpPr txBox="1">
            <a:spLocks noChangeArrowheads="1"/>
          </p:cNvSpPr>
          <p:nvPr/>
        </p:nvSpPr>
        <p:spPr bwMode="auto">
          <a:xfrm>
            <a:off x="611188" y="4868863"/>
            <a:ext cx="3063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b</a:t>
            </a:r>
            <a:endParaRPr lang="ru-RU" b="1"/>
          </a:p>
        </p:txBody>
      </p:sp>
      <p:sp>
        <p:nvSpPr>
          <p:cNvPr id="6155" name="TextBox 16"/>
          <p:cNvSpPr txBox="1">
            <a:spLocks noChangeArrowheads="1"/>
          </p:cNvSpPr>
          <p:nvPr/>
        </p:nvSpPr>
        <p:spPr bwMode="auto">
          <a:xfrm>
            <a:off x="3492500" y="2060575"/>
            <a:ext cx="3063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b</a:t>
            </a:r>
            <a:endParaRPr lang="ru-RU" b="1"/>
          </a:p>
        </p:txBody>
      </p:sp>
      <p:sp>
        <p:nvSpPr>
          <p:cNvPr id="21" name="Прямоугольник 20"/>
          <p:cNvSpPr/>
          <p:nvPr/>
        </p:nvSpPr>
        <p:spPr>
          <a:xfrm>
            <a:off x="971550" y="2636838"/>
            <a:ext cx="2305050" cy="201612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S₁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276600" y="4652963"/>
            <a:ext cx="647700" cy="6477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971550" y="4652963"/>
            <a:ext cx="2305050" cy="6477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S₃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276600" y="2636838"/>
            <a:ext cx="647700" cy="201612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S₂</a:t>
            </a:r>
            <a:endParaRPr lang="ru-RU" dirty="0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492500" y="4724400"/>
            <a:ext cx="371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S₄</a:t>
            </a:r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5219700" y="2997200"/>
            <a:ext cx="1384300" cy="522288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Bodoni MT Black" pitchFamily="18" charset="0"/>
              </a:rPr>
              <a:t>S₁ = a²</a:t>
            </a:r>
            <a:endParaRPr lang="ru-RU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5364163" y="4365625"/>
            <a:ext cx="1397000" cy="522288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Bodoni MT Black" pitchFamily="18" charset="0"/>
              </a:rPr>
              <a:t>S</a:t>
            </a:r>
            <a:r>
              <a:rPr lang="en-US" sz="2800" dirty="0">
                <a:latin typeface="Calibri"/>
              </a:rPr>
              <a:t>₄</a:t>
            </a:r>
            <a:r>
              <a:rPr lang="en-US" sz="2800" dirty="0">
                <a:latin typeface="Bodoni MT Black" pitchFamily="18" charset="0"/>
              </a:rPr>
              <a:t> = b²</a:t>
            </a:r>
            <a:endParaRPr lang="ru-RU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5364163" y="3789363"/>
            <a:ext cx="2044700" cy="522287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Bodoni MT Black" pitchFamily="18" charset="0"/>
              </a:rPr>
              <a:t>S</a:t>
            </a:r>
            <a:r>
              <a:rPr lang="en-US" sz="2800" dirty="0">
                <a:latin typeface="Calibri"/>
              </a:rPr>
              <a:t>₂</a:t>
            </a:r>
            <a:r>
              <a:rPr lang="en-US" sz="2800" dirty="0">
                <a:latin typeface="Bodoni MT Black" pitchFamily="18" charset="0"/>
              </a:rPr>
              <a:t> = S</a:t>
            </a:r>
            <a:r>
              <a:rPr lang="en-US" sz="2800" dirty="0">
                <a:latin typeface="Calibri"/>
              </a:rPr>
              <a:t>₃ =</a:t>
            </a:r>
            <a:r>
              <a:rPr lang="en-US" sz="2800" dirty="0" err="1">
                <a:latin typeface="Bodoni MT Black" pitchFamily="18" charset="0"/>
              </a:rPr>
              <a:t>ab</a:t>
            </a:r>
            <a:endParaRPr lang="ru-RU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4932363" y="5445125"/>
            <a:ext cx="4086225" cy="954088"/>
          </a:xfrm>
          <a:prstGeom prst="rect">
            <a:avLst/>
          </a:prstGeom>
          <a:noFill/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Bodoni MT Black" pitchFamily="18" charset="0"/>
              </a:rPr>
              <a:t>S </a:t>
            </a:r>
            <a:r>
              <a:rPr lang="ru-RU" sz="2800" dirty="0" err="1">
                <a:latin typeface="Calibri"/>
              </a:rPr>
              <a:t>кв</a:t>
            </a:r>
            <a:r>
              <a:rPr lang="en-US" sz="2800" dirty="0">
                <a:latin typeface="Bodoni MT Black" pitchFamily="18" charset="0"/>
              </a:rPr>
              <a:t>=S₁ + S</a:t>
            </a:r>
            <a:r>
              <a:rPr lang="en-US" sz="2800" dirty="0">
                <a:latin typeface="Calibri"/>
              </a:rPr>
              <a:t>₂ +</a:t>
            </a:r>
            <a:r>
              <a:rPr lang="en-US" sz="2800" dirty="0">
                <a:latin typeface="Bodoni MT Black" pitchFamily="18" charset="0"/>
              </a:rPr>
              <a:t> S</a:t>
            </a:r>
            <a:r>
              <a:rPr lang="en-US" sz="2800" dirty="0">
                <a:latin typeface="Calibri"/>
              </a:rPr>
              <a:t>₂ +</a:t>
            </a:r>
            <a:r>
              <a:rPr lang="en-US" sz="2800" dirty="0">
                <a:latin typeface="Bodoni MT Black" pitchFamily="18" charset="0"/>
              </a:rPr>
              <a:t> S</a:t>
            </a:r>
            <a:r>
              <a:rPr lang="en-US" sz="2800" dirty="0">
                <a:latin typeface="Calibri"/>
              </a:rPr>
              <a:t>₃</a:t>
            </a:r>
            <a:r>
              <a:rPr lang="en-US" sz="2800" dirty="0">
                <a:latin typeface="Bodoni MT Black" pitchFamily="18" charset="0"/>
              </a:rPr>
              <a:t> =</a:t>
            </a:r>
          </a:p>
          <a:p>
            <a:pPr>
              <a:defRPr/>
            </a:pPr>
            <a:r>
              <a:rPr lang="en-US" sz="2800" dirty="0">
                <a:latin typeface="Bodoni MT Black" pitchFamily="18" charset="0"/>
              </a:rPr>
              <a:t> = a² + 2ab + b²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10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10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1" grpId="0" build="allAtOnce" animBg="1"/>
      <p:bldP spid="22" grpId="0" animBg="1"/>
      <p:bldP spid="23" grpId="0" build="allAtOnce" animBg="1"/>
      <p:bldP spid="24" grpId="0" build="allAtOnce" animBg="1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00113" y="1484313"/>
          <a:ext cx="7416825" cy="498801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853625"/>
                <a:gridCol w="1854400"/>
                <a:gridCol w="1854400"/>
                <a:gridCol w="1854400"/>
              </a:tblGrid>
              <a:tr h="74408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dirty="0"/>
                        <a:t>Вариант 1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dirty="0"/>
                        <a:t>Вариант 2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881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 smtClean="0"/>
                        <a:t>Возведи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 smtClean="0"/>
                        <a:t>те </a:t>
                      </a:r>
                      <a:r>
                        <a:rPr lang="ru-RU" sz="3200" dirty="0"/>
                        <a:t>в квадрат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600" dirty="0"/>
                        <a:t>число 52</a:t>
                      </a:r>
                      <a:endParaRPr lang="ru-RU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52</a:t>
                      </a:r>
                      <a:r>
                        <a:rPr lang="ru-RU" sz="2000" baseline="30000" dirty="0"/>
                        <a:t>2 </a:t>
                      </a:r>
                      <a:r>
                        <a:rPr lang="ru-RU" sz="2000" dirty="0"/>
                        <a:t>= (50 + </a:t>
                      </a:r>
                      <a:r>
                        <a:rPr lang="ru-RU" sz="2000" dirty="0" smtClean="0"/>
                        <a:t> +2)</a:t>
                      </a:r>
                      <a:r>
                        <a:rPr lang="ru-RU" sz="2000" baseline="30000" dirty="0" smtClean="0"/>
                        <a:t>2 </a:t>
                      </a:r>
                      <a:r>
                        <a:rPr lang="ru-RU" sz="2000" dirty="0"/>
                        <a:t>= ?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/>
                        <a:t>Возведите в квадрат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3200" dirty="0"/>
                        <a:t>число 49</a:t>
                      </a:r>
                      <a:endParaRPr lang="ru-RU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/>
                        <a:t>49</a:t>
                      </a:r>
                      <a:r>
                        <a:rPr lang="ru-RU" sz="2000" baseline="30000" dirty="0"/>
                        <a:t>2 </a:t>
                      </a:r>
                      <a:r>
                        <a:rPr lang="ru-RU" sz="2000" dirty="0"/>
                        <a:t>= (50 - 1)</a:t>
                      </a:r>
                      <a:r>
                        <a:rPr lang="ru-RU" sz="2000" baseline="30000" dirty="0"/>
                        <a:t>2 </a:t>
                      </a:r>
                      <a:r>
                        <a:rPr lang="ru-RU" sz="2000" dirty="0"/>
                        <a:t>= </a:t>
                      </a:r>
                      <a:r>
                        <a:rPr lang="ru-RU" sz="2000" dirty="0" smtClean="0"/>
                        <a:t>=?</a:t>
                      </a:r>
                      <a:endParaRPr lang="ru-RU" sz="2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22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Возведите в квадрат по формуле сумму </a:t>
                      </a:r>
                      <a:endParaRPr lang="ru-RU" sz="24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/>
                        <a:t>5х </a:t>
                      </a:r>
                      <a:r>
                        <a:rPr lang="ru-RU" sz="2400" dirty="0"/>
                        <a:t>+ 3у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/>
                        <a:t>(5х + 5у)</a:t>
                      </a:r>
                      <a:r>
                        <a:rPr lang="ru-RU" sz="2800" baseline="30000" dirty="0"/>
                        <a:t>2 </a:t>
                      </a:r>
                      <a:r>
                        <a:rPr lang="ru-RU" sz="2800" dirty="0"/>
                        <a:t>=</a:t>
                      </a:r>
                      <a:endParaRPr lang="ru-RU" sz="2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/>
                        <a:t>Возведите в квадрат по формуле разность </a:t>
                      </a:r>
                      <a:endParaRPr lang="ru-RU" sz="24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/>
                        <a:t>7а </a:t>
                      </a:r>
                      <a:r>
                        <a:rPr lang="ru-RU" sz="2400" dirty="0"/>
                        <a:t>– 2</a:t>
                      </a:r>
                      <a:r>
                        <a:rPr lang="en-US" sz="2400" dirty="0"/>
                        <a:t>b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 smtClean="0"/>
                        <a:t>(7а </a:t>
                      </a:r>
                      <a:r>
                        <a:rPr lang="ru-RU" sz="2800" dirty="0"/>
                        <a:t>– 2</a:t>
                      </a:r>
                      <a:r>
                        <a:rPr lang="en-US" sz="2800" dirty="0"/>
                        <a:t>b</a:t>
                      </a:r>
                      <a:r>
                        <a:rPr lang="ru-RU" sz="2800" dirty="0"/>
                        <a:t>)</a:t>
                      </a:r>
                      <a:r>
                        <a:rPr lang="ru-RU" sz="2800" baseline="30000" dirty="0"/>
                        <a:t>2 </a:t>
                      </a:r>
                      <a:r>
                        <a:rPr lang="ru-RU" sz="2800" dirty="0"/>
                        <a:t>=</a:t>
                      </a:r>
                      <a:endParaRPr lang="ru-RU" sz="2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79712" y="0"/>
            <a:ext cx="6410537" cy="707886"/>
          </a:xfrm>
          <a:prstGeom prst="rect">
            <a:avLst/>
          </a:prstGeom>
          <a:noFill/>
          <a:ln w="76200">
            <a:solidFill>
              <a:schemeClr val="tx1"/>
            </a:solidFill>
          </a:ln>
          <a:effectLst>
            <a:reflection blurRad="6350" stA="50000" endA="300" endPos="90000" dir="5400000" sy="-100000" algn="bl" rotWithShape="0"/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latin typeface="Franklin Gothic Heavy" pitchFamily="34" charset="0"/>
              </a:rPr>
              <a:t>Самостоятельная работа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1840" y="476672"/>
            <a:ext cx="1965603" cy="707886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6350" stA="50000" endA="300" endPos="90000" dist="508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ЗАДАЧА</a:t>
            </a: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0" y="1341438"/>
            <a:ext cx="9144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Сторона </a:t>
            </a:r>
            <a:r>
              <a:rPr lang="en-US" sz="2800" b="1"/>
              <a:t>b</a:t>
            </a:r>
            <a:r>
              <a:rPr lang="ru-RU" sz="2800" b="1"/>
              <a:t> больше стороны </a:t>
            </a:r>
            <a:r>
              <a:rPr lang="en-US" sz="2800" b="1"/>
              <a:t>a</a:t>
            </a:r>
            <a:r>
              <a:rPr lang="ru-RU" sz="2800" b="1"/>
              <a:t> на 9 см. Найдите сторону </a:t>
            </a:r>
            <a:r>
              <a:rPr lang="en-US" sz="2800" b="1"/>
              <a:t>a</a:t>
            </a:r>
            <a:r>
              <a:rPr lang="ru-RU" sz="2800" b="1"/>
              <a:t>, если известно, что площадь заштрихованной фигуры 171 см.</a:t>
            </a:r>
            <a:r>
              <a:rPr lang="ru-RU" sz="2800" b="1" baseline="30000"/>
              <a:t>2  </a:t>
            </a:r>
            <a:endParaRPr lang="ru-RU" sz="2800" b="1"/>
          </a:p>
        </p:txBody>
      </p:sp>
      <p:sp>
        <p:nvSpPr>
          <p:cNvPr id="5" name="Прямоугольник 4"/>
          <p:cNvSpPr/>
          <p:nvPr/>
        </p:nvSpPr>
        <p:spPr>
          <a:xfrm>
            <a:off x="827088" y="3141663"/>
            <a:ext cx="2376487" cy="20875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476375" y="3716338"/>
            <a:ext cx="1150938" cy="10810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95288" y="3860800"/>
            <a:ext cx="374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b</a:t>
            </a:r>
            <a:endParaRPr lang="ru-RU" sz="280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547813" y="3933825"/>
            <a:ext cx="3556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а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763713" y="5373688"/>
            <a:ext cx="37306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b</a:t>
            </a:r>
            <a:endParaRPr lang="ru-RU" sz="280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908175" y="4365625"/>
            <a:ext cx="3556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а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382963" y="2411413"/>
            <a:ext cx="5761037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РЕШЕНИЕ:</a:t>
            </a:r>
            <a:endParaRPr lang="ru-RU" sz="20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Пусть: </a:t>
            </a:r>
            <a:r>
              <a:rPr lang="en-US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см </a:t>
            </a:r>
            <a:r>
              <a:rPr lang="ru-RU" sz="2000" b="1"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сторона </a:t>
            </a:r>
            <a:r>
              <a:rPr lang="en-US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lang="ru-RU" sz="20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Тогда:  (  </a:t>
            </a:r>
            <a:r>
              <a:rPr lang="en-US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+ 9 ) см. </a:t>
            </a:r>
            <a:r>
              <a:rPr lang="ru-RU" sz="2000" b="1"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сторона </a:t>
            </a:r>
            <a:r>
              <a:rPr lang="en-US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lang="ru-RU" sz="2000" b="1"/>
          </a:p>
          <a:p>
            <a:pPr eaLnBrk="0" hangingPunct="0"/>
            <a:r>
              <a:rPr lang="ru-RU" sz="2000" b="1">
                <a:latin typeface="Times New Roman" pitchFamily="18" charset="0"/>
                <a:ea typeface="Calibri" pitchFamily="34" charset="0"/>
                <a:cs typeface="Calibri" pitchFamily="34" charset="0"/>
              </a:rPr>
              <a:t>     </a:t>
            </a:r>
            <a:r>
              <a:rPr lang="en-US" sz="2000" b="1">
                <a:latin typeface="Times New Roman" pitchFamily="18" charset="0"/>
                <a:ea typeface="Calibri" pitchFamily="34" charset="0"/>
                <a:cs typeface="Calibri" pitchFamily="34" charset="0"/>
              </a:rPr>
              <a:t>x</a:t>
            </a:r>
            <a:r>
              <a:rPr lang="ru-RU" sz="2000" b="1" baseline="30000">
                <a:latin typeface="Times New Roman" pitchFamily="18" charset="0"/>
                <a:ea typeface="Calibri" pitchFamily="34" charset="0"/>
                <a:cs typeface="Calibri" pitchFamily="34" charset="0"/>
              </a:rPr>
              <a:t>2  </a:t>
            </a:r>
            <a:r>
              <a:rPr lang="ru-RU" sz="2000" b="1">
                <a:latin typeface="Times New Roman" pitchFamily="18" charset="0"/>
                <a:ea typeface="Calibri" pitchFamily="34" charset="0"/>
                <a:cs typeface="Calibri" pitchFamily="34" charset="0"/>
              </a:rPr>
              <a:t>см.</a:t>
            </a:r>
            <a:r>
              <a:rPr lang="ru-RU" sz="2000" b="1" baseline="30000">
                <a:latin typeface="Times New Roman" pitchFamily="18" charset="0"/>
                <a:ea typeface="Calibri" pitchFamily="34" charset="0"/>
                <a:cs typeface="Calibri" pitchFamily="34" charset="0"/>
              </a:rPr>
              <a:t>2</a:t>
            </a:r>
            <a:r>
              <a:rPr lang="ru-RU" sz="2000" b="1">
                <a:ea typeface="Calibri" pitchFamily="34" charset="0"/>
                <a:cs typeface="Calibri" pitchFamily="34" charset="0"/>
              </a:rPr>
              <a:t>–</a:t>
            </a:r>
            <a:r>
              <a:rPr lang="ru-RU" sz="2000" b="1">
                <a:latin typeface="Times New Roman" pitchFamily="18" charset="0"/>
                <a:ea typeface="Calibri" pitchFamily="34" charset="0"/>
                <a:cs typeface="Calibri" pitchFamily="34" charset="0"/>
              </a:rPr>
              <a:t> площадь маленького квадрата,</a:t>
            </a:r>
            <a:endParaRPr lang="ru-RU" sz="2000" b="1"/>
          </a:p>
          <a:p>
            <a:pPr eaLnBrk="0" hangingPunct="0"/>
            <a:r>
              <a:rPr lang="ru-RU" sz="2000" b="1">
                <a:latin typeface="Times New Roman" pitchFamily="18" charset="0"/>
                <a:ea typeface="Calibri" pitchFamily="34" charset="0"/>
                <a:cs typeface="Calibri" pitchFamily="34" charset="0"/>
              </a:rPr>
              <a:t>     (</a:t>
            </a:r>
            <a:r>
              <a:rPr lang="en-US" sz="2000" b="1">
                <a:latin typeface="Times New Roman" pitchFamily="18" charset="0"/>
                <a:ea typeface="Calibri" pitchFamily="34" charset="0"/>
                <a:cs typeface="Calibri" pitchFamily="34" charset="0"/>
              </a:rPr>
              <a:t>x</a:t>
            </a:r>
            <a:r>
              <a:rPr lang="ru-RU" sz="2000" b="1">
                <a:latin typeface="Times New Roman" pitchFamily="18" charset="0"/>
                <a:ea typeface="Calibri" pitchFamily="34" charset="0"/>
                <a:cs typeface="Calibri" pitchFamily="34" charset="0"/>
              </a:rPr>
              <a:t> + 9)</a:t>
            </a:r>
            <a:r>
              <a:rPr lang="ru-RU" sz="2000" b="1" baseline="30000">
                <a:latin typeface="Times New Roman" pitchFamily="18" charset="0"/>
                <a:ea typeface="Calibri" pitchFamily="34" charset="0"/>
                <a:cs typeface="Calibri" pitchFamily="34" charset="0"/>
              </a:rPr>
              <a:t>2</a:t>
            </a:r>
            <a:r>
              <a:rPr lang="ru-RU" sz="2000" b="1">
                <a:latin typeface="Times New Roman" pitchFamily="18" charset="0"/>
                <a:ea typeface="Calibri" pitchFamily="34" charset="0"/>
                <a:cs typeface="Calibri" pitchFamily="34" charset="0"/>
              </a:rPr>
              <a:t> см.</a:t>
            </a:r>
            <a:r>
              <a:rPr lang="ru-RU" sz="2000" b="1" baseline="30000">
                <a:latin typeface="Times New Roman" pitchFamily="18" charset="0"/>
                <a:ea typeface="Calibri" pitchFamily="34" charset="0"/>
                <a:cs typeface="Calibri" pitchFamily="34" charset="0"/>
              </a:rPr>
              <a:t>2</a:t>
            </a:r>
            <a:r>
              <a:rPr lang="ru-RU" sz="2000" b="1">
                <a:latin typeface="Times New Roman" pitchFamily="18" charset="0"/>
                <a:ea typeface="Calibri" pitchFamily="34" charset="0"/>
                <a:cs typeface="Calibri" pitchFamily="34" charset="0"/>
              </a:rPr>
              <a:t>  </a:t>
            </a:r>
            <a:r>
              <a:rPr lang="ru-RU" sz="2000" b="1">
                <a:ea typeface="Calibri" pitchFamily="34" charset="0"/>
                <a:cs typeface="Calibri" pitchFamily="34" charset="0"/>
              </a:rPr>
              <a:t>–</a:t>
            </a:r>
            <a:r>
              <a:rPr lang="ru-RU" sz="2000" b="1">
                <a:latin typeface="Times New Roman" pitchFamily="18" charset="0"/>
                <a:ea typeface="Calibri" pitchFamily="34" charset="0"/>
                <a:cs typeface="Calibri" pitchFamily="34" charset="0"/>
              </a:rPr>
              <a:t> пл. большого квадрата.</a:t>
            </a:r>
            <a:endParaRPr lang="ru-RU" sz="2000" b="1"/>
          </a:p>
          <a:p>
            <a:pPr eaLnBrk="0" hangingPunct="0"/>
            <a:r>
              <a:rPr lang="ru-RU" sz="2000" b="1">
                <a:latin typeface="Times New Roman" pitchFamily="18" charset="0"/>
                <a:ea typeface="Calibri" pitchFamily="34" charset="0"/>
                <a:cs typeface="Calibri" pitchFamily="34" charset="0"/>
              </a:rPr>
              <a:t>Так как известно, что площадь заштрихованной фигуры 171 см </a:t>
            </a:r>
            <a:r>
              <a:rPr lang="ru-RU" sz="2000" b="1" baseline="30000">
                <a:latin typeface="Times New Roman" pitchFamily="18" charset="0"/>
                <a:ea typeface="Calibri" pitchFamily="34" charset="0"/>
                <a:cs typeface="Calibri" pitchFamily="34" charset="0"/>
              </a:rPr>
              <a:t>2</a:t>
            </a:r>
            <a:r>
              <a:rPr lang="ru-RU" sz="2000" b="1">
                <a:latin typeface="Times New Roman" pitchFamily="18" charset="0"/>
                <a:ea typeface="Calibri" pitchFamily="34" charset="0"/>
                <a:cs typeface="Calibri" pitchFamily="34" charset="0"/>
              </a:rPr>
              <a:t>, составим уравнение:</a:t>
            </a:r>
            <a:endParaRPr lang="ru-RU" sz="2000" b="1"/>
          </a:p>
          <a:p>
            <a:pPr eaLnBrk="0" hangingPunct="0"/>
            <a:r>
              <a:rPr lang="ru-RU" sz="2000" b="1">
                <a:latin typeface="Times New Roman" pitchFamily="18" charset="0"/>
                <a:ea typeface="Calibri" pitchFamily="34" charset="0"/>
                <a:cs typeface="Calibri" pitchFamily="34" charset="0"/>
              </a:rPr>
              <a:t>     (</a:t>
            </a:r>
            <a:r>
              <a:rPr lang="en-US" sz="2000" b="1">
                <a:latin typeface="Times New Roman" pitchFamily="18" charset="0"/>
                <a:ea typeface="Calibri" pitchFamily="34" charset="0"/>
                <a:cs typeface="Calibri" pitchFamily="34" charset="0"/>
              </a:rPr>
              <a:t>x</a:t>
            </a:r>
            <a:r>
              <a:rPr lang="ru-RU" sz="2000" b="1">
                <a:latin typeface="Times New Roman" pitchFamily="18" charset="0"/>
                <a:ea typeface="Calibri" pitchFamily="34" charset="0"/>
                <a:cs typeface="Calibri" pitchFamily="34" charset="0"/>
              </a:rPr>
              <a:t> + 9)</a:t>
            </a:r>
            <a:r>
              <a:rPr lang="ru-RU" sz="2000" b="1" baseline="30000">
                <a:latin typeface="Times New Roman" pitchFamily="18" charset="0"/>
                <a:ea typeface="Calibri" pitchFamily="34" charset="0"/>
                <a:cs typeface="Calibri" pitchFamily="34" charset="0"/>
              </a:rPr>
              <a:t>2</a:t>
            </a:r>
            <a:r>
              <a:rPr lang="ru-RU" sz="2000" b="1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ru-RU" sz="2000" b="1">
                <a:ea typeface="Calibri" pitchFamily="34" charset="0"/>
                <a:cs typeface="Calibri" pitchFamily="34" charset="0"/>
              </a:rPr>
              <a:t>–</a:t>
            </a:r>
            <a:r>
              <a:rPr lang="ru-RU" sz="2000" b="1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>
                <a:latin typeface="Times New Roman" pitchFamily="18" charset="0"/>
                <a:ea typeface="Calibri" pitchFamily="34" charset="0"/>
                <a:cs typeface="Calibri" pitchFamily="34" charset="0"/>
              </a:rPr>
              <a:t>x</a:t>
            </a:r>
            <a:r>
              <a:rPr lang="ru-RU" sz="2000" b="1" baseline="30000">
                <a:latin typeface="Times New Roman" pitchFamily="18" charset="0"/>
                <a:ea typeface="Calibri" pitchFamily="34" charset="0"/>
                <a:cs typeface="Calibri" pitchFamily="34" charset="0"/>
              </a:rPr>
              <a:t>2</a:t>
            </a:r>
            <a:r>
              <a:rPr lang="ru-RU" sz="2000" b="1">
                <a:latin typeface="Times New Roman" pitchFamily="18" charset="0"/>
                <a:ea typeface="Calibri" pitchFamily="34" charset="0"/>
                <a:cs typeface="Calibri" pitchFamily="34" charset="0"/>
              </a:rPr>
              <a:t> =171</a:t>
            </a:r>
            <a:endParaRPr lang="ru-RU" sz="2000" b="1"/>
          </a:p>
          <a:p>
            <a:pPr eaLnBrk="0" hangingPunct="0"/>
            <a:r>
              <a:rPr lang="ru-RU" sz="2000" b="1">
                <a:latin typeface="Times New Roman" pitchFamily="18" charset="0"/>
                <a:ea typeface="Calibri" pitchFamily="34" charset="0"/>
                <a:cs typeface="Calibri" pitchFamily="34" charset="0"/>
              </a:rPr>
              <a:t>     </a:t>
            </a:r>
            <a:r>
              <a:rPr lang="en-US" sz="2000" b="1">
                <a:latin typeface="Times New Roman" pitchFamily="18" charset="0"/>
                <a:ea typeface="Calibri" pitchFamily="34" charset="0"/>
                <a:cs typeface="Calibri" pitchFamily="34" charset="0"/>
              </a:rPr>
              <a:t>x</a:t>
            </a:r>
            <a:r>
              <a:rPr lang="ru-RU" sz="2000" b="1" baseline="30000">
                <a:latin typeface="Times New Roman" pitchFamily="18" charset="0"/>
                <a:ea typeface="Calibri" pitchFamily="34" charset="0"/>
                <a:cs typeface="Calibri" pitchFamily="34" charset="0"/>
              </a:rPr>
              <a:t>2</a:t>
            </a:r>
            <a:r>
              <a:rPr lang="ru-RU" sz="2000" b="1">
                <a:latin typeface="Times New Roman" pitchFamily="18" charset="0"/>
                <a:ea typeface="Calibri" pitchFamily="34" charset="0"/>
                <a:cs typeface="Calibri" pitchFamily="34" charset="0"/>
              </a:rPr>
              <a:t> + 18 </a:t>
            </a:r>
            <a:r>
              <a:rPr lang="en-US" sz="2000" b="1">
                <a:latin typeface="Times New Roman" pitchFamily="18" charset="0"/>
                <a:ea typeface="Calibri" pitchFamily="34" charset="0"/>
                <a:cs typeface="Calibri" pitchFamily="34" charset="0"/>
              </a:rPr>
              <a:t>x</a:t>
            </a:r>
            <a:r>
              <a:rPr lang="ru-RU" sz="2000" b="1">
                <a:latin typeface="Times New Roman" pitchFamily="18" charset="0"/>
                <a:ea typeface="Calibri" pitchFamily="34" charset="0"/>
                <a:cs typeface="Calibri" pitchFamily="34" charset="0"/>
              </a:rPr>
              <a:t> + 81 </a:t>
            </a:r>
            <a:r>
              <a:rPr lang="ru-RU" sz="2000" b="1">
                <a:ea typeface="Calibri" pitchFamily="34" charset="0"/>
                <a:cs typeface="Calibri" pitchFamily="34" charset="0"/>
              </a:rPr>
              <a:t>–</a:t>
            </a:r>
            <a:r>
              <a:rPr lang="ru-RU" sz="2000" b="1"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000" b="1">
                <a:latin typeface="Times New Roman" pitchFamily="18" charset="0"/>
                <a:ea typeface="Calibri" pitchFamily="34" charset="0"/>
                <a:cs typeface="Calibri" pitchFamily="34" charset="0"/>
              </a:rPr>
              <a:t>x</a:t>
            </a:r>
            <a:r>
              <a:rPr lang="ru-RU" sz="2000" b="1" baseline="30000">
                <a:latin typeface="Times New Roman" pitchFamily="18" charset="0"/>
                <a:ea typeface="Calibri" pitchFamily="34" charset="0"/>
                <a:cs typeface="Calibri" pitchFamily="34" charset="0"/>
              </a:rPr>
              <a:t>2</a:t>
            </a:r>
            <a:r>
              <a:rPr lang="ru-RU" sz="2000" b="1">
                <a:latin typeface="Times New Roman" pitchFamily="18" charset="0"/>
                <a:ea typeface="Calibri" pitchFamily="34" charset="0"/>
                <a:cs typeface="Calibri" pitchFamily="34" charset="0"/>
              </a:rPr>
              <a:t> = 171</a:t>
            </a:r>
            <a:endParaRPr lang="ru-RU" sz="2000" b="1"/>
          </a:p>
          <a:p>
            <a:pPr eaLnBrk="0" hangingPunct="0"/>
            <a:r>
              <a:rPr lang="ru-RU" sz="2000" b="1">
                <a:latin typeface="Times New Roman" pitchFamily="18" charset="0"/>
                <a:ea typeface="Calibri" pitchFamily="34" charset="0"/>
                <a:cs typeface="Calibri" pitchFamily="34" charset="0"/>
              </a:rPr>
              <a:t>     18 </a:t>
            </a:r>
            <a:r>
              <a:rPr lang="en-US" sz="2000" b="1">
                <a:latin typeface="Times New Roman" pitchFamily="18" charset="0"/>
                <a:ea typeface="Calibri" pitchFamily="34" charset="0"/>
                <a:cs typeface="Calibri" pitchFamily="34" charset="0"/>
              </a:rPr>
              <a:t>x</a:t>
            </a:r>
            <a:r>
              <a:rPr lang="ru-RU" sz="2000" b="1">
                <a:latin typeface="Times New Roman" pitchFamily="18" charset="0"/>
                <a:ea typeface="Calibri" pitchFamily="34" charset="0"/>
                <a:cs typeface="Calibri" pitchFamily="34" charset="0"/>
              </a:rPr>
              <a:t> = 171-81</a:t>
            </a:r>
            <a:endParaRPr lang="ru-RU" sz="2000" b="1"/>
          </a:p>
          <a:p>
            <a:pPr eaLnBrk="0" hangingPunct="0"/>
            <a:r>
              <a:rPr lang="ru-RU" sz="2000" b="1">
                <a:latin typeface="Times New Roman" pitchFamily="18" charset="0"/>
                <a:ea typeface="Calibri" pitchFamily="34" charset="0"/>
                <a:cs typeface="Calibri" pitchFamily="34" charset="0"/>
              </a:rPr>
              <a:t>     18 </a:t>
            </a:r>
            <a:r>
              <a:rPr lang="en-US" sz="2000" b="1">
                <a:latin typeface="Times New Roman" pitchFamily="18" charset="0"/>
                <a:ea typeface="Calibri" pitchFamily="34" charset="0"/>
                <a:cs typeface="Calibri" pitchFamily="34" charset="0"/>
              </a:rPr>
              <a:t>x</a:t>
            </a:r>
            <a:r>
              <a:rPr lang="ru-RU" sz="2000" b="1">
                <a:latin typeface="Times New Roman" pitchFamily="18" charset="0"/>
                <a:ea typeface="Calibri" pitchFamily="34" charset="0"/>
                <a:cs typeface="Calibri" pitchFamily="34" charset="0"/>
              </a:rPr>
              <a:t> = 90</a:t>
            </a:r>
            <a:endParaRPr lang="ru-RU" sz="2000" b="1"/>
          </a:p>
          <a:p>
            <a:pPr eaLnBrk="0" hangingPunct="0"/>
            <a:r>
              <a:rPr lang="ru-RU" sz="2000" b="1">
                <a:latin typeface="Times New Roman" pitchFamily="18" charset="0"/>
                <a:ea typeface="Calibri" pitchFamily="34" charset="0"/>
                <a:cs typeface="Calibri" pitchFamily="34" charset="0"/>
              </a:rPr>
              <a:t>     </a:t>
            </a:r>
            <a:r>
              <a:rPr lang="en-US" sz="2000" b="1">
                <a:latin typeface="Times New Roman" pitchFamily="18" charset="0"/>
                <a:ea typeface="Calibri" pitchFamily="34" charset="0"/>
                <a:cs typeface="Calibri" pitchFamily="34" charset="0"/>
              </a:rPr>
              <a:t>x</a:t>
            </a:r>
            <a:r>
              <a:rPr lang="ru-RU" sz="2000" b="1">
                <a:latin typeface="Times New Roman" pitchFamily="18" charset="0"/>
                <a:ea typeface="Calibri" pitchFamily="34" charset="0"/>
                <a:cs typeface="Calibri" pitchFamily="34" charset="0"/>
              </a:rPr>
              <a:t> = 5</a:t>
            </a:r>
            <a:endParaRPr lang="ru-RU" sz="2000" b="1"/>
          </a:p>
          <a:p>
            <a:pPr eaLnBrk="0" hangingPunct="0"/>
            <a:r>
              <a:rPr lang="ru-RU" sz="2000" b="1">
                <a:latin typeface="Times New Roman" pitchFamily="18" charset="0"/>
                <a:ea typeface="Calibri" pitchFamily="34" charset="0"/>
                <a:cs typeface="Calibri" pitchFamily="34" charset="0"/>
              </a:rPr>
              <a:t>Ответ:  сторона </a:t>
            </a:r>
            <a:r>
              <a:rPr lang="en-US" sz="2000" b="1">
                <a:latin typeface="Times New Roman" pitchFamily="18" charset="0"/>
                <a:ea typeface="Calibri" pitchFamily="34" charset="0"/>
                <a:cs typeface="Calibri" pitchFamily="34" charset="0"/>
              </a:rPr>
              <a:t>a</a:t>
            </a:r>
            <a:r>
              <a:rPr lang="ru-RU" sz="2000" b="1">
                <a:latin typeface="Times New Roman" pitchFamily="18" charset="0"/>
                <a:ea typeface="Calibri" pitchFamily="34" charset="0"/>
                <a:cs typeface="Calibri" pitchFamily="34" charset="0"/>
              </a:rPr>
              <a:t> равна 7 см.</a:t>
            </a:r>
            <a:endParaRPr lang="ru-RU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1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 animBg="1"/>
      <p:bldP spid="7" grpId="0"/>
      <p:bldP spid="8" grpId="0"/>
      <p:bldP spid="9" grpId="0"/>
      <p:bldP spid="10" grpId="0"/>
      <p:bldP spid="1945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1772816"/>
            <a:ext cx="6192688" cy="1446550"/>
          </a:xfrm>
          <a:prstGeom prst="rect">
            <a:avLst/>
          </a:prstGeom>
          <a:noFill/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  <a:reflection blurRad="6350" stA="50000" endA="300" endPos="90000" dir="5400000" sy="-100000" algn="bl" rotWithShape="0"/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ru-RU" sz="8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МОЛОДЦЫ</a:t>
            </a:r>
          </a:p>
        </p:txBody>
      </p:sp>
      <p:pic>
        <p:nvPicPr>
          <p:cNvPr id="9219" name="Рисунок 2" descr="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3789363"/>
            <a:ext cx="2087563" cy="273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79512" y="445181"/>
            <a:ext cx="8964488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Использованная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литература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hangingPunct="0">
              <a:buFontTx/>
              <a:buAutoNum type="arabicPeriod"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Макарычев Ю.Н.,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Миндюк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Н.Г. и др. Алгебра. 7 класс: учебник для общеобразовательных школ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школ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Москва: Мнемозина, 2008.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Юшкевич Ю.П. и др. История математики с древних времён до начала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XIX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столетия. – Москва: Наука, 1970.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Организация и оценка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здоровьесберегающей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деятельности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общеобразовательных учреждений. Руководство для работников системы общего      образования. М. Московский городской фонд поддержки школьного книгоиздания, 2009.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Электронные образовательные ресурс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ы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Шалкина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С. В.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Здоровьесберегающие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технологии на уроках математики.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http://festival.1september.ru/articles/311946/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 «Единое окно доступа к образовательным ресурсам» 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4"/>
              </a:rPr>
              <a:t>http://windows.edu/ru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 «Единая коллекция цифровых образовательных ресурсов» 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5"/>
              </a:rPr>
              <a:t>http://school-collektion.edu/ru. 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4.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«Федеральный центр информационных образовательных ресурсов» -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6"/>
              </a:rPr>
              <a:t>http://fcior.edu.ru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6211669"/>
            <a:ext cx="85324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Calibri" pitchFamily="34" charset="0"/>
              <a:buNone/>
            </a:pPr>
            <a:r>
              <a:rPr lang="ru-RU" dirty="0" smtClean="0"/>
              <a:t>Картинки для презентации взяты в открытых источниках сети Интернет (март, 2015 год).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6165304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543</Words>
  <Application>Microsoft Office PowerPoint</Application>
  <PresentationFormat>Экран (4:3)</PresentationFormat>
  <Paragraphs>87</Paragraphs>
  <Slides>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Формула</vt:lpstr>
      <vt:lpstr>Формулы сокращенного  умножения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Елена пк</cp:lastModifiedBy>
  <cp:revision>35</cp:revision>
  <dcterms:created xsi:type="dcterms:W3CDTF">2014-03-27T12:51:07Z</dcterms:created>
  <dcterms:modified xsi:type="dcterms:W3CDTF">2015-07-13T17:56:14Z</dcterms:modified>
</cp:coreProperties>
</file>