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298" r:id="rId3"/>
    <p:sldId id="292" r:id="rId4"/>
    <p:sldId id="261" r:id="rId5"/>
    <p:sldId id="262" r:id="rId6"/>
    <p:sldId id="300" r:id="rId7"/>
    <p:sldId id="294" r:id="rId8"/>
    <p:sldId id="295" r:id="rId9"/>
    <p:sldId id="293" r:id="rId10"/>
    <p:sldId id="296" r:id="rId11"/>
    <p:sldId id="29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0EB"/>
    <a:srgbClr val="292E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85226" autoAdjust="0"/>
  </p:normalViewPr>
  <p:slideViewPr>
    <p:cSldViewPr>
      <p:cViewPr>
        <p:scale>
          <a:sx n="75" d="100"/>
          <a:sy n="75" d="100"/>
        </p:scale>
        <p:origin x="-101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9CABA31-4681-4847-851D-A72E2936F61B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174B56A-C032-4E2B-BDA4-56931F11D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Выполнила педагог дополнительного образования ЦДОДД «Юность» Лагутина Ольга Ивановна.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6728C-0FFA-48BE-BEF6-A79D76CB7C50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2CCB-2437-4654-B234-0A2037A81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588E-363D-4943-B32E-CAD5125617BE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B4506-F73D-45B6-88AF-52F061330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2500-27CE-4F1F-86BB-2EBF6B125310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B8ED-9167-4F0A-84B6-986ED1F78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5F80-760E-42AE-8BF3-241E75050ED2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6C98-156E-45EC-9FE4-4862D3B6C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FBA8-B28B-4B0A-A602-469131497BE4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BC9A-4B96-4EF0-85CB-9CFF2F2BA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6B83-86CE-4595-9094-E078B6D73219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137A-4B50-4F5D-8498-7C759C40D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B1817-5279-4C40-A24A-AC23B3319699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08E8-7BBC-4CA9-A16B-A4F44DD01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AD70-98E2-4D67-843D-C2B518E24684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813A-5F21-4F5B-AFD2-047E14CDD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13B1-90E4-49B6-86C7-6B6F4B96EC3A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96DDB-F6D6-436D-A478-3F96B605B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B9C1-BBE1-49C3-A61B-E9C4D3B129BE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0152-50AB-43F9-B70B-191D5CDAC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758F-9F5C-4E82-AB3A-F040235ABFAF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E0063-0538-4822-8BCD-81CF1BA5A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773AD-854F-4904-A288-39D8F3878F74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A74409-717D-4F41-8BF9-421506965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563938" y="5157788"/>
            <a:ext cx="5429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2730EB"/>
                </a:solidFill>
                <a:latin typeface="Tahoma" pitchFamily="34" charset="0"/>
              </a:rPr>
              <a:t>Выполнила Лагутина Ольга Ивановна</a:t>
            </a:r>
            <a:endParaRPr lang="ru-RU" sz="2000">
              <a:solidFill>
                <a:srgbClr val="2730EB"/>
              </a:solidFill>
              <a:latin typeface="Tahoma" pitchFamily="34" charset="0"/>
            </a:endParaRPr>
          </a:p>
          <a:p>
            <a:pPr algn="ctr"/>
            <a:r>
              <a:rPr lang="ru-RU" sz="2000" b="1" i="1">
                <a:solidFill>
                  <a:srgbClr val="2730EB"/>
                </a:solidFill>
                <a:latin typeface="Tahoma" pitchFamily="34" charset="0"/>
              </a:rPr>
              <a:t>педагог дополнительного образования</a:t>
            </a:r>
            <a:endParaRPr lang="ru-RU" sz="2000">
              <a:solidFill>
                <a:srgbClr val="2730EB"/>
              </a:solidFill>
              <a:latin typeface="Tahoma" pitchFamily="34" charset="0"/>
            </a:endParaRPr>
          </a:p>
          <a:p>
            <a:pPr algn="ctr"/>
            <a:r>
              <a:rPr lang="ru-RU" sz="2000" b="1" i="1">
                <a:solidFill>
                  <a:srgbClr val="2730EB"/>
                </a:solidFill>
                <a:latin typeface="Tahoma" pitchFamily="34" charset="0"/>
              </a:rPr>
              <a:t>МБУДО  «Юность» г.Белгород</a:t>
            </a:r>
            <a:endParaRPr lang="ru-RU" sz="2000">
              <a:solidFill>
                <a:srgbClr val="2730EB"/>
              </a:solidFill>
              <a:latin typeface="Tahoma" pitchFamily="34" charset="0"/>
            </a:endParaRPr>
          </a:p>
          <a:p>
            <a:pPr algn="ctr" eaLnBrk="0" hangingPunct="0"/>
            <a:endParaRPr lang="ru-RU" sz="2000">
              <a:solidFill>
                <a:srgbClr val="2730EB"/>
              </a:solidFill>
            </a:endParaRPr>
          </a:p>
        </p:txBody>
      </p:sp>
      <p:pic>
        <p:nvPicPr>
          <p:cNvPr id="14338" name="cc-m-imagesubtitle-image-8840391521" descr="РАБОТЫ ПРЕПОДАВАТЕЛЯ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1835150" y="1557338"/>
            <a:ext cx="51847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9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292EE9"/>
                </a:solidFill>
                <a:latin typeface="Times New Roman" pitchFamily="18" charset="0"/>
                <a:cs typeface="Times New Roman" pitchFamily="18" charset="0"/>
              </a:rPr>
              <a:t>Рождественский ангел</a:t>
            </a:r>
            <a:br>
              <a:rPr lang="ru-RU" sz="4800" b="1" i="1" smtClean="0">
                <a:solidFill>
                  <a:srgbClr val="292EE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smtClean="0">
                <a:solidFill>
                  <a:srgbClr val="292EE9"/>
                </a:solidFill>
                <a:latin typeface="Times New Roman" pitchFamily="18" charset="0"/>
                <a:cs typeface="Times New Roman" pitchFamily="18" charset="0"/>
              </a:rPr>
              <a:t>Мастер – класс</a:t>
            </a:r>
            <a:br>
              <a:rPr lang="ru-RU" sz="4800" b="1" i="1" smtClean="0">
                <a:solidFill>
                  <a:srgbClr val="292EE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smtClean="0">
              <a:solidFill>
                <a:srgbClr val="292E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8"/>
          <p:cNvSpPr>
            <a:spLocks noChangeArrowheads="1"/>
          </p:cNvSpPr>
          <p:nvPr/>
        </p:nvSpPr>
        <p:spPr bwMode="auto">
          <a:xfrm>
            <a:off x="179388" y="528638"/>
            <a:ext cx="80629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/>
              <a:t>Все, можно любоваться волшебным созданием. </a:t>
            </a:r>
          </a:p>
          <a:p>
            <a:pPr algn="ctr"/>
            <a:r>
              <a:rPr lang="ru-RU" sz="2000"/>
              <a:t>Правда, обычно сразу же возникает желание сделать еще ангелов, </a:t>
            </a:r>
          </a:p>
          <a:p>
            <a:pPr algn="ctr"/>
            <a:r>
              <a:rPr lang="ru-RU" sz="2000"/>
              <a:t>и пока не появится целая крылатая стая, я никак не могу остановиться… </a:t>
            </a:r>
          </a:p>
          <a:p>
            <a:pPr algn="ctr"/>
            <a:r>
              <a:rPr lang="ru-RU" sz="2000"/>
              <a:t>Все кажется, что кому-то из друзей не хватит подарка, </a:t>
            </a:r>
          </a:p>
          <a:p>
            <a:pPr algn="ctr"/>
            <a:r>
              <a:rPr lang="ru-RU" sz="2000"/>
              <a:t>а разве можно оставить кого-то из близких без Ангела? </a:t>
            </a:r>
          </a:p>
        </p:txBody>
      </p:sp>
      <p:pic>
        <p:nvPicPr>
          <p:cNvPr id="33794" name="Picture 9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55756">
            <a:off x="539750" y="2997200"/>
            <a:ext cx="2525713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0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51134">
            <a:off x="6011863" y="3141663"/>
            <a:ext cx="267017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1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141663"/>
            <a:ext cx="325755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"/>
          <p:cNvSpPr>
            <a:spLocks noChangeArrowheads="1"/>
          </p:cNvSpPr>
          <p:nvPr/>
        </p:nvSpPr>
        <p:spPr bwMode="auto">
          <a:xfrm>
            <a:off x="684213" y="708025"/>
            <a:ext cx="8135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3200" b="1" i="1">
                <a:solidFill>
                  <a:srgbClr val="2730EB"/>
                </a:solidFill>
              </a:rPr>
              <a:t>Счастливого Рождества!</a:t>
            </a:r>
            <a:r>
              <a:rPr lang="ru-RU" sz="3200" i="1">
                <a:solidFill>
                  <a:srgbClr val="2730EB"/>
                </a:solidFill>
              </a:rPr>
              <a:t> </a:t>
            </a:r>
          </a:p>
        </p:txBody>
      </p:sp>
      <p:pic>
        <p:nvPicPr>
          <p:cNvPr id="34818" name="Picture 10" descr="e2uShS6r2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84313"/>
            <a:ext cx="66976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12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3856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52388" y="609600"/>
            <a:ext cx="9091612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/>
              <a:t>Скоро новогодние</a:t>
            </a:r>
          </a:p>
          <a:p>
            <a:pPr algn="ctr"/>
            <a:r>
              <a:rPr lang="ru-RU" sz="2800" b="1" i="1"/>
              <a:t>                        и рождественские праздники. </a:t>
            </a:r>
          </a:p>
          <a:p>
            <a:pPr algn="ctr"/>
            <a:r>
              <a:rPr lang="ru-RU" sz="2800" b="1" i="1"/>
              <a:t>Дети и взрослые ждут </a:t>
            </a:r>
          </a:p>
          <a:p>
            <a:pPr algn="ctr"/>
            <a:r>
              <a:rPr lang="ru-RU" sz="2800" b="1" i="1"/>
              <a:t>маленьких чудес.</a:t>
            </a:r>
          </a:p>
          <a:p>
            <a:pPr algn="ctr"/>
            <a:r>
              <a:rPr lang="ru-RU" sz="2800" b="1" i="1"/>
              <a:t> Кто-то покупает ёлочные украшения в магазинах,</a:t>
            </a:r>
          </a:p>
          <a:p>
            <a:pPr algn="ctr"/>
            <a:r>
              <a:rPr lang="ru-RU" sz="2800" b="1" i="1"/>
              <a:t> а кто-то делает их самостоятельно. </a:t>
            </a:r>
          </a:p>
          <a:p>
            <a:pPr algn="ctr"/>
            <a:r>
              <a:rPr lang="ru-RU" sz="2800" b="1" i="1"/>
              <a:t>В старину игрушки мастерили своими руками, </a:t>
            </a:r>
          </a:p>
          <a:p>
            <a:pPr algn="ctr"/>
            <a:r>
              <a:rPr lang="ru-RU" sz="2800" b="1" i="1"/>
              <a:t>вкладывали в каждую такую вещицу</a:t>
            </a:r>
          </a:p>
          <a:p>
            <a:pPr algn="ctr"/>
            <a:r>
              <a:rPr lang="ru-RU" sz="2800" b="1" i="1"/>
              <a:t> частичку своей души. </a:t>
            </a:r>
          </a:p>
          <a:p>
            <a:pPr algn="ctr"/>
            <a:r>
              <a:rPr lang="ru-RU" sz="2800" b="1" i="1"/>
              <a:t>С любовью творили обережных куколок.</a:t>
            </a:r>
          </a:p>
          <a:p>
            <a:pPr algn="ctr"/>
            <a:r>
              <a:rPr lang="ru-RU" sz="2800" b="1" i="1"/>
              <a:t> Ведь эти милые загадочные создания</a:t>
            </a:r>
          </a:p>
          <a:p>
            <a:pPr algn="ctr"/>
            <a:r>
              <a:rPr lang="ru-RU" sz="2800" b="1" i="1"/>
              <a:t> оберегали дом и его хозяев от тёмных сил. </a:t>
            </a:r>
          </a:p>
        </p:txBody>
      </p:sp>
      <p:pic>
        <p:nvPicPr>
          <p:cNvPr id="16386" name="Picture 12" descr="0_656e1_3b3c14cd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95513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611188" y="366713"/>
            <a:ext cx="80645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/>
              <a:t>На Руси было большое многообразие кукол, </a:t>
            </a:r>
          </a:p>
          <a:p>
            <a:r>
              <a:rPr lang="ru-RU" sz="2000" b="1"/>
              <a:t>их делили на игровые, обрядовые и обереги. </a:t>
            </a:r>
          </a:p>
          <a:p>
            <a:r>
              <a:rPr lang="ru-RU" sz="2000" b="1"/>
              <a:t>Главная особенность кукол, заключается в том, </a:t>
            </a:r>
          </a:p>
          <a:p>
            <a:r>
              <a:rPr lang="ru-RU" sz="2000" b="1"/>
              <a:t>что сделаны они без иголки (всё приматывается и привязывается) </a:t>
            </a:r>
          </a:p>
          <a:p>
            <a:r>
              <a:rPr lang="ru-RU" sz="2000" b="1"/>
              <a:t>и безлика, т. е. без лица. </a:t>
            </a:r>
          </a:p>
          <a:p>
            <a:r>
              <a:rPr lang="ru-RU" sz="2000" b="1"/>
              <a:t>Они считались недоступными для вселения в них злых, недобрых сил, а значит, и безвредными для своего владельца. </a:t>
            </a:r>
          </a:p>
          <a:p>
            <a:r>
              <a:rPr lang="ru-RU" sz="2000" b="1"/>
              <a:t>Наши предки верили, что куклы-обереги имеют волшебные свойства: </a:t>
            </a:r>
          </a:p>
          <a:p>
            <a:r>
              <a:rPr lang="ru-RU" sz="2000" b="1"/>
              <a:t>защищают человека от злых сил, </a:t>
            </a:r>
          </a:p>
          <a:p>
            <a:r>
              <a:rPr lang="ru-RU" sz="2000" b="1"/>
              <a:t>дурного глаза,</a:t>
            </a:r>
          </a:p>
          <a:p>
            <a:r>
              <a:rPr lang="ru-RU" sz="2000" b="1"/>
              <a:t>притягивающие на себя болезни </a:t>
            </a:r>
          </a:p>
          <a:p>
            <a:r>
              <a:rPr lang="ru-RU" sz="2000" b="1"/>
              <a:t>и несчастья.</a:t>
            </a:r>
          </a:p>
          <a:p>
            <a:r>
              <a:rPr lang="ru-RU" sz="2000" b="1"/>
              <a:t>На Руси безликая кукла для ребёнка</a:t>
            </a:r>
          </a:p>
          <a:p>
            <a:r>
              <a:rPr lang="ru-RU" sz="2000" b="1"/>
              <a:t>была и игрушкой, и оберегом.</a:t>
            </a:r>
          </a:p>
          <a:p>
            <a:r>
              <a:rPr lang="ru-RU" sz="2000" b="1"/>
              <a:t>Кукла, которую мы будем делать, </a:t>
            </a:r>
          </a:p>
          <a:p>
            <a:r>
              <a:rPr lang="ru-RU" sz="2000" b="1"/>
              <a:t>называется «Светлый ангел Рождества».</a:t>
            </a:r>
            <a:r>
              <a:rPr lang="ru-RU" sz="2400"/>
              <a:t> </a:t>
            </a:r>
          </a:p>
        </p:txBody>
      </p:sp>
      <p:pic>
        <p:nvPicPr>
          <p:cNvPr id="17410" name="Picture 10" descr="_92IVQOIH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429000"/>
            <a:ext cx="24288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«Изготовление Рождественского ангела»</a:t>
            </a: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Цель: обучить технологии изготовления подарочного сувенира «Рождественский ангел» из ткани.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 Задачи: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u="sng" smtClean="0"/>
              <a:t>Обучающие</a:t>
            </a:r>
            <a:r>
              <a:rPr lang="ru-RU" sz="1800" smtClean="0"/>
              <a:t>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Познакомить </a:t>
            </a:r>
            <a:r>
              <a:rPr lang="ru-RU" sz="1800" smtClean="0">
                <a:latin typeface="Arial" charset="0"/>
              </a:rPr>
              <a:t>у</a:t>
            </a:r>
            <a:r>
              <a:rPr lang="ru-RU" sz="1800" smtClean="0"/>
              <a:t>чащихся с народными традициями, связанными с технологией изготовления рождественских ангелов.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u="sng" smtClean="0"/>
              <a:t>Воспитательные</a:t>
            </a:r>
            <a:r>
              <a:rPr lang="ru-RU" smtClean="0"/>
              <a:t> </a:t>
            </a:r>
            <a:r>
              <a:rPr lang="ru-RU" sz="1800" smtClean="0"/>
              <a:t>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Воспитание художественного и эстетического вкуса, творческого восприятия окружающего мира.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Создание условий для развития духовных качеств воспитанников.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Воспитание аккуратности, терпения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u="sng" smtClean="0"/>
              <a:t>Развивающие</a:t>
            </a:r>
            <a:r>
              <a:rPr lang="ru-RU" smtClean="0"/>
              <a:t> </a:t>
            </a:r>
            <a:r>
              <a:rPr lang="ru-RU" sz="1800" smtClean="0"/>
              <a:t>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Развитие воображения, фантазии, творческого мышления.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Развитие коммуникативных способностей воспитанников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        Форма занятия: групповая, индивидуальная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Материалы: </a:t>
            </a:r>
            <a:br>
              <a:rPr lang="ru-RU" smtClean="0"/>
            </a:br>
            <a:r>
              <a:rPr lang="ru-RU" smtClean="0"/>
              <a:t>1) белый батист(органза); </a:t>
            </a:r>
            <a:br>
              <a:rPr lang="ru-RU" smtClean="0"/>
            </a:br>
            <a:r>
              <a:rPr lang="ru-RU" smtClean="0"/>
              <a:t>2) белая хлопчатобумажная вата(синтепон); </a:t>
            </a:r>
            <a:br>
              <a:rPr lang="ru-RU" smtClean="0"/>
            </a:br>
            <a:r>
              <a:rPr lang="ru-RU" smtClean="0"/>
              <a:t>3) белые хлопчатобумажные нитки; </a:t>
            </a:r>
            <a:br>
              <a:rPr lang="ru-RU" smtClean="0"/>
            </a:br>
            <a:r>
              <a:rPr lang="ru-RU" smtClean="0"/>
              <a:t>4) золотистая ленточка шириной 0,5 см; </a:t>
            </a:r>
            <a:br>
              <a:rPr lang="ru-RU" smtClean="0"/>
            </a:br>
            <a:r>
              <a:rPr lang="ru-RU" smtClean="0"/>
              <a:t>5) белая шёлковая нить; </a:t>
            </a:r>
            <a:br>
              <a:rPr lang="ru-RU" smtClean="0"/>
            </a:br>
            <a:r>
              <a:rPr lang="ru-RU" smtClean="0"/>
              <a:t>6)ножницы.</a:t>
            </a:r>
          </a:p>
        </p:txBody>
      </p:sp>
      <p:pic>
        <p:nvPicPr>
          <p:cNvPr id="28674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5004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1042988" y="333375"/>
            <a:ext cx="7129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В середину квадрата кладем вату и завязываем шарик-головку </a:t>
            </a:r>
          </a:p>
        </p:txBody>
      </p:sp>
      <p:pic>
        <p:nvPicPr>
          <p:cNvPr id="29698" name="Picture 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2131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-757238" y="515938"/>
            <a:ext cx="1067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/>
              <a:t>-</a:t>
            </a:r>
          </a:p>
        </p:txBody>
      </p:sp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-1528763" y="538163"/>
            <a:ext cx="12201526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/>
              <a:t>Той же нитью формируем первую пару крыльев,</a:t>
            </a:r>
          </a:p>
          <a:p>
            <a:pPr algn="ctr"/>
            <a:r>
              <a:rPr lang="ru-RU" sz="2400"/>
              <a:t> крест-накрест перехватив грудь и завязав нить сзади на талии.</a:t>
            </a:r>
          </a:p>
        </p:txBody>
      </p:sp>
      <p:pic>
        <p:nvPicPr>
          <p:cNvPr id="30723" name="Picture 9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1336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ChangeArrowheads="1"/>
          </p:cNvSpPr>
          <p:nvPr/>
        </p:nvSpPr>
        <p:spPr bwMode="auto">
          <a:xfrm flipV="1">
            <a:off x="-4449763" y="444500"/>
            <a:ext cx="180435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/>
              <a:t>-</a:t>
            </a:r>
          </a:p>
        </p:txBody>
      </p:sp>
      <p:sp>
        <p:nvSpPr>
          <p:cNvPr id="31746" name="Rectangle 9"/>
          <p:cNvSpPr>
            <a:spLocks noChangeArrowheads="1"/>
          </p:cNvSpPr>
          <p:nvPr/>
        </p:nvSpPr>
        <p:spPr bwMode="auto">
          <a:xfrm>
            <a:off x="-4354513" y="130175"/>
            <a:ext cx="17853026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/>
              <a:t>Второй квадрат ткани складываем по диагонали, </a:t>
            </a:r>
          </a:p>
          <a:p>
            <a:pPr algn="ctr"/>
            <a:r>
              <a:rPr lang="ru-RU" sz="2400"/>
              <a:t>собираем от угла к середине длинной стороны гармошкой, </a:t>
            </a:r>
          </a:p>
          <a:p>
            <a:pPr algn="ctr"/>
            <a:r>
              <a:rPr lang="ru-RU" sz="2400"/>
              <a:t>и привязываем к спине ангела. </a:t>
            </a:r>
          </a:p>
          <a:p>
            <a:pPr algn="ctr"/>
            <a:r>
              <a:rPr lang="ru-RU" sz="2400"/>
              <a:t>Получается вторая пара крыльев.</a:t>
            </a:r>
          </a:p>
        </p:txBody>
      </p:sp>
      <p:pic>
        <p:nvPicPr>
          <p:cNvPr id="31747" name="Picture 10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13100"/>
            <a:ext cx="4248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1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605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ChangeArrowheads="1"/>
          </p:cNvSpPr>
          <p:nvPr/>
        </p:nvSpPr>
        <p:spPr bwMode="auto">
          <a:xfrm>
            <a:off x="-1981200" y="404813"/>
            <a:ext cx="128889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/>
              <a:t>Тесьму обвязываем сначала вокруг головы в виде нимба, </a:t>
            </a:r>
          </a:p>
          <a:p>
            <a:pPr algn="ctr"/>
            <a:r>
              <a:rPr lang="ru-RU" sz="2400"/>
              <a:t>затем свободными концами обвязываем крест-накрест грудь, </a:t>
            </a:r>
          </a:p>
          <a:p>
            <a:pPr algn="ctr"/>
            <a:r>
              <a:rPr lang="ru-RU" sz="2400"/>
              <a:t>и завязываем их пояском спереди на талии.</a:t>
            </a:r>
          </a:p>
        </p:txBody>
      </p:sp>
      <p:pic>
        <p:nvPicPr>
          <p:cNvPr id="32770" name="Picture 7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708275"/>
            <a:ext cx="4267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396</TotalTime>
  <Words>366</Words>
  <Application>Microsoft Office PowerPoint</Application>
  <PresentationFormat>Экран (4:3)</PresentationFormat>
  <Paragraphs>65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Тема Office</vt:lpstr>
      <vt:lpstr>Рождественский ангел Мастер – класс </vt:lpstr>
      <vt:lpstr>Слайд 2</vt:lpstr>
      <vt:lpstr>Слайд 3</vt:lpstr>
      <vt:lpstr>«Изготовление Рождественского ангела»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Ололошка</cp:lastModifiedBy>
  <cp:revision>19</cp:revision>
  <dcterms:created xsi:type="dcterms:W3CDTF">2015-11-04T18:14:18Z</dcterms:created>
  <dcterms:modified xsi:type="dcterms:W3CDTF">2015-12-13T18:33:19Z</dcterms:modified>
</cp:coreProperties>
</file>