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69362-E02E-4D45-BE8B-1C6F60137EF7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F0AB75A-006F-4957-9569-A6713C398257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Учебная фирма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это модель предприятия, экономический тренажер, созданный на базе образовательного учреждения, где реальная ситуация имитируется с образовательными целями.</a:t>
          </a:r>
          <a:endParaRPr lang="ru-RU" dirty="0"/>
        </a:p>
      </dgm:t>
    </dgm:pt>
    <dgm:pt modelId="{CEB99331-93C1-4951-B840-BD6C44EEE427}" type="parTrans" cxnId="{537B7675-17D8-48DE-B9E5-811763A2BBB9}">
      <dgm:prSet/>
      <dgm:spPr/>
      <dgm:t>
        <a:bodyPr/>
        <a:lstStyle/>
        <a:p>
          <a:endParaRPr lang="ru-RU"/>
        </a:p>
      </dgm:t>
    </dgm:pt>
    <dgm:pt modelId="{D0502A17-D2DE-4637-A8EA-E0D00B6C2B0F}" type="sibTrans" cxnId="{537B7675-17D8-48DE-B9E5-811763A2BBB9}">
      <dgm:prSet/>
      <dgm:spPr/>
      <dgm:t>
        <a:bodyPr/>
        <a:lstStyle/>
        <a:p>
          <a:endParaRPr lang="ru-RU"/>
        </a:p>
      </dgm:t>
    </dgm:pt>
    <dgm:pt modelId="{6C0DAD39-8CCD-4211-8713-0423F683122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контексте реализации ФГОС ООО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«Учебную фирму»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можно рассматривать как педагогическую технологию, позволяющую формировать основные УУД и являющейся эффективным средством социализации и профориентации обучающихся. </a:t>
          </a:r>
          <a:endParaRPr lang="ru-RU" dirty="0" smtClean="0"/>
        </a:p>
      </dgm:t>
    </dgm:pt>
    <dgm:pt modelId="{D768F616-7E59-46F2-ABDF-2BFA2179C488}" type="parTrans" cxnId="{8ADAF861-BBC1-4D13-8628-552A6A2D85BE}">
      <dgm:prSet/>
      <dgm:spPr/>
      <dgm:t>
        <a:bodyPr/>
        <a:lstStyle/>
        <a:p>
          <a:endParaRPr lang="ru-RU"/>
        </a:p>
      </dgm:t>
    </dgm:pt>
    <dgm:pt modelId="{7605DD12-D446-446E-81BE-A55DE5A9E57E}" type="sibTrans" cxnId="{8ADAF861-BBC1-4D13-8628-552A6A2D85BE}">
      <dgm:prSet/>
      <dgm:spPr/>
      <dgm:t>
        <a:bodyPr/>
        <a:lstStyle/>
        <a:p>
          <a:endParaRPr lang="ru-RU"/>
        </a:p>
      </dgm:t>
    </dgm:pt>
    <dgm:pt modelId="{AE65EC55-576B-47EE-A933-790AB1297320}">
      <dgm:prSet/>
      <dgm:spPr/>
      <dgm:t>
        <a:bodyPr/>
        <a:lstStyle/>
        <a:p>
          <a:r>
            <a:rPr lang="ru-RU" dirty="0" smtClean="0"/>
            <a:t>Образовательная технология </a:t>
          </a:r>
          <a:r>
            <a:rPr lang="ru-RU" b="1" dirty="0" smtClean="0"/>
            <a:t>«Учебная Фирма» </a:t>
          </a:r>
          <a:r>
            <a:rPr lang="ru-RU" dirty="0" smtClean="0"/>
            <a:t>основывается на принципе </a:t>
          </a:r>
          <a:r>
            <a:rPr lang="ru-RU" b="1" dirty="0" smtClean="0"/>
            <a:t>«делая - познаю», </a:t>
          </a:r>
          <a:r>
            <a:rPr lang="ru-RU" dirty="0" smtClean="0"/>
            <a:t>когда теория бизнеса изучается через практику, и является хорошей  подготовкой  к  вступлению в профессиональную жизнь.</a:t>
          </a:r>
          <a:endParaRPr lang="ru-RU" dirty="0"/>
        </a:p>
      </dgm:t>
    </dgm:pt>
    <dgm:pt modelId="{A2B80238-46C8-403C-B3F0-E1775D1B881B}" type="parTrans" cxnId="{E81F1187-2C7B-449F-B018-1844BD09D9A0}">
      <dgm:prSet/>
      <dgm:spPr/>
      <dgm:t>
        <a:bodyPr/>
        <a:lstStyle/>
        <a:p>
          <a:endParaRPr lang="ru-RU"/>
        </a:p>
      </dgm:t>
    </dgm:pt>
    <dgm:pt modelId="{42C72C81-AE3E-40E1-9EB1-C48BEF82A63B}" type="sibTrans" cxnId="{E81F1187-2C7B-449F-B018-1844BD09D9A0}">
      <dgm:prSet/>
      <dgm:spPr/>
      <dgm:t>
        <a:bodyPr/>
        <a:lstStyle/>
        <a:p>
          <a:endParaRPr lang="ru-RU"/>
        </a:p>
      </dgm:t>
    </dgm:pt>
    <dgm:pt modelId="{8C95CBF2-F817-4764-B7C8-BF1796AD4CC2}" type="pres">
      <dgm:prSet presAssocID="{81569362-E02E-4D45-BE8B-1C6F60137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93F87-F841-4176-9EB5-E4562E486ED5}" type="pres">
      <dgm:prSet presAssocID="{BF0AB75A-006F-4957-9569-A6713C3982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06CCD-D5B9-47E0-9922-A7A0D3C90608}" type="pres">
      <dgm:prSet presAssocID="{D0502A17-D2DE-4637-A8EA-E0D00B6C2B0F}" presName="spacer" presStyleCnt="0"/>
      <dgm:spPr/>
    </dgm:pt>
    <dgm:pt modelId="{F6F8D97F-EAFF-4474-A284-0F197C7F56C5}" type="pres">
      <dgm:prSet presAssocID="{6C0DAD39-8CCD-4211-8713-0423F68312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F6D3D-2963-47B7-821D-EC1920B5EF35}" type="pres">
      <dgm:prSet presAssocID="{7605DD12-D446-446E-81BE-A55DE5A9E57E}" presName="spacer" presStyleCnt="0"/>
      <dgm:spPr/>
    </dgm:pt>
    <dgm:pt modelId="{B8739271-B960-4DB5-9802-0923A2A0F051}" type="pres">
      <dgm:prSet presAssocID="{AE65EC55-576B-47EE-A933-790AB12973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F1187-2C7B-449F-B018-1844BD09D9A0}" srcId="{81569362-E02E-4D45-BE8B-1C6F60137EF7}" destId="{AE65EC55-576B-47EE-A933-790AB1297320}" srcOrd="2" destOrd="0" parTransId="{A2B80238-46C8-403C-B3F0-E1775D1B881B}" sibTransId="{42C72C81-AE3E-40E1-9EB1-C48BEF82A63B}"/>
    <dgm:cxn modelId="{537B7675-17D8-48DE-B9E5-811763A2BBB9}" srcId="{81569362-E02E-4D45-BE8B-1C6F60137EF7}" destId="{BF0AB75A-006F-4957-9569-A6713C398257}" srcOrd="0" destOrd="0" parTransId="{CEB99331-93C1-4951-B840-BD6C44EEE427}" sibTransId="{D0502A17-D2DE-4637-A8EA-E0D00B6C2B0F}"/>
    <dgm:cxn modelId="{5B4A92D7-0F97-48C5-8DAA-7DAFF72B1736}" type="presOf" srcId="{6C0DAD39-8CCD-4211-8713-0423F683122E}" destId="{F6F8D97F-EAFF-4474-A284-0F197C7F56C5}" srcOrd="0" destOrd="0" presId="urn:microsoft.com/office/officeart/2005/8/layout/vList2"/>
    <dgm:cxn modelId="{BC6B6CE2-1B9B-44B2-ABD1-B8E5897896AE}" type="presOf" srcId="{BF0AB75A-006F-4957-9569-A6713C398257}" destId="{71893F87-F841-4176-9EB5-E4562E486ED5}" srcOrd="0" destOrd="0" presId="urn:microsoft.com/office/officeart/2005/8/layout/vList2"/>
    <dgm:cxn modelId="{8ADAF861-BBC1-4D13-8628-552A6A2D85BE}" srcId="{81569362-E02E-4D45-BE8B-1C6F60137EF7}" destId="{6C0DAD39-8CCD-4211-8713-0423F683122E}" srcOrd="1" destOrd="0" parTransId="{D768F616-7E59-46F2-ABDF-2BFA2179C488}" sibTransId="{7605DD12-D446-446E-81BE-A55DE5A9E57E}"/>
    <dgm:cxn modelId="{6F24727A-136A-4946-909B-3B6BA547AE1A}" type="presOf" srcId="{81569362-E02E-4D45-BE8B-1C6F60137EF7}" destId="{8C95CBF2-F817-4764-B7C8-BF1796AD4CC2}" srcOrd="0" destOrd="0" presId="urn:microsoft.com/office/officeart/2005/8/layout/vList2"/>
    <dgm:cxn modelId="{2C59F71B-4458-4968-9984-86F33C8451E3}" type="presOf" srcId="{AE65EC55-576B-47EE-A933-790AB1297320}" destId="{B8739271-B960-4DB5-9802-0923A2A0F051}" srcOrd="0" destOrd="0" presId="urn:microsoft.com/office/officeart/2005/8/layout/vList2"/>
    <dgm:cxn modelId="{2E9AE2F5-6FE9-47DE-8F4D-DF35AB804ECE}" type="presParOf" srcId="{8C95CBF2-F817-4764-B7C8-BF1796AD4CC2}" destId="{71893F87-F841-4176-9EB5-E4562E486ED5}" srcOrd="0" destOrd="0" presId="urn:microsoft.com/office/officeart/2005/8/layout/vList2"/>
    <dgm:cxn modelId="{5D87F868-4875-4474-9B75-A65A91D1B358}" type="presParOf" srcId="{8C95CBF2-F817-4764-B7C8-BF1796AD4CC2}" destId="{E9106CCD-D5B9-47E0-9922-A7A0D3C90608}" srcOrd="1" destOrd="0" presId="urn:microsoft.com/office/officeart/2005/8/layout/vList2"/>
    <dgm:cxn modelId="{CF1B4386-A1BE-47B7-A151-4E7795175338}" type="presParOf" srcId="{8C95CBF2-F817-4764-B7C8-BF1796AD4CC2}" destId="{F6F8D97F-EAFF-4474-A284-0F197C7F56C5}" srcOrd="2" destOrd="0" presId="urn:microsoft.com/office/officeart/2005/8/layout/vList2"/>
    <dgm:cxn modelId="{9678A210-E925-4D93-A716-B24F3B6EAF19}" type="presParOf" srcId="{8C95CBF2-F817-4764-B7C8-BF1796AD4CC2}" destId="{169F6D3D-2963-47B7-821D-EC1920B5EF35}" srcOrd="3" destOrd="0" presId="urn:microsoft.com/office/officeart/2005/8/layout/vList2"/>
    <dgm:cxn modelId="{61078D2D-E805-44B9-A09A-389C23EFCB9C}" type="presParOf" srcId="{8C95CBF2-F817-4764-B7C8-BF1796AD4CC2}" destId="{B8739271-B960-4DB5-9802-0923A2A0F0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93F87-F841-4176-9EB5-E4562E486ED5}">
      <dsp:nvSpPr>
        <dsp:cNvPr id="0" name=""/>
        <dsp:cNvSpPr/>
      </dsp:nvSpPr>
      <dsp:spPr>
        <a:xfrm>
          <a:off x="0" y="464954"/>
          <a:ext cx="7467600" cy="128001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Учебная фирма 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это модель предприятия, экономический тренажер, созданный на базе образовательного учреждения, где реальная ситуация имитируется с образовательными целями.</a:t>
          </a:r>
          <a:endParaRPr lang="ru-RU" sz="1800" kern="1200" dirty="0"/>
        </a:p>
      </dsp:txBody>
      <dsp:txXfrm>
        <a:off x="62485" y="527439"/>
        <a:ext cx="7342630" cy="1155041"/>
      </dsp:txXfrm>
    </dsp:sp>
    <dsp:sp modelId="{F6F8D97F-EAFF-4474-A284-0F197C7F56C5}">
      <dsp:nvSpPr>
        <dsp:cNvPr id="0" name=""/>
        <dsp:cNvSpPr/>
      </dsp:nvSpPr>
      <dsp:spPr>
        <a:xfrm>
          <a:off x="0" y="1796806"/>
          <a:ext cx="7467600" cy="128001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35000"/>
                <a:satMod val="26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20000"/>
                <a:tint val="38000"/>
                <a:satMod val="260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20000"/>
                <a:tint val="55000"/>
                <a:satMod val="2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контексте реализации ФГОС ООО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«Учебную фирму»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можно рассматривать как педагогическую технологию, позволяющую формировать основные УУД и являющейся эффективным средством социализации и профориентации обучающихся. </a:t>
          </a:r>
          <a:endParaRPr lang="ru-RU" sz="1800" kern="1200" dirty="0" smtClean="0"/>
        </a:p>
      </dsp:txBody>
      <dsp:txXfrm>
        <a:off x="62485" y="1859291"/>
        <a:ext cx="7342630" cy="1155041"/>
      </dsp:txXfrm>
    </dsp:sp>
    <dsp:sp modelId="{B8739271-B960-4DB5-9802-0923A2A0F051}">
      <dsp:nvSpPr>
        <dsp:cNvPr id="0" name=""/>
        <dsp:cNvSpPr/>
      </dsp:nvSpPr>
      <dsp:spPr>
        <a:xfrm>
          <a:off x="0" y="3128658"/>
          <a:ext cx="7467600" cy="128001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35000"/>
                <a:satMod val="26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0"/>
                <a:tint val="38000"/>
                <a:satMod val="260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40000"/>
                <a:tint val="55000"/>
                <a:satMod val="2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Образовательная технология </a:t>
          </a:r>
          <a:r>
            <a:rPr lang="ru-RU" sz="1800" b="1" kern="1200" dirty="0" smtClean="0"/>
            <a:t>«Учебная Фирма» </a:t>
          </a:r>
          <a:r>
            <a:rPr lang="ru-RU" sz="1800" kern="1200" dirty="0" smtClean="0"/>
            <a:t>основывается на принципе </a:t>
          </a:r>
          <a:r>
            <a:rPr lang="ru-RU" sz="1800" b="1" kern="1200" dirty="0" smtClean="0"/>
            <a:t>«делая - познаю», </a:t>
          </a:r>
          <a:r>
            <a:rPr lang="ru-RU" sz="1800" kern="1200" dirty="0" smtClean="0"/>
            <a:t>когда теория бизнеса изучается через практику, и является хорошей  подготовкой  к  вступлению в профессиональную жизнь.</a:t>
          </a:r>
          <a:endParaRPr lang="ru-RU" sz="1800" kern="1200" dirty="0"/>
        </a:p>
      </dsp:txBody>
      <dsp:txXfrm>
        <a:off x="62485" y="3191143"/>
        <a:ext cx="7342630" cy="115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CB149F-FC06-45DD-AFEF-8E1B9BE2D65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FA0E76-1B80-4856-9E61-84418FAD1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624736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Внедрение педагогической технологии «Учебная фирма» 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в ГБОУ гимназии №278 </a:t>
            </a:r>
            <a:b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имени Б.Б. Голицына </a:t>
            </a:r>
            <a:b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Адмиралтейского района Санкт-Петербурга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03322"/>
            <a:ext cx="3960440" cy="1371600"/>
          </a:xfrm>
        </p:spPr>
        <p:txBody>
          <a:bodyPr>
            <a:normAutofit/>
          </a:bodyPr>
          <a:lstStyle/>
          <a:p>
            <a:r>
              <a:rPr lang="ru-RU" sz="1050" dirty="0" smtClean="0">
                <a:solidFill>
                  <a:schemeClr val="tx1"/>
                </a:solidFill>
              </a:rPr>
              <a:t>Методист </a:t>
            </a:r>
            <a:r>
              <a:rPr lang="ru-RU" sz="1050" dirty="0" smtClean="0">
                <a:solidFill>
                  <a:schemeClr val="tx1"/>
                </a:solidFill>
              </a:rPr>
              <a:t>ГБОУ гимназии №278 имени Б.Б. Голицына  Адмиралтейского района Санкт-Петербурга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Лебедева Екатерина Викторовна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4608512" cy="26315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учебная фирма?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9675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задачи решает Учебная фирма?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навыков конкретных видов деятельности при помощи имитации ситуации работы реальной фирмы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деятельности связанной с решением практических задач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ключевых УУД,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 числе:  самостоятельности, коммуникабельности, творческого отношения к работе, умения принимать решения, работы в команде, способности разрешать конфликты</a:t>
            </a:r>
            <a:endParaRPr lang="ru-RU" sz="2000" dirty="0"/>
          </a:p>
        </p:txBody>
      </p:sp>
      <p:pic>
        <p:nvPicPr>
          <p:cNvPr id="3074" name="Picture 2" descr="C:\Users\Екатерина\Desktop\atlantateam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целевая аудитория Учебной фирмы?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6766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10-х классов (общеобразовательный класс)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291264" cy="70609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</a:t>
            </a:r>
            <a:r>
              <a:rPr kumimoji="0" lang="ru-RU" sz="2800" b="1" i="0" u="none" strike="noStrike" kern="1200" cap="small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технология встраивается в учебный процесс ОУ</a:t>
            </a: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2996952"/>
            <a:ext cx="8003232" cy="223224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Технология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может быть реализована за счет введения в учебный план ОУ элективного курса «Учебная фирма».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200" dirty="0" smtClean="0"/>
              <a:t>Учебный курс рассчитан на 34 часа (1 час в неделю).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Исходя из особенностей образовательной технологии и технического оснащения кабинетов целесообразно делить класс на 2 подгруппы, численностью до 12 человек.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Каковы  материально-технические условия реализации курса «Учебная фирма»?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63560"/>
            <a:ext cx="8003232" cy="4873752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 smtClean="0"/>
              <a:t>Имеется:</a:t>
            </a:r>
          </a:p>
          <a:p>
            <a:pPr lvl="0" algn="just"/>
            <a:r>
              <a:rPr lang="ru-RU" dirty="0" smtClean="0"/>
              <a:t>Курс «Учебная фирма» целесообразно реализовать на базе компьютерного класса. На сегодняшний день в гимназии 3 компьютерных класса, соединенных в общую сеть. </a:t>
            </a:r>
          </a:p>
          <a:p>
            <a:pPr lvl="0"/>
            <a:r>
              <a:rPr lang="ru-RU" dirty="0" smtClean="0"/>
              <a:t>Помещения компьютерных классов обеспечены комплектами оборудования, включая канцелярские принадлежности, а также мебелью, офисным оснащением. Число рабочих мест и ПК в классах от 10 до 12.</a:t>
            </a:r>
          </a:p>
          <a:p>
            <a:pPr lvl="0"/>
            <a:r>
              <a:rPr lang="ru-RU" dirty="0" smtClean="0"/>
              <a:t>П</a:t>
            </a:r>
            <a:r>
              <a:rPr lang="en-US" dirty="0" err="1" smtClean="0"/>
              <a:t>рограммное</a:t>
            </a:r>
            <a:r>
              <a:rPr lang="ru-RU" dirty="0" smtClean="0"/>
              <a:t> </a:t>
            </a:r>
            <a:r>
              <a:rPr lang="en-US" dirty="0" err="1" smtClean="0"/>
              <a:t>обеспечение</a:t>
            </a:r>
            <a:r>
              <a:rPr lang="ru-RU" dirty="0" smtClean="0"/>
              <a:t> </a:t>
            </a:r>
            <a:r>
              <a:rPr lang="en-US" dirty="0" err="1" smtClean="0"/>
              <a:t>общего</a:t>
            </a:r>
            <a:r>
              <a:rPr lang="ru-RU" dirty="0" smtClean="0"/>
              <a:t> </a:t>
            </a:r>
            <a:r>
              <a:rPr lang="en-US" dirty="0" err="1" smtClean="0"/>
              <a:t>назначения</a:t>
            </a:r>
            <a:r>
              <a:rPr lang="en-US" dirty="0" smtClean="0"/>
              <a:t>: ОС </a:t>
            </a:r>
            <a:r>
              <a:rPr lang="en-US" dirty="0" err="1" smtClean="0"/>
              <a:t>MicrosoftWindows</a:t>
            </a:r>
            <a:r>
              <a:rPr lang="en-US" dirty="0" smtClean="0"/>
              <a:t> 7, </a:t>
            </a:r>
            <a:r>
              <a:rPr lang="en-US" dirty="0" err="1" smtClean="0"/>
              <a:t>MicrosoftWindowsХР</a:t>
            </a:r>
            <a:r>
              <a:rPr lang="en-US" dirty="0" smtClean="0"/>
              <a:t>, </a:t>
            </a:r>
            <a:r>
              <a:rPr lang="en-US" dirty="0" err="1" smtClean="0"/>
              <a:t>пакет</a:t>
            </a:r>
            <a:r>
              <a:rPr lang="ru-RU" dirty="0" smtClean="0"/>
              <a:t> </a:t>
            </a:r>
            <a:r>
              <a:rPr lang="en-US" dirty="0" err="1" smtClean="0"/>
              <a:t>офисных</a:t>
            </a:r>
            <a:r>
              <a:rPr lang="ru-RU" dirty="0" smtClean="0"/>
              <a:t> </a:t>
            </a:r>
            <a:r>
              <a:rPr lang="en-US" dirty="0" err="1" smtClean="0"/>
              <a:t>программ</a:t>
            </a:r>
            <a:r>
              <a:rPr lang="en-US" dirty="0" smtClean="0"/>
              <a:t>: MicrosoftOffice2007, MicrosoftOffice2010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гимназии  имеется доступ в Интернет, необходимое  </a:t>
            </a:r>
            <a:r>
              <a:rPr lang="ru-RU" dirty="0" err="1" smtClean="0"/>
              <a:t>мультимедийное</a:t>
            </a:r>
            <a:r>
              <a:rPr lang="ru-RU" dirty="0" smtClean="0"/>
              <a:t> оборудование.</a:t>
            </a:r>
          </a:p>
          <a:p>
            <a:r>
              <a:rPr lang="ru-RU" dirty="0" smtClean="0"/>
              <a:t>Созданы все условия для того, чтобы образовательный процесс соответствует действующим санитарно-гигиеническим, противопожарным правилам и нормам.</a:t>
            </a:r>
          </a:p>
        </p:txBody>
      </p:sp>
      <p:pic>
        <p:nvPicPr>
          <p:cNvPr id="6146" name="Picture 2" descr="&amp;Bcy;&amp;icy;&amp;bcy;&amp;lcy;&amp;icy;&amp;ocy;&amp;Scy;&amp;ocy;&amp;vcy;&amp;acy;: &amp;CHcy;&amp;icy;&amp;tcy;&amp;acy;&amp;iecy;&amp;mcy; &amp;kcy;&amp;ncy;&amp;icy;&amp;gcy;&amp;icy; &amp;ocy; &amp;kcy;&amp;rcy;&amp;a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229200"/>
            <a:ext cx="1276941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7248" cy="868958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группах  </a:t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одном из компьютерных классов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310438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8689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Каковы материально-технические условия реализации курса «Учебная фирма»?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003232" cy="48737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/>
              <a:t>Недостает</a:t>
            </a:r>
            <a:r>
              <a:rPr lang="ru-RU" b="1" dirty="0" smtClean="0"/>
              <a:t>:</a:t>
            </a:r>
          </a:p>
          <a:p>
            <a:pPr lvl="0"/>
            <a:r>
              <a:rPr lang="ru-RU" sz="2000" dirty="0" smtClean="0"/>
              <a:t>Выделенных принтеров для работы обучающихся.</a:t>
            </a:r>
          </a:p>
          <a:p>
            <a:pPr lvl="0"/>
            <a:r>
              <a:rPr lang="ru-RU" sz="2000" dirty="0" smtClean="0"/>
              <a:t>Средств, которые выделялись бы на покупку расходных материалов, для ведения документации Учебной фирмы: картриджей, бумаги, папок.</a:t>
            </a:r>
          </a:p>
          <a:p>
            <a:pPr lvl="0"/>
            <a:r>
              <a:rPr lang="ru-RU" sz="2000" dirty="0" smtClean="0"/>
              <a:t>Возможно, для более эффективной работы групп необходимо будет установить дополнительное программное обеспечение на ПК (из разряда свободно распространяемых) 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4098" name="Picture 2" descr="&amp;Bcy;&amp;icy;&amp;bcy;&amp;lcy;&amp;icy;&amp;ocy;&amp;Scy;&amp;ocy;&amp;vcy;&amp;acy;: &amp;CHcy;&amp;icy;&amp;tcy;&amp;acy;&amp;iecy;&amp;mcy; &amp;kcy;&amp;ncy;&amp;icy;&amp;gcy;&amp;icy; &amp;ocy; &amp;kcy;&amp;rcy;&amp;a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85184"/>
            <a:ext cx="1277853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405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Внедрение педагогической технологии «Учебная фирма»  в ГБОУ гимназии №278  имени Б.Б. Голицына  Адмиралтейского района Санкт-Петербурга</vt:lpstr>
      <vt:lpstr>Что такое учебная фирма?</vt:lpstr>
      <vt:lpstr>Какие задачи решает Учебная фирма?</vt:lpstr>
      <vt:lpstr>Какова целевая аудитория Учебной фирмы?</vt:lpstr>
      <vt:lpstr>Каковы  материально-технические условия реализации курса «Учебная фирма»?</vt:lpstr>
      <vt:lpstr>Работа в группах   в одном из компьютерных классов</vt:lpstr>
      <vt:lpstr>Каковы материально-технические условия реализации курса «Учебная фирма»?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педагогической технологии «Учебная фирма»  в ГБОУ гимназии №278  имени Б.Б. Голицына  Адмиралтейского района Санкт-Петербурга</dc:title>
  <dc:creator>Екатерина</dc:creator>
  <cp:lastModifiedBy>User</cp:lastModifiedBy>
  <cp:revision>6</cp:revision>
  <dcterms:created xsi:type="dcterms:W3CDTF">2015-05-28T11:47:58Z</dcterms:created>
  <dcterms:modified xsi:type="dcterms:W3CDTF">2015-10-08T01:56:52Z</dcterms:modified>
</cp:coreProperties>
</file>