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8" r:id="rId5"/>
    <p:sldId id="262" r:id="rId6"/>
    <p:sldId id="260" r:id="rId7"/>
    <p:sldId id="263" r:id="rId8"/>
    <p:sldId id="261" r:id="rId9"/>
    <p:sldId id="258" r:id="rId10"/>
    <p:sldId id="259" r:id="rId11"/>
    <p:sldId id="27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00197"/>
          </a:xfrm>
        </p:spPr>
        <p:txBody>
          <a:bodyPr/>
          <a:lstStyle/>
          <a:p>
            <a:r>
              <a:rPr lang="ru-RU" dirty="0" smtClean="0"/>
              <a:t>Презентация школьной библиотеки.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000132"/>
          </a:xfrm>
        </p:spPr>
        <p:txBody>
          <a:bodyPr/>
          <a:lstStyle/>
          <a:p>
            <a:r>
              <a:rPr lang="ru-RU" dirty="0" smtClean="0"/>
              <a:t>ГБОУ школа № 594</a:t>
            </a:r>
            <a:endParaRPr lang="ru-RU" dirty="0"/>
          </a:p>
        </p:txBody>
      </p:sp>
      <p:pic>
        <p:nvPicPr>
          <p:cNvPr id="1026" name="Picture 2" descr="http://storage.novorosinform.org/cache/6/2/knigi.jpg/w644h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85992"/>
            <a:ext cx="6134100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Мероприятия  школьной библиотеки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286280" cy="491174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Библиотечные уроки</a:t>
            </a:r>
          </a:p>
          <a:p>
            <a:endParaRPr lang="ru-RU" sz="2400" dirty="0" smtClean="0"/>
          </a:p>
          <a:p>
            <a:r>
              <a:rPr lang="ru-RU" sz="2400" dirty="0" smtClean="0"/>
              <a:t>Кружки:</a:t>
            </a:r>
          </a:p>
          <a:p>
            <a:pPr>
              <a:buNone/>
            </a:pPr>
            <a:r>
              <a:rPr lang="ru-RU" sz="2400" dirty="0" smtClean="0"/>
              <a:t>«Учимся любить книгу»</a:t>
            </a:r>
          </a:p>
          <a:p>
            <a:pPr>
              <a:buNone/>
            </a:pPr>
            <a:r>
              <a:rPr lang="ru-RU" sz="2400" dirty="0" smtClean="0"/>
              <a:t>«Я – петербуржец!»</a:t>
            </a:r>
          </a:p>
          <a:p>
            <a:pPr>
              <a:buNone/>
            </a:pPr>
            <a:r>
              <a:rPr lang="ru-RU" sz="2400" dirty="0" smtClean="0"/>
              <a:t>«Музееведение»</a:t>
            </a:r>
          </a:p>
          <a:p>
            <a:r>
              <a:rPr lang="ru-RU" sz="2400" dirty="0" smtClean="0"/>
              <a:t>Помощь в проведении школьных </a:t>
            </a:r>
            <a:r>
              <a:rPr lang="ru-RU" sz="2400" dirty="0" err="1" smtClean="0"/>
              <a:t>иероприятий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 descr="E:\Фото с мероприятий\Интерне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142984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2869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Организация  и проведение совместных мероприятий с детской библиотекой «Спутник»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3857652" cy="50697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Знакомство с библиотекой «Спутник» и запись в читальный зал.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Библиотечное занятие «От сказки к фантастике» Лекция-презентация.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«Звездный путь» ,посвященная жизни и творчеству братьев Стругацких.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pPr marL="411480" lvl="8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ru-RU" dirty="0" smtClean="0"/>
              <a:t>Посещение выставки  «Миры братьев Стругацких»,  беседы у книжных полок.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5" name="Рисунок 4" descr="C:\Documents and Settings\Admin\Рабочий стол\Фото\20150320_1129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214554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Фото с мероприятий\20151007_151054(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00108"/>
            <a:ext cx="2349495" cy="15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 библиотека\20151007_1431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Фото с мероприятий\20151007_1508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429132"/>
            <a:ext cx="183628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Проектная деятельность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4400552" cy="498317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Организация  музейной экспозиции посвященной жизни и творчеству Аркадия и Бориса Стругацких</a:t>
            </a:r>
          </a:p>
          <a:p>
            <a:pPr>
              <a:buFontTx/>
              <a:buChar char="-"/>
            </a:pPr>
            <a:r>
              <a:rPr lang="ru-RU" sz="2800" dirty="0" smtClean="0"/>
              <a:t>Лекции</a:t>
            </a:r>
          </a:p>
          <a:p>
            <a:pPr>
              <a:buFontTx/>
              <a:buChar char="-"/>
            </a:pPr>
            <a:r>
              <a:rPr lang="ru-RU" sz="2800" dirty="0" smtClean="0"/>
              <a:t>Презентации</a:t>
            </a:r>
          </a:p>
          <a:p>
            <a:pPr>
              <a:buNone/>
            </a:pPr>
            <a:r>
              <a:rPr lang="ru-RU" sz="2800" dirty="0" smtClean="0"/>
              <a:t>- Организация выставки</a:t>
            </a:r>
          </a:p>
          <a:p>
            <a:pPr>
              <a:buFontTx/>
              <a:buChar char="-"/>
            </a:pPr>
            <a:r>
              <a:rPr lang="ru-RU" sz="2800" dirty="0" smtClean="0"/>
              <a:t>Занятия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Творческие  работы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Визитная карточка школьной библиотеки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г.Санкт-Петербург</a:t>
            </a:r>
          </a:p>
          <a:p>
            <a:r>
              <a:rPr lang="ru-RU" sz="2800" dirty="0" smtClean="0"/>
              <a:t>ул. Победы, д.10</a:t>
            </a:r>
          </a:p>
          <a:p>
            <a:r>
              <a:rPr lang="ru-RU" sz="2800" dirty="0" smtClean="0"/>
              <a:t>Эл. Адрес</a:t>
            </a:r>
          </a:p>
          <a:p>
            <a:r>
              <a:rPr lang="ru-RU" sz="2800" dirty="0" smtClean="0"/>
              <a:t>конт.тел.-371-00-58</a:t>
            </a:r>
          </a:p>
          <a:p>
            <a:r>
              <a:rPr lang="ru-RU" sz="2800" dirty="0" smtClean="0"/>
              <a:t>кабинет № 14</a:t>
            </a:r>
          </a:p>
          <a:p>
            <a:r>
              <a:rPr lang="ru-RU" sz="2800" dirty="0" smtClean="0"/>
              <a:t>Зав. библиотекой –</a:t>
            </a:r>
          </a:p>
          <a:p>
            <a:pPr>
              <a:buNone/>
            </a:pPr>
            <a:r>
              <a:rPr lang="ru-RU" sz="2800" dirty="0" smtClean="0"/>
              <a:t>Желвакова В.В.</a:t>
            </a:r>
          </a:p>
          <a:p>
            <a:endParaRPr lang="ru-RU" dirty="0"/>
          </a:p>
        </p:txBody>
      </p:sp>
      <p:pic>
        <p:nvPicPr>
          <p:cNvPr id="14338" name="Picture 2" descr="http://uchim78.ru/files/image/594.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8"/>
            <a:ext cx="3262322" cy="2405073"/>
          </a:xfrm>
          <a:prstGeom prst="rect">
            <a:avLst/>
          </a:prstGeom>
          <a:noFill/>
        </p:spPr>
      </p:pic>
      <p:pic>
        <p:nvPicPr>
          <p:cNvPr id="5" name="Picture 2" descr="F:\фото\DCIM\100NIKON\DSCN0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571744"/>
            <a:ext cx="2214546" cy="2460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школьной библиотеки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4857784" cy="498317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Абонемент</a:t>
            </a:r>
          </a:p>
          <a:p>
            <a:pPr>
              <a:buNone/>
            </a:pPr>
            <a:r>
              <a:rPr lang="ru-RU" sz="2000" dirty="0" smtClean="0"/>
              <a:t>-отдел детской литературы</a:t>
            </a:r>
          </a:p>
          <a:p>
            <a:pPr>
              <a:buNone/>
            </a:pPr>
            <a:r>
              <a:rPr lang="ru-RU" sz="2000" dirty="0" smtClean="0"/>
              <a:t>(начальная школа)</a:t>
            </a:r>
          </a:p>
          <a:p>
            <a:pPr>
              <a:buNone/>
            </a:pPr>
            <a:r>
              <a:rPr lang="ru-RU" sz="2000" dirty="0" smtClean="0"/>
              <a:t>-отдел детской литературы</a:t>
            </a:r>
          </a:p>
          <a:p>
            <a:pPr>
              <a:buNone/>
            </a:pPr>
            <a:r>
              <a:rPr lang="ru-RU" sz="2000" dirty="0" smtClean="0"/>
              <a:t>(для 5-7 классов),</a:t>
            </a:r>
          </a:p>
          <a:p>
            <a:pPr>
              <a:buNone/>
            </a:pPr>
            <a:r>
              <a:rPr lang="ru-RU" sz="2000" dirty="0" smtClean="0"/>
              <a:t>-отдел русской литературы</a:t>
            </a:r>
          </a:p>
          <a:p>
            <a:pPr>
              <a:buNone/>
            </a:pPr>
            <a:r>
              <a:rPr lang="ru-RU" sz="2000" dirty="0" smtClean="0"/>
              <a:t>-отдел зарубежной литературы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Книгохранилище</a:t>
            </a:r>
            <a:endParaRPr lang="ru-RU" sz="2800" dirty="0"/>
          </a:p>
        </p:txBody>
      </p:sp>
      <p:pic>
        <p:nvPicPr>
          <p:cNvPr id="4" name="Picture 2" descr="F:\фото\DCIM\100NIKON\DSCN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071546"/>
            <a:ext cx="1831953" cy="1960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Материально-техническое оснащение библиотеки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5329246" cy="42687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Книжный фонд – 00000 экз.</a:t>
            </a:r>
          </a:p>
          <a:p>
            <a:pPr>
              <a:buNone/>
            </a:pPr>
            <a:r>
              <a:rPr lang="ru-RU" sz="2400" dirty="0" smtClean="0"/>
              <a:t>художественная литература -  0000 экз.</a:t>
            </a:r>
          </a:p>
          <a:p>
            <a:pPr>
              <a:buNone/>
            </a:pPr>
            <a:r>
              <a:rPr lang="ru-RU" sz="2400" dirty="0" smtClean="0"/>
              <a:t>учебники – 00000экз. </a:t>
            </a:r>
          </a:p>
          <a:p>
            <a:r>
              <a:rPr lang="ru-RU" sz="2400" dirty="0" smtClean="0"/>
              <a:t>Компьютер</a:t>
            </a:r>
          </a:p>
          <a:p>
            <a:r>
              <a:rPr lang="ru-RU" sz="2400" dirty="0" err="1" smtClean="0"/>
              <a:t>Медиатека</a:t>
            </a:r>
            <a:r>
              <a:rPr lang="ru-RU" sz="2400" dirty="0" smtClean="0"/>
              <a:t> – 000 экз.</a:t>
            </a:r>
          </a:p>
          <a:p>
            <a:r>
              <a:rPr lang="ru-RU" sz="2400" dirty="0" smtClean="0"/>
              <a:t>Выход в Интернет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Функции школьной библиотеки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Образовательная</a:t>
            </a:r>
          </a:p>
          <a:p>
            <a:r>
              <a:rPr lang="ru-RU" i="1" dirty="0" smtClean="0"/>
              <a:t>Информационная</a:t>
            </a:r>
            <a:r>
              <a:rPr lang="ru-RU" dirty="0" smtClean="0"/>
              <a:t> </a:t>
            </a:r>
          </a:p>
          <a:p>
            <a:r>
              <a:rPr lang="ru-RU" i="1" dirty="0" smtClean="0"/>
              <a:t>Культурная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5" name="Picture 3" descr="F:\фото\DCIM\100NIKON\DSCN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357298"/>
            <a:ext cx="2643174" cy="2817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Цели школьной библиотеки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задачи школьной библиотеки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Обеспечение учебно-воспитательного процесса и самообразования.</a:t>
            </a:r>
          </a:p>
          <a:p>
            <a:r>
              <a:rPr lang="ru-RU" dirty="0" smtClean="0"/>
              <a:t>2. Сбор, накопление, обработка, систематизация учебной информации и доведение ее до пользователя.</a:t>
            </a:r>
          </a:p>
          <a:p>
            <a:r>
              <a:rPr lang="ru-RU" dirty="0" smtClean="0"/>
              <a:t>3.Оказание библиотечно-библиографической помощи учителям и учащимся в учебно-образовательной деятельности.</a:t>
            </a:r>
          </a:p>
          <a:p>
            <a:r>
              <a:rPr lang="ru-RU" dirty="0" smtClean="0"/>
              <a:t>4. Формирование у школьников информационной культуры и культуры чтения.</a:t>
            </a:r>
          </a:p>
          <a:p>
            <a:r>
              <a:rPr lang="ru-RU" dirty="0" smtClean="0"/>
              <a:t>5. Совершенствование библиотечных технологий.</a:t>
            </a:r>
          </a:p>
          <a:p>
            <a:r>
              <a:rPr lang="ru-RU" dirty="0" smtClean="0"/>
              <a:t>6. Работа по сохранению и комплектованию фонда учебной и фонда художественной литературы.</a:t>
            </a:r>
          </a:p>
          <a:p>
            <a:r>
              <a:rPr lang="ru-RU" dirty="0" smtClean="0"/>
              <a:t>7. Проверка библиотечного фонда.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7143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Направления деятельности школьной библиотеки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7772400" cy="457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Основные показатели работы библиотеки</a:t>
            </a:r>
            <a:br>
              <a:rPr lang="ru-RU" sz="3200" dirty="0" smtClean="0"/>
            </a:br>
            <a:r>
              <a:rPr lang="ru-RU" sz="3200" dirty="0" smtClean="0"/>
              <a:t>за 2014-2015 учебный год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522923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Число читателей – 000</a:t>
            </a:r>
          </a:p>
          <a:p>
            <a:r>
              <a:rPr lang="ru-RU" sz="2800" dirty="0" smtClean="0"/>
              <a:t>Книговыдача – 0000</a:t>
            </a:r>
          </a:p>
          <a:p>
            <a:r>
              <a:rPr lang="ru-RU" sz="2800" dirty="0" smtClean="0"/>
              <a:t>Посещаемость – 0000</a:t>
            </a:r>
          </a:p>
          <a:p>
            <a:r>
              <a:rPr lang="ru-RU" sz="2800" dirty="0" smtClean="0"/>
              <a:t>Обращаемость книжного фонда – 00%</a:t>
            </a:r>
          </a:p>
          <a:p>
            <a:pPr>
              <a:buNone/>
            </a:pPr>
            <a:r>
              <a:rPr lang="ru-RU" sz="2800" dirty="0" smtClean="0"/>
              <a:t>(отношение книговыдачи к объёму  фонда)</a:t>
            </a:r>
          </a:p>
          <a:p>
            <a:r>
              <a:rPr lang="ru-RU" sz="2800" dirty="0" smtClean="0"/>
              <a:t>Читаемость – 00%</a:t>
            </a:r>
          </a:p>
          <a:p>
            <a:pPr>
              <a:buNone/>
            </a:pPr>
            <a:r>
              <a:rPr lang="ru-RU" sz="2800" dirty="0" smtClean="0"/>
              <a:t>(отношение книговыдачи к числу читателей)</a:t>
            </a:r>
          </a:p>
          <a:p>
            <a:r>
              <a:rPr lang="ru-RU" sz="2800" dirty="0" smtClean="0"/>
              <a:t>Посещаемость – 00%</a:t>
            </a:r>
          </a:p>
          <a:p>
            <a:pPr>
              <a:buNone/>
            </a:pPr>
            <a:r>
              <a:rPr lang="ru-RU" sz="2800" dirty="0" smtClean="0"/>
              <a:t>(отношение числа посещений к числу читателей)</a:t>
            </a:r>
          </a:p>
          <a:p>
            <a:endParaRPr lang="ru-RU" sz="2800" dirty="0"/>
          </a:p>
        </p:txBody>
      </p:sp>
      <p:pic>
        <p:nvPicPr>
          <p:cNvPr id="4" name="Picture 2" descr="F:\фото\DCIM\100NIKON\DSCN0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71612"/>
            <a:ext cx="1804963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185</TotalTime>
  <Words>333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Презентация школьной библиотеки.</vt:lpstr>
      <vt:lpstr>Визитная карточка школьной библиотеки</vt:lpstr>
      <vt:lpstr>Структура школьной библиотеки</vt:lpstr>
      <vt:lpstr>Материально-техническое оснащение библиотеки</vt:lpstr>
      <vt:lpstr>Функции школьной библиотеки </vt:lpstr>
      <vt:lpstr>Цели школьной библиотеки</vt:lpstr>
      <vt:lpstr>Основные задачи школьной библиотеки</vt:lpstr>
      <vt:lpstr>Направления деятельности школьной библиотеки</vt:lpstr>
      <vt:lpstr>Основные показатели работы библиотеки за 2014-2015 учебный год</vt:lpstr>
      <vt:lpstr>Мероприятия  школьной библиотеки</vt:lpstr>
      <vt:lpstr>Организация  и проведение совместных мероприятий с детской библиотекой «Спутник» </vt:lpstr>
      <vt:lpstr>Проектная деятельность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школьной библиотеки</dc:title>
  <cp:lastModifiedBy>Admin</cp:lastModifiedBy>
  <cp:revision>23</cp:revision>
  <dcterms:modified xsi:type="dcterms:W3CDTF">2015-12-07T18:53:49Z</dcterms:modified>
</cp:coreProperties>
</file>