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7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9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9AFBE-688C-436B-A5B2-A6C60BB0218F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B738D-7266-4DFC-8D81-6BE0C12CF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4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B738D-7266-4DFC-8D81-6BE0C12CFC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5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9CEA59-4702-4BB6-A525-67A9B261A60D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A62F9C-57F6-484F-91CB-2A7E871B398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916832"/>
            <a:ext cx="4824536" cy="907504"/>
          </a:xfrm>
        </p:spPr>
        <p:txBody>
          <a:bodyPr/>
          <a:lstStyle/>
          <a:p>
            <a:r>
              <a:rPr lang="ru-RU" sz="7200" dirty="0" smtClean="0"/>
              <a:t>Площадь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933056"/>
            <a:ext cx="4752528" cy="195537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smtClean="0"/>
              <a:t>Автор: учитель </a:t>
            </a:r>
            <a:r>
              <a:rPr lang="ru-RU" sz="2400" b="1" dirty="0" smtClean="0"/>
              <a:t>математики</a:t>
            </a:r>
          </a:p>
          <a:p>
            <a:pPr marL="0" indent="0" algn="r">
              <a:buNone/>
            </a:pPr>
            <a:r>
              <a:rPr lang="ru-RU" sz="2400" b="1" dirty="0" smtClean="0"/>
              <a:t>МОУ «</a:t>
            </a:r>
            <a:r>
              <a:rPr lang="ru-RU" sz="2400" b="1" dirty="0" err="1" smtClean="0"/>
              <a:t>Суховерковская</a:t>
            </a:r>
            <a:r>
              <a:rPr lang="ru-RU" sz="2400" b="1" dirty="0" smtClean="0"/>
              <a:t> СОШ» </a:t>
            </a:r>
          </a:p>
          <a:p>
            <a:pPr marL="0" indent="0" algn="r">
              <a:buNone/>
            </a:pPr>
            <a:r>
              <a:rPr lang="ru-RU" sz="2400" b="1" dirty="0" err="1" smtClean="0"/>
              <a:t>Мартенс</a:t>
            </a:r>
            <a:r>
              <a:rPr lang="ru-RU" sz="2400" b="1" dirty="0" smtClean="0"/>
              <a:t> Е.В.</a:t>
            </a:r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620689"/>
            <a:ext cx="576064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Урок математики в 5 классе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780928"/>
            <a:ext cx="38884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47864" y="2826647"/>
            <a:ext cx="5400600" cy="481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Формула площади прямоугольника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272743" y="4077072"/>
            <a:ext cx="6696744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формулу площади квадрата.</a:t>
            </a:r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Могут ли равные фигуры иметь различные площади?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1314210" y="1628800"/>
            <a:ext cx="669674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 периметры?</a:t>
            </a:r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1279056" y="2440190"/>
            <a:ext cx="6696744" cy="14928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 найти  площадь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фигуры, зная площади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всех ее частей?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635001" y="615947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Нет.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4674624" y="1287739"/>
            <a:ext cx="1833861" cy="11524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Нет.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16-конечная звезда 2"/>
          <p:cNvSpPr/>
          <p:nvPr/>
        </p:nvSpPr>
        <p:spPr>
          <a:xfrm>
            <a:off x="4740998" y="2407486"/>
            <a:ext cx="3719433" cy="152557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Найти сумму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площадей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ее частей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2" name="12-конечная звезда 11"/>
          <p:cNvSpPr/>
          <p:nvPr/>
        </p:nvSpPr>
        <p:spPr>
          <a:xfrm>
            <a:off x="4978817" y="4597273"/>
            <a:ext cx="2905551" cy="1584176"/>
          </a:xfrm>
          <a:prstGeom prst="star1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626889" y="4777293"/>
            <a:ext cx="2448272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i="1" dirty="0" smtClean="0">
                <a:solidFill>
                  <a:srgbClr val="C00000"/>
                </a:solidFill>
              </a:rPr>
              <a:t>S=a</a:t>
            </a:r>
            <a:r>
              <a:rPr lang="ru-RU" sz="48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5400" b="1" i="1" dirty="0" smtClean="0">
                <a:solidFill>
                  <a:srgbClr val="C00000"/>
                </a:solidFill>
              </a:rPr>
              <a:t>.</a:t>
            </a:r>
            <a:endParaRPr lang="ru-RU" sz="5400" b="1" i="1" u="sng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91554" y="5641389"/>
            <a:ext cx="142871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53" grpId="0"/>
      <p:bldP spid="6" grpId="0" animBg="1"/>
      <p:bldP spid="7" grpId="0" animBg="1"/>
      <p:bldP spid="3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340768"/>
            <a:ext cx="8568952" cy="6336704"/>
          </a:xfrm>
          <a:prstGeom prst="rect">
            <a:avLst/>
          </a:prstGeom>
          <a:blipFill dpi="0" rotWithShape="1">
            <a:blip r:embed="rId2">
              <a:alphaModFix amt="5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50800" dir="1200000" algn="ctr" rotWithShape="0">
              <a:srgbClr val="000000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50999">
            <a:off x="3058348" y="2328142"/>
            <a:ext cx="720080" cy="895404"/>
          </a:xfrm>
          <a:prstGeom prst="rect">
            <a:avLst/>
          </a:prstGeom>
          <a:solidFill>
            <a:srgbClr val="FFC00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01341">
            <a:off x="3056875" y="4142212"/>
            <a:ext cx="720080" cy="895404"/>
          </a:xfrm>
          <a:prstGeom prst="rect">
            <a:avLst/>
          </a:prstGeom>
          <a:solidFill>
            <a:srgbClr val="FF5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4355976" y="2319305"/>
            <a:ext cx="792088" cy="870974"/>
          </a:xfrm>
          <a:prstGeom prst="triangle">
            <a:avLst/>
          </a:prstGeom>
          <a:solidFill>
            <a:srgbClr val="FF5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543632">
            <a:off x="7023122" y="2219001"/>
            <a:ext cx="792088" cy="870974"/>
          </a:xfrm>
          <a:prstGeom prst="triangle">
            <a:avLst/>
          </a:prstGeom>
          <a:solidFill>
            <a:srgbClr val="92D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437389">
            <a:off x="5870228" y="4133023"/>
            <a:ext cx="792088" cy="870974"/>
          </a:xfrm>
          <a:prstGeom prst="triangle">
            <a:avLst/>
          </a:prstGeom>
          <a:solidFill>
            <a:srgbClr val="FF5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1347448">
            <a:off x="1741441" y="4006741"/>
            <a:ext cx="792088" cy="870974"/>
          </a:xfrm>
          <a:prstGeom prst="triangle">
            <a:avLst/>
          </a:prstGeom>
          <a:solidFill>
            <a:srgbClr val="FFFF0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ильный пятиугольник 15"/>
          <p:cNvSpPr/>
          <p:nvPr/>
        </p:nvSpPr>
        <p:spPr>
          <a:xfrm rot="10636611">
            <a:off x="5725087" y="2301309"/>
            <a:ext cx="720080" cy="888948"/>
          </a:xfrm>
          <a:custGeom>
            <a:avLst/>
            <a:gdLst>
              <a:gd name="connsiteX0" fmla="*/ 1 w 739187"/>
              <a:gd name="connsiteY0" fmla="*/ 380186 h 995342"/>
              <a:gd name="connsiteX1" fmla="*/ 369594 w 739187"/>
              <a:gd name="connsiteY1" fmla="*/ 0 h 995342"/>
              <a:gd name="connsiteX2" fmla="*/ 739186 w 739187"/>
              <a:gd name="connsiteY2" fmla="*/ 380186 h 995342"/>
              <a:gd name="connsiteX3" fmla="*/ 598014 w 739187"/>
              <a:gd name="connsiteY3" fmla="*/ 995339 h 995342"/>
              <a:gd name="connsiteX4" fmla="*/ 141173 w 739187"/>
              <a:gd name="connsiteY4" fmla="*/ 995339 h 995342"/>
              <a:gd name="connsiteX5" fmla="*/ 1 w 739187"/>
              <a:gd name="connsiteY5" fmla="*/ 380186 h 995342"/>
              <a:gd name="connsiteX0" fmla="*/ 0 w 739185"/>
              <a:gd name="connsiteY0" fmla="*/ 0 h 615153"/>
              <a:gd name="connsiteX1" fmla="*/ 352502 w 739185"/>
              <a:gd name="connsiteY1" fmla="*/ 277840 h 615153"/>
              <a:gd name="connsiteX2" fmla="*/ 739185 w 739185"/>
              <a:gd name="connsiteY2" fmla="*/ 0 h 615153"/>
              <a:gd name="connsiteX3" fmla="*/ 598013 w 739185"/>
              <a:gd name="connsiteY3" fmla="*/ 615153 h 615153"/>
              <a:gd name="connsiteX4" fmla="*/ 141172 w 739185"/>
              <a:gd name="connsiteY4" fmla="*/ 615153 h 615153"/>
              <a:gd name="connsiteX5" fmla="*/ 0 w 739185"/>
              <a:gd name="connsiteY5" fmla="*/ 0 h 615153"/>
              <a:gd name="connsiteX0" fmla="*/ 0 w 619544"/>
              <a:gd name="connsiteY0" fmla="*/ 264920 h 880073"/>
              <a:gd name="connsiteX1" fmla="*/ 352502 w 619544"/>
              <a:gd name="connsiteY1" fmla="*/ 542760 h 880073"/>
              <a:gd name="connsiteX2" fmla="*/ 619544 w 619544"/>
              <a:gd name="connsiteY2" fmla="*/ 0 h 880073"/>
              <a:gd name="connsiteX3" fmla="*/ 598013 w 619544"/>
              <a:gd name="connsiteY3" fmla="*/ 880073 h 880073"/>
              <a:gd name="connsiteX4" fmla="*/ 141172 w 619544"/>
              <a:gd name="connsiteY4" fmla="*/ 880073 h 880073"/>
              <a:gd name="connsiteX5" fmla="*/ 0 w 619544"/>
              <a:gd name="connsiteY5" fmla="*/ 264920 h 880073"/>
              <a:gd name="connsiteX0" fmla="*/ 29744 w 478372"/>
              <a:gd name="connsiteY0" fmla="*/ 0 h 922802"/>
              <a:gd name="connsiteX1" fmla="*/ 211330 w 478372"/>
              <a:gd name="connsiteY1" fmla="*/ 585489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0 h 922802"/>
              <a:gd name="connsiteX1" fmla="*/ 219876 w 478372"/>
              <a:gd name="connsiteY1" fmla="*/ 363298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8546 h 880073"/>
              <a:gd name="connsiteX1" fmla="*/ 219876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478372"/>
              <a:gd name="connsiteY0" fmla="*/ 8546 h 880073"/>
              <a:gd name="connsiteX1" fmla="*/ 279697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580921"/>
              <a:gd name="connsiteY0" fmla="*/ 8546 h 880073"/>
              <a:gd name="connsiteX1" fmla="*/ 279697 w 580921"/>
              <a:gd name="connsiteY1" fmla="*/ 320569 h 880073"/>
              <a:gd name="connsiteX2" fmla="*/ 580921 w 580921"/>
              <a:gd name="connsiteY2" fmla="*/ 0 h 880073"/>
              <a:gd name="connsiteX3" fmla="*/ 456841 w 580921"/>
              <a:gd name="connsiteY3" fmla="*/ 880073 h 880073"/>
              <a:gd name="connsiteX4" fmla="*/ 0 w 580921"/>
              <a:gd name="connsiteY4" fmla="*/ 880073 h 880073"/>
              <a:gd name="connsiteX5" fmla="*/ 29744 w 580921"/>
              <a:gd name="connsiteY5" fmla="*/ 8546 h 880073"/>
              <a:gd name="connsiteX0" fmla="*/ 29744 w 593573"/>
              <a:gd name="connsiteY0" fmla="*/ 8546 h 880073"/>
              <a:gd name="connsiteX1" fmla="*/ 279697 w 593573"/>
              <a:gd name="connsiteY1" fmla="*/ 320569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29744 w 593573"/>
              <a:gd name="connsiteY0" fmla="*/ 8546 h 880073"/>
              <a:gd name="connsiteX1" fmla="*/ 288243 w 593573"/>
              <a:gd name="connsiteY1" fmla="*/ 363298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12653 w 593573"/>
              <a:gd name="connsiteY0" fmla="*/ 0 h 897164"/>
              <a:gd name="connsiteX1" fmla="*/ 288243 w 593573"/>
              <a:gd name="connsiteY1" fmla="*/ 380389 h 897164"/>
              <a:gd name="connsiteX2" fmla="*/ 580921 w 593573"/>
              <a:gd name="connsiteY2" fmla="*/ 17091 h 897164"/>
              <a:gd name="connsiteX3" fmla="*/ 593573 w 593573"/>
              <a:gd name="connsiteY3" fmla="*/ 888619 h 897164"/>
              <a:gd name="connsiteX4" fmla="*/ 0 w 593573"/>
              <a:gd name="connsiteY4" fmla="*/ 897164 h 897164"/>
              <a:gd name="connsiteX5" fmla="*/ 12653 w 593573"/>
              <a:gd name="connsiteY5" fmla="*/ 0 h 8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73" h="897164">
                <a:moveTo>
                  <a:pt x="12653" y="0"/>
                </a:moveTo>
                <a:lnTo>
                  <a:pt x="288243" y="380389"/>
                </a:lnTo>
                <a:lnTo>
                  <a:pt x="580921" y="17091"/>
                </a:lnTo>
                <a:lnTo>
                  <a:pt x="593573" y="888619"/>
                </a:lnTo>
                <a:lnTo>
                  <a:pt x="0" y="897164"/>
                </a:lnTo>
                <a:lnTo>
                  <a:pt x="12653" y="0"/>
                </a:lnTo>
                <a:close/>
              </a:path>
            </a:pathLst>
          </a:custGeom>
          <a:solidFill>
            <a:srgbClr val="FFFF0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ильный пятиугольник 15"/>
          <p:cNvSpPr/>
          <p:nvPr/>
        </p:nvSpPr>
        <p:spPr>
          <a:xfrm rot="11146431">
            <a:off x="1689648" y="2253558"/>
            <a:ext cx="720080" cy="888948"/>
          </a:xfrm>
          <a:custGeom>
            <a:avLst/>
            <a:gdLst>
              <a:gd name="connsiteX0" fmla="*/ 1 w 739187"/>
              <a:gd name="connsiteY0" fmla="*/ 380186 h 995342"/>
              <a:gd name="connsiteX1" fmla="*/ 369594 w 739187"/>
              <a:gd name="connsiteY1" fmla="*/ 0 h 995342"/>
              <a:gd name="connsiteX2" fmla="*/ 739186 w 739187"/>
              <a:gd name="connsiteY2" fmla="*/ 380186 h 995342"/>
              <a:gd name="connsiteX3" fmla="*/ 598014 w 739187"/>
              <a:gd name="connsiteY3" fmla="*/ 995339 h 995342"/>
              <a:gd name="connsiteX4" fmla="*/ 141173 w 739187"/>
              <a:gd name="connsiteY4" fmla="*/ 995339 h 995342"/>
              <a:gd name="connsiteX5" fmla="*/ 1 w 739187"/>
              <a:gd name="connsiteY5" fmla="*/ 380186 h 995342"/>
              <a:gd name="connsiteX0" fmla="*/ 0 w 739185"/>
              <a:gd name="connsiteY0" fmla="*/ 0 h 615153"/>
              <a:gd name="connsiteX1" fmla="*/ 352502 w 739185"/>
              <a:gd name="connsiteY1" fmla="*/ 277840 h 615153"/>
              <a:gd name="connsiteX2" fmla="*/ 739185 w 739185"/>
              <a:gd name="connsiteY2" fmla="*/ 0 h 615153"/>
              <a:gd name="connsiteX3" fmla="*/ 598013 w 739185"/>
              <a:gd name="connsiteY3" fmla="*/ 615153 h 615153"/>
              <a:gd name="connsiteX4" fmla="*/ 141172 w 739185"/>
              <a:gd name="connsiteY4" fmla="*/ 615153 h 615153"/>
              <a:gd name="connsiteX5" fmla="*/ 0 w 739185"/>
              <a:gd name="connsiteY5" fmla="*/ 0 h 615153"/>
              <a:gd name="connsiteX0" fmla="*/ 0 w 619544"/>
              <a:gd name="connsiteY0" fmla="*/ 264920 h 880073"/>
              <a:gd name="connsiteX1" fmla="*/ 352502 w 619544"/>
              <a:gd name="connsiteY1" fmla="*/ 542760 h 880073"/>
              <a:gd name="connsiteX2" fmla="*/ 619544 w 619544"/>
              <a:gd name="connsiteY2" fmla="*/ 0 h 880073"/>
              <a:gd name="connsiteX3" fmla="*/ 598013 w 619544"/>
              <a:gd name="connsiteY3" fmla="*/ 880073 h 880073"/>
              <a:gd name="connsiteX4" fmla="*/ 141172 w 619544"/>
              <a:gd name="connsiteY4" fmla="*/ 880073 h 880073"/>
              <a:gd name="connsiteX5" fmla="*/ 0 w 619544"/>
              <a:gd name="connsiteY5" fmla="*/ 264920 h 880073"/>
              <a:gd name="connsiteX0" fmla="*/ 29744 w 478372"/>
              <a:gd name="connsiteY0" fmla="*/ 0 h 922802"/>
              <a:gd name="connsiteX1" fmla="*/ 211330 w 478372"/>
              <a:gd name="connsiteY1" fmla="*/ 585489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0 h 922802"/>
              <a:gd name="connsiteX1" fmla="*/ 219876 w 478372"/>
              <a:gd name="connsiteY1" fmla="*/ 363298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8546 h 880073"/>
              <a:gd name="connsiteX1" fmla="*/ 219876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478372"/>
              <a:gd name="connsiteY0" fmla="*/ 8546 h 880073"/>
              <a:gd name="connsiteX1" fmla="*/ 279697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580921"/>
              <a:gd name="connsiteY0" fmla="*/ 8546 h 880073"/>
              <a:gd name="connsiteX1" fmla="*/ 279697 w 580921"/>
              <a:gd name="connsiteY1" fmla="*/ 320569 h 880073"/>
              <a:gd name="connsiteX2" fmla="*/ 580921 w 580921"/>
              <a:gd name="connsiteY2" fmla="*/ 0 h 880073"/>
              <a:gd name="connsiteX3" fmla="*/ 456841 w 580921"/>
              <a:gd name="connsiteY3" fmla="*/ 880073 h 880073"/>
              <a:gd name="connsiteX4" fmla="*/ 0 w 580921"/>
              <a:gd name="connsiteY4" fmla="*/ 880073 h 880073"/>
              <a:gd name="connsiteX5" fmla="*/ 29744 w 580921"/>
              <a:gd name="connsiteY5" fmla="*/ 8546 h 880073"/>
              <a:gd name="connsiteX0" fmla="*/ 29744 w 593573"/>
              <a:gd name="connsiteY0" fmla="*/ 8546 h 880073"/>
              <a:gd name="connsiteX1" fmla="*/ 279697 w 593573"/>
              <a:gd name="connsiteY1" fmla="*/ 320569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29744 w 593573"/>
              <a:gd name="connsiteY0" fmla="*/ 8546 h 880073"/>
              <a:gd name="connsiteX1" fmla="*/ 288243 w 593573"/>
              <a:gd name="connsiteY1" fmla="*/ 363298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12653 w 593573"/>
              <a:gd name="connsiteY0" fmla="*/ 0 h 897164"/>
              <a:gd name="connsiteX1" fmla="*/ 288243 w 593573"/>
              <a:gd name="connsiteY1" fmla="*/ 380389 h 897164"/>
              <a:gd name="connsiteX2" fmla="*/ 580921 w 593573"/>
              <a:gd name="connsiteY2" fmla="*/ 17091 h 897164"/>
              <a:gd name="connsiteX3" fmla="*/ 593573 w 593573"/>
              <a:gd name="connsiteY3" fmla="*/ 888619 h 897164"/>
              <a:gd name="connsiteX4" fmla="*/ 0 w 593573"/>
              <a:gd name="connsiteY4" fmla="*/ 897164 h 897164"/>
              <a:gd name="connsiteX5" fmla="*/ 12653 w 593573"/>
              <a:gd name="connsiteY5" fmla="*/ 0 h 8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73" h="897164">
                <a:moveTo>
                  <a:pt x="12653" y="0"/>
                </a:moveTo>
                <a:lnTo>
                  <a:pt x="288243" y="380389"/>
                </a:lnTo>
                <a:lnTo>
                  <a:pt x="580921" y="17091"/>
                </a:lnTo>
                <a:lnTo>
                  <a:pt x="593573" y="888619"/>
                </a:lnTo>
                <a:lnTo>
                  <a:pt x="0" y="897164"/>
                </a:lnTo>
                <a:lnTo>
                  <a:pt x="12653" y="0"/>
                </a:lnTo>
                <a:close/>
              </a:path>
            </a:pathLst>
          </a:custGeom>
          <a:solidFill>
            <a:srgbClr val="FF5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авильный пятиугольник 15"/>
          <p:cNvSpPr/>
          <p:nvPr/>
        </p:nvSpPr>
        <p:spPr>
          <a:xfrm rot="10419919">
            <a:off x="7094509" y="3987532"/>
            <a:ext cx="720080" cy="888948"/>
          </a:xfrm>
          <a:custGeom>
            <a:avLst/>
            <a:gdLst>
              <a:gd name="connsiteX0" fmla="*/ 1 w 739187"/>
              <a:gd name="connsiteY0" fmla="*/ 380186 h 995342"/>
              <a:gd name="connsiteX1" fmla="*/ 369594 w 739187"/>
              <a:gd name="connsiteY1" fmla="*/ 0 h 995342"/>
              <a:gd name="connsiteX2" fmla="*/ 739186 w 739187"/>
              <a:gd name="connsiteY2" fmla="*/ 380186 h 995342"/>
              <a:gd name="connsiteX3" fmla="*/ 598014 w 739187"/>
              <a:gd name="connsiteY3" fmla="*/ 995339 h 995342"/>
              <a:gd name="connsiteX4" fmla="*/ 141173 w 739187"/>
              <a:gd name="connsiteY4" fmla="*/ 995339 h 995342"/>
              <a:gd name="connsiteX5" fmla="*/ 1 w 739187"/>
              <a:gd name="connsiteY5" fmla="*/ 380186 h 995342"/>
              <a:gd name="connsiteX0" fmla="*/ 0 w 739185"/>
              <a:gd name="connsiteY0" fmla="*/ 0 h 615153"/>
              <a:gd name="connsiteX1" fmla="*/ 352502 w 739185"/>
              <a:gd name="connsiteY1" fmla="*/ 277840 h 615153"/>
              <a:gd name="connsiteX2" fmla="*/ 739185 w 739185"/>
              <a:gd name="connsiteY2" fmla="*/ 0 h 615153"/>
              <a:gd name="connsiteX3" fmla="*/ 598013 w 739185"/>
              <a:gd name="connsiteY3" fmla="*/ 615153 h 615153"/>
              <a:gd name="connsiteX4" fmla="*/ 141172 w 739185"/>
              <a:gd name="connsiteY4" fmla="*/ 615153 h 615153"/>
              <a:gd name="connsiteX5" fmla="*/ 0 w 739185"/>
              <a:gd name="connsiteY5" fmla="*/ 0 h 615153"/>
              <a:gd name="connsiteX0" fmla="*/ 0 w 619544"/>
              <a:gd name="connsiteY0" fmla="*/ 264920 h 880073"/>
              <a:gd name="connsiteX1" fmla="*/ 352502 w 619544"/>
              <a:gd name="connsiteY1" fmla="*/ 542760 h 880073"/>
              <a:gd name="connsiteX2" fmla="*/ 619544 w 619544"/>
              <a:gd name="connsiteY2" fmla="*/ 0 h 880073"/>
              <a:gd name="connsiteX3" fmla="*/ 598013 w 619544"/>
              <a:gd name="connsiteY3" fmla="*/ 880073 h 880073"/>
              <a:gd name="connsiteX4" fmla="*/ 141172 w 619544"/>
              <a:gd name="connsiteY4" fmla="*/ 880073 h 880073"/>
              <a:gd name="connsiteX5" fmla="*/ 0 w 619544"/>
              <a:gd name="connsiteY5" fmla="*/ 264920 h 880073"/>
              <a:gd name="connsiteX0" fmla="*/ 29744 w 478372"/>
              <a:gd name="connsiteY0" fmla="*/ 0 h 922802"/>
              <a:gd name="connsiteX1" fmla="*/ 211330 w 478372"/>
              <a:gd name="connsiteY1" fmla="*/ 585489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0 h 922802"/>
              <a:gd name="connsiteX1" fmla="*/ 219876 w 478372"/>
              <a:gd name="connsiteY1" fmla="*/ 363298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8546 h 880073"/>
              <a:gd name="connsiteX1" fmla="*/ 219876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478372"/>
              <a:gd name="connsiteY0" fmla="*/ 8546 h 880073"/>
              <a:gd name="connsiteX1" fmla="*/ 279697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580921"/>
              <a:gd name="connsiteY0" fmla="*/ 8546 h 880073"/>
              <a:gd name="connsiteX1" fmla="*/ 279697 w 580921"/>
              <a:gd name="connsiteY1" fmla="*/ 320569 h 880073"/>
              <a:gd name="connsiteX2" fmla="*/ 580921 w 580921"/>
              <a:gd name="connsiteY2" fmla="*/ 0 h 880073"/>
              <a:gd name="connsiteX3" fmla="*/ 456841 w 580921"/>
              <a:gd name="connsiteY3" fmla="*/ 880073 h 880073"/>
              <a:gd name="connsiteX4" fmla="*/ 0 w 580921"/>
              <a:gd name="connsiteY4" fmla="*/ 880073 h 880073"/>
              <a:gd name="connsiteX5" fmla="*/ 29744 w 580921"/>
              <a:gd name="connsiteY5" fmla="*/ 8546 h 880073"/>
              <a:gd name="connsiteX0" fmla="*/ 29744 w 593573"/>
              <a:gd name="connsiteY0" fmla="*/ 8546 h 880073"/>
              <a:gd name="connsiteX1" fmla="*/ 279697 w 593573"/>
              <a:gd name="connsiteY1" fmla="*/ 320569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29744 w 593573"/>
              <a:gd name="connsiteY0" fmla="*/ 8546 h 880073"/>
              <a:gd name="connsiteX1" fmla="*/ 288243 w 593573"/>
              <a:gd name="connsiteY1" fmla="*/ 363298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12653 w 593573"/>
              <a:gd name="connsiteY0" fmla="*/ 0 h 897164"/>
              <a:gd name="connsiteX1" fmla="*/ 288243 w 593573"/>
              <a:gd name="connsiteY1" fmla="*/ 380389 h 897164"/>
              <a:gd name="connsiteX2" fmla="*/ 580921 w 593573"/>
              <a:gd name="connsiteY2" fmla="*/ 17091 h 897164"/>
              <a:gd name="connsiteX3" fmla="*/ 593573 w 593573"/>
              <a:gd name="connsiteY3" fmla="*/ 888619 h 897164"/>
              <a:gd name="connsiteX4" fmla="*/ 0 w 593573"/>
              <a:gd name="connsiteY4" fmla="*/ 897164 h 897164"/>
              <a:gd name="connsiteX5" fmla="*/ 12653 w 593573"/>
              <a:gd name="connsiteY5" fmla="*/ 0 h 8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73" h="897164">
                <a:moveTo>
                  <a:pt x="12653" y="0"/>
                </a:moveTo>
                <a:lnTo>
                  <a:pt x="288243" y="380389"/>
                </a:lnTo>
                <a:lnTo>
                  <a:pt x="580921" y="17091"/>
                </a:lnTo>
                <a:lnTo>
                  <a:pt x="593573" y="888619"/>
                </a:lnTo>
                <a:lnTo>
                  <a:pt x="0" y="897164"/>
                </a:lnTo>
                <a:lnTo>
                  <a:pt x="12653" y="0"/>
                </a:lnTo>
                <a:close/>
              </a:path>
            </a:pathLst>
          </a:custGeom>
          <a:solidFill>
            <a:srgbClr val="FFC00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5"/>
          <p:cNvSpPr/>
          <p:nvPr/>
        </p:nvSpPr>
        <p:spPr>
          <a:xfrm rot="10800000">
            <a:off x="4427984" y="4196235"/>
            <a:ext cx="720080" cy="888948"/>
          </a:xfrm>
          <a:custGeom>
            <a:avLst/>
            <a:gdLst>
              <a:gd name="connsiteX0" fmla="*/ 1 w 739187"/>
              <a:gd name="connsiteY0" fmla="*/ 380186 h 995342"/>
              <a:gd name="connsiteX1" fmla="*/ 369594 w 739187"/>
              <a:gd name="connsiteY1" fmla="*/ 0 h 995342"/>
              <a:gd name="connsiteX2" fmla="*/ 739186 w 739187"/>
              <a:gd name="connsiteY2" fmla="*/ 380186 h 995342"/>
              <a:gd name="connsiteX3" fmla="*/ 598014 w 739187"/>
              <a:gd name="connsiteY3" fmla="*/ 995339 h 995342"/>
              <a:gd name="connsiteX4" fmla="*/ 141173 w 739187"/>
              <a:gd name="connsiteY4" fmla="*/ 995339 h 995342"/>
              <a:gd name="connsiteX5" fmla="*/ 1 w 739187"/>
              <a:gd name="connsiteY5" fmla="*/ 380186 h 995342"/>
              <a:gd name="connsiteX0" fmla="*/ 0 w 739185"/>
              <a:gd name="connsiteY0" fmla="*/ 0 h 615153"/>
              <a:gd name="connsiteX1" fmla="*/ 352502 w 739185"/>
              <a:gd name="connsiteY1" fmla="*/ 277840 h 615153"/>
              <a:gd name="connsiteX2" fmla="*/ 739185 w 739185"/>
              <a:gd name="connsiteY2" fmla="*/ 0 h 615153"/>
              <a:gd name="connsiteX3" fmla="*/ 598013 w 739185"/>
              <a:gd name="connsiteY3" fmla="*/ 615153 h 615153"/>
              <a:gd name="connsiteX4" fmla="*/ 141172 w 739185"/>
              <a:gd name="connsiteY4" fmla="*/ 615153 h 615153"/>
              <a:gd name="connsiteX5" fmla="*/ 0 w 739185"/>
              <a:gd name="connsiteY5" fmla="*/ 0 h 615153"/>
              <a:gd name="connsiteX0" fmla="*/ 0 w 619544"/>
              <a:gd name="connsiteY0" fmla="*/ 264920 h 880073"/>
              <a:gd name="connsiteX1" fmla="*/ 352502 w 619544"/>
              <a:gd name="connsiteY1" fmla="*/ 542760 h 880073"/>
              <a:gd name="connsiteX2" fmla="*/ 619544 w 619544"/>
              <a:gd name="connsiteY2" fmla="*/ 0 h 880073"/>
              <a:gd name="connsiteX3" fmla="*/ 598013 w 619544"/>
              <a:gd name="connsiteY3" fmla="*/ 880073 h 880073"/>
              <a:gd name="connsiteX4" fmla="*/ 141172 w 619544"/>
              <a:gd name="connsiteY4" fmla="*/ 880073 h 880073"/>
              <a:gd name="connsiteX5" fmla="*/ 0 w 619544"/>
              <a:gd name="connsiteY5" fmla="*/ 264920 h 880073"/>
              <a:gd name="connsiteX0" fmla="*/ 29744 w 478372"/>
              <a:gd name="connsiteY0" fmla="*/ 0 h 922802"/>
              <a:gd name="connsiteX1" fmla="*/ 211330 w 478372"/>
              <a:gd name="connsiteY1" fmla="*/ 585489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0 h 922802"/>
              <a:gd name="connsiteX1" fmla="*/ 219876 w 478372"/>
              <a:gd name="connsiteY1" fmla="*/ 363298 h 922802"/>
              <a:gd name="connsiteX2" fmla="*/ 478372 w 478372"/>
              <a:gd name="connsiteY2" fmla="*/ 42729 h 922802"/>
              <a:gd name="connsiteX3" fmla="*/ 456841 w 478372"/>
              <a:gd name="connsiteY3" fmla="*/ 922802 h 922802"/>
              <a:gd name="connsiteX4" fmla="*/ 0 w 478372"/>
              <a:gd name="connsiteY4" fmla="*/ 922802 h 922802"/>
              <a:gd name="connsiteX5" fmla="*/ 29744 w 478372"/>
              <a:gd name="connsiteY5" fmla="*/ 0 h 922802"/>
              <a:gd name="connsiteX0" fmla="*/ 29744 w 478372"/>
              <a:gd name="connsiteY0" fmla="*/ 8546 h 880073"/>
              <a:gd name="connsiteX1" fmla="*/ 219876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478372"/>
              <a:gd name="connsiteY0" fmla="*/ 8546 h 880073"/>
              <a:gd name="connsiteX1" fmla="*/ 279697 w 478372"/>
              <a:gd name="connsiteY1" fmla="*/ 320569 h 880073"/>
              <a:gd name="connsiteX2" fmla="*/ 478372 w 478372"/>
              <a:gd name="connsiteY2" fmla="*/ 0 h 880073"/>
              <a:gd name="connsiteX3" fmla="*/ 456841 w 478372"/>
              <a:gd name="connsiteY3" fmla="*/ 880073 h 880073"/>
              <a:gd name="connsiteX4" fmla="*/ 0 w 478372"/>
              <a:gd name="connsiteY4" fmla="*/ 880073 h 880073"/>
              <a:gd name="connsiteX5" fmla="*/ 29744 w 478372"/>
              <a:gd name="connsiteY5" fmla="*/ 8546 h 880073"/>
              <a:gd name="connsiteX0" fmla="*/ 29744 w 580921"/>
              <a:gd name="connsiteY0" fmla="*/ 8546 h 880073"/>
              <a:gd name="connsiteX1" fmla="*/ 279697 w 580921"/>
              <a:gd name="connsiteY1" fmla="*/ 320569 h 880073"/>
              <a:gd name="connsiteX2" fmla="*/ 580921 w 580921"/>
              <a:gd name="connsiteY2" fmla="*/ 0 h 880073"/>
              <a:gd name="connsiteX3" fmla="*/ 456841 w 580921"/>
              <a:gd name="connsiteY3" fmla="*/ 880073 h 880073"/>
              <a:gd name="connsiteX4" fmla="*/ 0 w 580921"/>
              <a:gd name="connsiteY4" fmla="*/ 880073 h 880073"/>
              <a:gd name="connsiteX5" fmla="*/ 29744 w 580921"/>
              <a:gd name="connsiteY5" fmla="*/ 8546 h 880073"/>
              <a:gd name="connsiteX0" fmla="*/ 29744 w 593573"/>
              <a:gd name="connsiteY0" fmla="*/ 8546 h 880073"/>
              <a:gd name="connsiteX1" fmla="*/ 279697 w 593573"/>
              <a:gd name="connsiteY1" fmla="*/ 320569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29744 w 593573"/>
              <a:gd name="connsiteY0" fmla="*/ 8546 h 880073"/>
              <a:gd name="connsiteX1" fmla="*/ 288243 w 593573"/>
              <a:gd name="connsiteY1" fmla="*/ 363298 h 880073"/>
              <a:gd name="connsiteX2" fmla="*/ 580921 w 593573"/>
              <a:gd name="connsiteY2" fmla="*/ 0 h 880073"/>
              <a:gd name="connsiteX3" fmla="*/ 593573 w 593573"/>
              <a:gd name="connsiteY3" fmla="*/ 871528 h 880073"/>
              <a:gd name="connsiteX4" fmla="*/ 0 w 593573"/>
              <a:gd name="connsiteY4" fmla="*/ 880073 h 880073"/>
              <a:gd name="connsiteX5" fmla="*/ 29744 w 593573"/>
              <a:gd name="connsiteY5" fmla="*/ 8546 h 880073"/>
              <a:gd name="connsiteX0" fmla="*/ 12653 w 593573"/>
              <a:gd name="connsiteY0" fmla="*/ 0 h 897164"/>
              <a:gd name="connsiteX1" fmla="*/ 288243 w 593573"/>
              <a:gd name="connsiteY1" fmla="*/ 380389 h 897164"/>
              <a:gd name="connsiteX2" fmla="*/ 580921 w 593573"/>
              <a:gd name="connsiteY2" fmla="*/ 17091 h 897164"/>
              <a:gd name="connsiteX3" fmla="*/ 593573 w 593573"/>
              <a:gd name="connsiteY3" fmla="*/ 888619 h 897164"/>
              <a:gd name="connsiteX4" fmla="*/ 0 w 593573"/>
              <a:gd name="connsiteY4" fmla="*/ 897164 h 897164"/>
              <a:gd name="connsiteX5" fmla="*/ 12653 w 593573"/>
              <a:gd name="connsiteY5" fmla="*/ 0 h 89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573" h="897164">
                <a:moveTo>
                  <a:pt x="12653" y="0"/>
                </a:moveTo>
                <a:lnTo>
                  <a:pt x="288243" y="380389"/>
                </a:lnTo>
                <a:lnTo>
                  <a:pt x="580921" y="17091"/>
                </a:lnTo>
                <a:lnTo>
                  <a:pt x="593573" y="888619"/>
                </a:lnTo>
                <a:lnTo>
                  <a:pt x="0" y="897164"/>
                </a:lnTo>
                <a:lnTo>
                  <a:pt x="12653" y="0"/>
                </a:lnTo>
                <a:close/>
              </a:path>
            </a:pathLst>
          </a:custGeom>
          <a:solidFill>
            <a:srgbClr val="92D050"/>
          </a:solidFill>
          <a:ln w="12700">
            <a:noFill/>
          </a:ln>
          <a:effectLst>
            <a:outerShdw blurRad="50800" dist="88900" algn="ctr" rotWithShape="0">
              <a:srgbClr val="000000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626889" y="4777293"/>
            <a:ext cx="637299" cy="5239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i="1" u="sng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9926" y="227971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20226" y="230514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88078" y="2473387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88078" y="428721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46360" y="40382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</a:t>
            </a:r>
            <a:endParaRPr lang="ru-RU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40460" y="422481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</a:t>
            </a:r>
            <a:endParaRPr lang="ru-RU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85898" y="217277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endParaRPr lang="ru-RU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02705" y="2326473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</a:t>
            </a:r>
            <a:endParaRPr lang="ru-RU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20526" y="398008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32394" y="41503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</a:t>
            </a:r>
            <a:endParaRPr lang="ru-RU" sz="2800" b="1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Какие из флажков равны?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16-конечная звезда 33"/>
          <p:cNvSpPr/>
          <p:nvPr/>
        </p:nvSpPr>
        <p:spPr>
          <a:xfrm>
            <a:off x="2469483" y="1052736"/>
            <a:ext cx="2534565" cy="1035569"/>
          </a:xfrm>
          <a:prstGeom prst="star1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A, D, L,N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5" name="16-конечная звезда 34"/>
          <p:cNvSpPr/>
          <p:nvPr/>
        </p:nvSpPr>
        <p:spPr>
          <a:xfrm>
            <a:off x="3930996" y="1556792"/>
            <a:ext cx="2153172" cy="1035569"/>
          </a:xfrm>
          <a:prstGeom prst="star1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B, K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6" name="16-конечная звезда 35"/>
          <p:cNvSpPr/>
          <p:nvPr/>
        </p:nvSpPr>
        <p:spPr>
          <a:xfrm>
            <a:off x="5277795" y="1137207"/>
            <a:ext cx="2534565" cy="1035569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C, E, F, M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621721" cy="3698334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Равны ли выкройка и вырезанный по ней кусок материи?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5940152" y="1412776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Да.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Какие из отрезков АВ, МР, С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D, OK, EF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равны, если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03648" y="2204864"/>
            <a:ext cx="220152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МР = 5 см,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1115616" y="1982213"/>
            <a:ext cx="301388" cy="1086747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0371555">
            <a:off x="3553848" y="2423665"/>
            <a:ext cx="301388" cy="1015812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403648" y="1772816"/>
            <a:ext cx="2911196" cy="5861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АВ = 3 см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394861" y="2708920"/>
            <a:ext cx="2385051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= 30 мм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353052" y="3717032"/>
            <a:ext cx="2282844" cy="717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EF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= 84 мм,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364653" y="3212976"/>
            <a:ext cx="2445466" cy="585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OK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= 50 мм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004048" y="2371454"/>
            <a:ext cx="2808312" cy="560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 =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40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д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5004048" y="1939406"/>
            <a:ext cx="2911196" cy="5861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АС = 200 см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995261" y="2875510"/>
            <a:ext cx="2385051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=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400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мм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953452" y="3883622"/>
            <a:ext cx="2858908" cy="717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KL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=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4000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мм,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965053" y="3379566"/>
            <a:ext cx="2445466" cy="585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OK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=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20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дм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001955" y="4434950"/>
            <a:ext cx="2282844" cy="717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=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м,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11068969">
            <a:off x="7376370" y="2624308"/>
            <a:ext cx="344419" cy="1494799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4652064" y="2218225"/>
            <a:ext cx="323380" cy="1453945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4674056" y="3647685"/>
            <a:ext cx="301388" cy="1086747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A661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12" grpId="0" animBg="1"/>
      <p:bldP spid="13" grpId="0" animBg="1"/>
      <p:bldP spid="14" grpId="0"/>
      <p:bldP spid="14" grpId="1"/>
      <p:bldP spid="15" grpId="0"/>
      <p:bldP spid="15" grpId="1"/>
      <p:bldP spid="16" grpId="0"/>
      <p:bldP spid="17" grpId="0"/>
      <p:bldP spid="17" grpId="1"/>
      <p:bldP spid="21" grpId="0"/>
      <p:bldP spid="21" grpId="1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Длина прямоугольника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ABCD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равна 28 см, а его ширина в 7 раз меньше. Чему равна площадь прямоугольника?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348880"/>
            <a:ext cx="3672408" cy="10081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7584" y="2060848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0032" y="3068960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3068960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860032" y="2098427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47664" y="4011486"/>
            <a:ext cx="344194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BC=28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:7= 4 (см),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41815" y="4515542"/>
            <a:ext cx="5159121" cy="929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S=AB*BC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=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28*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=112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</a:t>
            </a:r>
            <a:r>
              <a:rPr lang="ru-RU" sz="2800" b="1" i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2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).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47664" y="3573016"/>
            <a:ext cx="3441949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АВ =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28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(см),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>
            <a:endCxn id="7" idx="1"/>
          </p:cNvCxnSpPr>
          <p:nvPr/>
        </p:nvCxnSpPr>
        <p:spPr>
          <a:xfrm>
            <a:off x="1187624" y="3356992"/>
            <a:ext cx="367240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6-конечная звезда 19"/>
          <p:cNvSpPr/>
          <p:nvPr/>
        </p:nvSpPr>
        <p:spPr>
          <a:xfrm>
            <a:off x="4841219" y="4991816"/>
            <a:ext cx="3719433" cy="108012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 1</a:t>
            </a:r>
            <a:r>
              <a:rPr lang="en-US" sz="2800" b="1" i="1" dirty="0">
                <a:solidFill>
                  <a:srgbClr val="C00000"/>
                </a:solidFill>
              </a:rPr>
              <a:t>12</a:t>
            </a:r>
            <a:r>
              <a:rPr lang="ru-RU" sz="2800" b="1" i="1" dirty="0">
                <a:solidFill>
                  <a:srgbClr val="C00000"/>
                </a:solidFill>
              </a:rPr>
              <a:t> см</a:t>
            </a:r>
            <a:r>
              <a:rPr lang="ru-RU" sz="2800" b="1" i="1" baseline="30000" dirty="0">
                <a:solidFill>
                  <a:srgbClr val="C00000"/>
                </a:solidFill>
              </a:rPr>
              <a:t> 2</a:t>
            </a:r>
            <a:r>
              <a:rPr lang="ru-RU" sz="2800" b="1" i="1" dirty="0" smtClean="0">
                <a:solidFill>
                  <a:srgbClr val="C00000"/>
                </a:solidFill>
              </a:rPr>
              <a:t>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860032" y="2386459"/>
            <a:ext cx="4952" cy="97053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4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3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Ширина прямоугольника К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NMT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равна 26 см, а его длина на 14 см больше. Чему равна площадь прямоугольника?</a:t>
            </a:r>
          </a:p>
          <a:p>
            <a:pPr marL="0" indent="0">
              <a:buNone/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38" y="1988840"/>
            <a:ext cx="2952329" cy="13681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07604" y="1772816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81179" y="3074884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98" y="3074884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80959" y="1844822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47664" y="4011486"/>
            <a:ext cx="344194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KM=26+14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= 4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(см),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41815" y="4515542"/>
            <a:ext cx="5159121" cy="929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S=MN*KM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=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26*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4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0=1040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</a:t>
            </a:r>
            <a:r>
              <a:rPr lang="ru-RU" sz="2800" b="1" i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2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).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47664" y="3573016"/>
            <a:ext cx="3441949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MN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=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26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(см),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31639" y="3356992"/>
            <a:ext cx="295232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6-конечная звезда 19"/>
          <p:cNvSpPr/>
          <p:nvPr/>
        </p:nvSpPr>
        <p:spPr>
          <a:xfrm>
            <a:off x="4841219" y="4991816"/>
            <a:ext cx="3719433" cy="108012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 </a:t>
            </a:r>
            <a:r>
              <a:rPr lang="ru-RU" sz="2800" b="1" i="1" dirty="0" smtClean="0">
                <a:solidFill>
                  <a:srgbClr val="C00000"/>
                </a:solidFill>
              </a:rPr>
              <a:t>1</a:t>
            </a:r>
            <a:r>
              <a:rPr lang="en-US" sz="2800" b="1" i="1" dirty="0" smtClean="0">
                <a:solidFill>
                  <a:srgbClr val="C00000"/>
                </a:solidFill>
              </a:rPr>
              <a:t>040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см</a:t>
            </a:r>
            <a:r>
              <a:rPr lang="ru-RU" sz="2800" b="1" i="1" baseline="30000" dirty="0">
                <a:solidFill>
                  <a:srgbClr val="C00000"/>
                </a:solidFill>
              </a:rPr>
              <a:t> 2</a:t>
            </a:r>
            <a:r>
              <a:rPr lang="ru-RU" sz="2800" b="1" i="1" dirty="0" smtClean="0">
                <a:solidFill>
                  <a:srgbClr val="C00000"/>
                </a:solidFill>
              </a:rPr>
              <a:t>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83556" y="1982916"/>
            <a:ext cx="0" cy="137407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3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Чему равна площадь каждого из треугольников, на которые разбивает отрезок КМ этот прямоугольник?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38" y="1988840"/>
            <a:ext cx="2952329" cy="13681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07604" y="1772816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81179" y="3074884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98" y="3074884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80959" y="1844822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01439" y="3650948"/>
            <a:ext cx="3960440" cy="5040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1040:2 =520 (см</a:t>
            </a:r>
            <a:r>
              <a:rPr lang="ru-RU" sz="2800" b="1" i="1" baseline="30000" dirty="0">
                <a:solidFill>
                  <a:schemeClr val="accent6">
                    <a:lumMod val="75000"/>
                  </a:schemeClr>
                </a:solidFill>
              </a:rPr>
              <a:t> 2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331639" y="1988840"/>
            <a:ext cx="2952328" cy="136815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6-конечная звезда 19"/>
          <p:cNvSpPr/>
          <p:nvPr/>
        </p:nvSpPr>
        <p:spPr>
          <a:xfrm>
            <a:off x="3851920" y="4155878"/>
            <a:ext cx="3719433" cy="108012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 </a:t>
            </a:r>
            <a:r>
              <a:rPr lang="ru-RU" sz="2800" b="1" i="1" dirty="0" smtClean="0">
                <a:solidFill>
                  <a:srgbClr val="C00000"/>
                </a:solidFill>
              </a:rPr>
              <a:t>520 </a:t>
            </a:r>
            <a:r>
              <a:rPr lang="ru-RU" sz="2800" b="1" i="1" dirty="0">
                <a:solidFill>
                  <a:srgbClr val="C00000"/>
                </a:solidFill>
              </a:rPr>
              <a:t>см</a:t>
            </a:r>
            <a:r>
              <a:rPr lang="ru-RU" sz="2800" b="1" i="1" baseline="30000" dirty="0">
                <a:solidFill>
                  <a:srgbClr val="C00000"/>
                </a:solidFill>
              </a:rPr>
              <a:t> 2</a:t>
            </a:r>
            <a:r>
              <a:rPr lang="ru-RU" sz="2800" b="1" i="1" dirty="0" smtClean="0">
                <a:solidFill>
                  <a:srgbClr val="C00000"/>
                </a:solidFill>
              </a:rPr>
              <a:t>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187624" y="620688"/>
            <a:ext cx="6984777" cy="136222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Два прямоугольника имеют равные площади. Длина первого прямоугольника 16 см, а его ширина на 12 см меньше длины. Длина второго прямоугольника 32 см. Найдите ширину второго прямоугольника.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8796" y="1988841"/>
            <a:ext cx="2517450" cy="7557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62099" y="3573016"/>
            <a:ext cx="344194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16*4=64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(см</a:t>
            </a:r>
            <a:r>
              <a:rPr lang="ru-RU" b="1" i="1" baseline="30000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 2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)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41815" y="4443534"/>
            <a:ext cx="5159121" cy="9296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64:32=2 (см</a:t>
            </a:r>
            <a:r>
              <a:rPr lang="ru-RU" b="1" i="1" baseline="30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).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61577" y="3212976"/>
            <a:ext cx="2314669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16-12=4 (см),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16-конечная звезда 19"/>
          <p:cNvSpPr/>
          <p:nvPr/>
        </p:nvSpPr>
        <p:spPr>
          <a:xfrm>
            <a:off x="4841219" y="4991816"/>
            <a:ext cx="3719433" cy="108012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Ответ: </a:t>
            </a:r>
            <a:r>
              <a:rPr lang="ru-RU" sz="2800" b="1" i="1" dirty="0" smtClean="0">
                <a:solidFill>
                  <a:srgbClr val="C00000"/>
                </a:solidFill>
              </a:rPr>
              <a:t>2 см.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96230" y="1988840"/>
            <a:ext cx="3848178" cy="4589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437501" y="2078705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140299" y="2015698"/>
            <a:ext cx="36004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573301" y="2924944"/>
            <a:ext cx="5518979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Найдем площадь первого прямоугольника: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519244" y="4149080"/>
            <a:ext cx="5518979" cy="5040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Найдем ширину второго прямоугольника: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6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/>
      <p:bldP spid="11" grpId="0"/>
      <p:bldP spid="13" grpId="0"/>
      <p:bldP spid="20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95294" y="980728"/>
            <a:ext cx="7020780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 изменится площадь прямоугольника, если ширину увеличить в 2 раза? Уменьшить в 3 раза?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5686" y="3320076"/>
            <a:ext cx="6480722" cy="12259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изменится площадь квадрата если его сторону уменьшить в 2 раза?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11225" cy="102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2693143" y="626079"/>
            <a:ext cx="2742954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Рефлексия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95294" y="1412776"/>
            <a:ext cx="667305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Что нового вы узнали?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97672" y="1988840"/>
            <a:ext cx="6814688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Какая была цель урока? Как вы считаете, достигли мы поставленной цели?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18843" y="3212976"/>
            <a:ext cx="667305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 чем возникли трудности?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95294" y="3789040"/>
            <a:ext cx="667305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Оцените свою работу на уроке.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2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ф"/>
          <p:cNvSpPr/>
          <p:nvPr/>
        </p:nvSpPr>
        <p:spPr>
          <a:xfrm>
            <a:off x="3854088" y="1394633"/>
            <a:ext cx="1944216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3ф"/>
          <p:cNvSpPr/>
          <p:nvPr/>
        </p:nvSpPr>
        <p:spPr>
          <a:xfrm>
            <a:off x="6156176" y="1813895"/>
            <a:ext cx="1944216" cy="1152128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ф"/>
          <p:cNvSpPr/>
          <p:nvPr/>
        </p:nvSpPr>
        <p:spPr>
          <a:xfrm>
            <a:off x="1810934" y="2083806"/>
            <a:ext cx="1728192" cy="1080120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8ф"/>
          <p:cNvSpPr/>
          <p:nvPr/>
        </p:nvSpPr>
        <p:spPr>
          <a:xfrm rot="10800000" flipV="1">
            <a:off x="5896694" y="3717032"/>
            <a:ext cx="1944216" cy="1224136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ф"/>
          <p:cNvSpPr/>
          <p:nvPr/>
        </p:nvSpPr>
        <p:spPr>
          <a:xfrm rot="18929332">
            <a:off x="5418371" y="3212976"/>
            <a:ext cx="100811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ф"/>
          <p:cNvSpPr/>
          <p:nvPr/>
        </p:nvSpPr>
        <p:spPr>
          <a:xfrm>
            <a:off x="1791901" y="3717032"/>
            <a:ext cx="1152128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ф"/>
          <p:cNvSpPr/>
          <p:nvPr/>
        </p:nvSpPr>
        <p:spPr>
          <a:xfrm>
            <a:off x="3753775" y="3573016"/>
            <a:ext cx="1584176" cy="1296144"/>
          </a:xfrm>
          <a:custGeom>
            <a:avLst/>
            <a:gdLst>
              <a:gd name="connsiteX0" fmla="*/ 0 w 1584176"/>
              <a:gd name="connsiteY0" fmla="*/ 1296144 h 1296144"/>
              <a:gd name="connsiteX1" fmla="*/ 324036 w 1584176"/>
              <a:gd name="connsiteY1" fmla="*/ 0 h 1296144"/>
              <a:gd name="connsiteX2" fmla="*/ 1260140 w 1584176"/>
              <a:gd name="connsiteY2" fmla="*/ 0 h 1296144"/>
              <a:gd name="connsiteX3" fmla="*/ 1584176 w 1584176"/>
              <a:gd name="connsiteY3" fmla="*/ 1296144 h 1296144"/>
              <a:gd name="connsiteX4" fmla="*/ 0 w 1584176"/>
              <a:gd name="connsiteY4" fmla="*/ 1296144 h 1296144"/>
              <a:gd name="connsiteX0" fmla="*/ 0 w 1584176"/>
              <a:gd name="connsiteY0" fmla="*/ 1296144 h 1296144"/>
              <a:gd name="connsiteX1" fmla="*/ 153120 w 1584176"/>
              <a:gd name="connsiteY1" fmla="*/ 239282 h 1296144"/>
              <a:gd name="connsiteX2" fmla="*/ 1260140 w 1584176"/>
              <a:gd name="connsiteY2" fmla="*/ 0 h 1296144"/>
              <a:gd name="connsiteX3" fmla="*/ 1584176 w 1584176"/>
              <a:gd name="connsiteY3" fmla="*/ 1296144 h 1296144"/>
              <a:gd name="connsiteX4" fmla="*/ 0 w 1584176"/>
              <a:gd name="connsiteY4" fmla="*/ 1296144 h 1296144"/>
              <a:gd name="connsiteX0" fmla="*/ 0 w 1584176"/>
              <a:gd name="connsiteY0" fmla="*/ 1296144 h 1296144"/>
              <a:gd name="connsiteX1" fmla="*/ 153120 w 1584176"/>
              <a:gd name="connsiteY1" fmla="*/ 435835 h 1296144"/>
              <a:gd name="connsiteX2" fmla="*/ 1260140 w 1584176"/>
              <a:gd name="connsiteY2" fmla="*/ 0 h 1296144"/>
              <a:gd name="connsiteX3" fmla="*/ 1584176 w 1584176"/>
              <a:gd name="connsiteY3" fmla="*/ 1296144 h 1296144"/>
              <a:gd name="connsiteX4" fmla="*/ 0 w 1584176"/>
              <a:gd name="connsiteY4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176" h="1296144">
                <a:moveTo>
                  <a:pt x="0" y="1296144"/>
                </a:moveTo>
                <a:lnTo>
                  <a:pt x="153120" y="435835"/>
                </a:lnTo>
                <a:lnTo>
                  <a:pt x="1260140" y="0"/>
                </a:lnTo>
                <a:lnTo>
                  <a:pt x="1584176" y="1296144"/>
                </a:lnTo>
                <a:lnTo>
                  <a:pt x="0" y="129614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ф"/>
          <p:cNvSpPr/>
          <p:nvPr/>
        </p:nvSpPr>
        <p:spPr>
          <a:xfrm rot="3455862">
            <a:off x="4021172" y="2290264"/>
            <a:ext cx="360040" cy="216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"/>
          <p:cNvSpPr/>
          <p:nvPr/>
        </p:nvSpPr>
        <p:spPr>
          <a:xfrm>
            <a:off x="2367965" y="2389959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3"/>
          <p:cNvSpPr/>
          <p:nvPr/>
        </p:nvSpPr>
        <p:spPr>
          <a:xfrm>
            <a:off x="6982562" y="2158470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2"/>
          <p:cNvSpPr/>
          <p:nvPr/>
        </p:nvSpPr>
        <p:spPr>
          <a:xfrm>
            <a:off x="4538164" y="1631196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5"/>
          <p:cNvSpPr/>
          <p:nvPr/>
        </p:nvSpPr>
        <p:spPr>
          <a:xfrm>
            <a:off x="5608661" y="3485543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4"/>
          <p:cNvSpPr/>
          <p:nvPr/>
        </p:nvSpPr>
        <p:spPr>
          <a:xfrm>
            <a:off x="3889265" y="3157736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6"/>
          <p:cNvSpPr/>
          <p:nvPr/>
        </p:nvSpPr>
        <p:spPr>
          <a:xfrm>
            <a:off x="2072243" y="4101170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6" name="7"/>
          <p:cNvSpPr/>
          <p:nvPr/>
        </p:nvSpPr>
        <p:spPr>
          <a:xfrm>
            <a:off x="4258804" y="4198360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7" name="8"/>
          <p:cNvSpPr/>
          <p:nvPr/>
        </p:nvSpPr>
        <p:spPr>
          <a:xfrm>
            <a:off x="7020272" y="4329100"/>
            <a:ext cx="576064" cy="462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6709" y="598109"/>
            <a:ext cx="561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rebuchet MS" pitchFamily="34" charset="0"/>
              </a:rPr>
              <a:t>Укажите все прямоугольники.</a:t>
            </a:r>
            <a:endParaRPr lang="ru-RU" sz="2400" i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79713" y="620688"/>
            <a:ext cx="424847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95294" y="1412776"/>
            <a:ext cx="667305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Выучить свойства площадей.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997672" y="1988840"/>
            <a:ext cx="6814688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С. 112, № 737, 738; с. 113, №</a:t>
            </a:r>
            <a:endParaRPr lang="ru-RU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4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79712" y="620688"/>
            <a:ext cx="5040560" cy="6480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Использованная литература: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38994" y="1477113"/>
            <a:ext cx="6673050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Н. Я.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Виленкин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«Математика. 5 класс». Учебник для 5 класса общеобразовательных учреждений. – М.: Мнемозина, 2014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;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38994" y="2557233"/>
            <a:ext cx="6673050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Фон -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http://lenagold.ru/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43608" y="3717032"/>
            <a:ext cx="6673050" cy="1368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Все рисунки созданы автором презентации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Мартенс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Е.В.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Использование презентации или ее элементов без указания авторства – запрещено.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89958" y="3284984"/>
            <a:ext cx="3528392" cy="40181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Примечание: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31640" y="491873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Как найти периметр  прямоугольника?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2627" y="1258750"/>
            <a:ext cx="2664296" cy="1559905"/>
          </a:xfrm>
          <a:prstGeom prst="rect">
            <a:avLst/>
          </a:prstGeom>
          <a:solidFill>
            <a:schemeClr val="accent3">
              <a:lumMod val="60000"/>
              <a:lumOff val="40000"/>
              <a:alpha val="42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15282" y="5488558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341060" y="281865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14908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P=</a:t>
            </a:r>
            <a:r>
              <a:rPr lang="ru-RU" sz="4000" b="1" i="1" dirty="0" smtClean="0">
                <a:solidFill>
                  <a:srgbClr val="C00000"/>
                </a:solidFill>
              </a:rPr>
              <a:t>4</a:t>
            </a:r>
            <a:r>
              <a:rPr lang="en-US" sz="4000" b="1" i="1" dirty="0" smtClean="0">
                <a:solidFill>
                  <a:srgbClr val="C00000"/>
                </a:solidFill>
              </a:rPr>
              <a:t>a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07704" y="3080266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b="1" dirty="0" smtClean="0"/>
              <a:t>Как найти периметр  квадрата?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51211" y="3789040"/>
            <a:ext cx="1728192" cy="1698477"/>
          </a:xfrm>
          <a:prstGeom prst="rect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03280" y="177281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</a:t>
            </a:r>
            <a:endParaRPr lang="ru-RU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44012" y="1526595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C00000"/>
                </a:solidFill>
              </a:rPr>
              <a:t>P=2(</a:t>
            </a:r>
            <a:r>
              <a:rPr lang="en-US" sz="4400" b="1" i="1" dirty="0" err="1" smtClean="0">
                <a:solidFill>
                  <a:srgbClr val="C00000"/>
                </a:solidFill>
              </a:rPr>
              <a:t>a+b</a:t>
            </a:r>
            <a:r>
              <a:rPr lang="en-US" sz="4400" b="1" i="1" dirty="0" smtClean="0">
                <a:solidFill>
                  <a:srgbClr val="C00000"/>
                </a:solidFill>
              </a:rPr>
              <a:t>)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31640" y="491873"/>
            <a:ext cx="6696744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Найдите периметр  прямоугольника со сторонами: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63688" y="3068960"/>
            <a:ext cx="6696744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Найдите периметр квадрата со стороной: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70793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а) 12 см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141277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 8 и 7 см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561" y="213285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 14 и 8 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436107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15 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371703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 7 </a:t>
            </a:r>
            <a:r>
              <a:rPr lang="ru-RU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6969" y="147607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 10 и 9 см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6969" y="22048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 6 и 5 </a:t>
            </a:r>
            <a:r>
              <a:rPr lang="ru-RU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442840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 101 мм</a:t>
            </a:r>
            <a:endParaRPr lang="ru-RU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2987824" y="1196428"/>
            <a:ext cx="1550659" cy="115245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30 см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3021341" y="1844500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44 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911225" y="1196430"/>
            <a:ext cx="1550659" cy="11524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38см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6800726" y="1844824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22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дм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2965974" y="3429000"/>
            <a:ext cx="1550659" cy="11524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48 см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2987824" y="4149080"/>
            <a:ext cx="1550659" cy="1152452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60 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6516216" y="3501008"/>
            <a:ext cx="1550659" cy="115245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28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дм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7092280" y="4149080"/>
            <a:ext cx="1550659" cy="11524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404 мм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448515" y="461044"/>
            <a:ext cx="6696744" cy="6480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Один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квадрат равен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см</a:t>
            </a:r>
            <a:r>
              <a:rPr lang="ru-RU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Чему равна площадь фигур?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3131840" y="1286630"/>
            <a:ext cx="1550659" cy="115245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10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6957013" y="1261348"/>
            <a:ext cx="1550659" cy="11524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11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8515" y="1973016"/>
            <a:ext cx="0" cy="447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835696" y="1484784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57257" y="1484784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814723" y="1502654"/>
            <a:ext cx="8850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131840" y="1988840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699792" y="1484784"/>
            <a:ext cx="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63888" y="24208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48515" y="1988840"/>
            <a:ext cx="1683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45926" y="2420888"/>
            <a:ext cx="21179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835696" y="2852936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120923" y="1756992"/>
            <a:ext cx="0" cy="447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508104" y="1743655"/>
            <a:ext cx="0" cy="8932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29665" y="1268760"/>
            <a:ext cx="0" cy="1786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929665" y="1286630"/>
            <a:ext cx="4425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804248" y="1772816"/>
            <a:ext cx="0" cy="12828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372200" y="1268760"/>
            <a:ext cx="0" cy="17868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236296" y="2204864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120923" y="1772816"/>
            <a:ext cx="1683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120923" y="2204864"/>
            <a:ext cx="21153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508104" y="2636912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929665" y="3055623"/>
            <a:ext cx="8745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бъект 2"/>
          <p:cNvSpPr txBox="1">
            <a:spLocks/>
          </p:cNvSpPr>
          <p:nvPr/>
        </p:nvSpPr>
        <p:spPr>
          <a:xfrm>
            <a:off x="1334127" y="3212976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Чему равна площадь прямоугольников ?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411760" y="386104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411760" y="4289535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707904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843808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275856" y="3861760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707904" y="3861760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275856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843808" y="386651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145689" y="4724432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724128" y="4720871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6588224" y="429238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5724128" y="429238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6156176" y="386104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588224" y="386104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6156176" y="429238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724128" y="386580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020272" y="3861048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979712" y="3865270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7020272" y="472514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7020272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6588224" y="4725144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979712" y="4293096"/>
            <a:ext cx="43204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ятно 1 116"/>
          <p:cNvSpPr/>
          <p:nvPr/>
        </p:nvSpPr>
        <p:spPr>
          <a:xfrm>
            <a:off x="3722616" y="3713309"/>
            <a:ext cx="1550659" cy="115245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10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118" name="Пятно 1 117"/>
          <p:cNvSpPr/>
          <p:nvPr/>
        </p:nvSpPr>
        <p:spPr>
          <a:xfrm>
            <a:off x="7022264" y="3543907"/>
            <a:ext cx="1550659" cy="1152452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12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84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16" grpId="0" animBg="1"/>
      <p:bldP spid="117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31640" y="3717032"/>
            <a:ext cx="6696744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 вы думаете чем мы будем  заниматься сегодня на уроке? Сформулируйте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ему урока, цель. </a:t>
            </a:r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Объект 2"/>
          <p:cNvSpPr txBox="1">
            <a:spLocks/>
          </p:cNvSpPr>
          <p:nvPr/>
        </p:nvSpPr>
        <p:spPr>
          <a:xfrm>
            <a:off x="1331639" y="620688"/>
            <a:ext cx="68187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Всегда ли удобно разбивать прямоугольник на квадратные сантиметры, чтобы найти его площадь?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1325960" y="1988840"/>
            <a:ext cx="6696744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 найти площадь прямоугольника не подсчитывая квадраты?</a:t>
            </a:r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1331640" y="2996952"/>
            <a:ext cx="66967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Какие измерения нужно произвести?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бъект 2"/>
          <p:cNvSpPr txBox="1">
            <a:spLocks/>
          </p:cNvSpPr>
          <p:nvPr/>
        </p:nvSpPr>
        <p:spPr>
          <a:xfrm>
            <a:off x="1835695" y="1628800"/>
            <a:ext cx="1152129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Тема: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3491880" y="3140968"/>
            <a:ext cx="4968552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Научиться находить площадь прямоугольника.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47864" y="1340768"/>
            <a:ext cx="4824536" cy="7200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Площадь прямоугольника.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87624" y="3140968"/>
            <a:ext cx="2380440" cy="6120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урока: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-конечная звезда 7"/>
          <p:cNvSpPr/>
          <p:nvPr/>
        </p:nvSpPr>
        <p:spPr>
          <a:xfrm>
            <a:off x="539552" y="2996952"/>
            <a:ext cx="3312368" cy="1584176"/>
          </a:xfrm>
          <a:prstGeom prst="star1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2"/>
          <p:cNvSpPr txBox="1">
            <a:spLocks/>
          </p:cNvSpPr>
          <p:nvPr/>
        </p:nvSpPr>
        <p:spPr>
          <a:xfrm>
            <a:off x="1092795" y="836712"/>
            <a:ext cx="7200800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Чтобы найти площадь прямоугольника нужно умножить его длину на ширину.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187624" y="3176972"/>
            <a:ext cx="2448272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i="1" dirty="0" smtClean="0">
                <a:solidFill>
                  <a:srgbClr val="C00000"/>
                </a:solidFill>
              </a:rPr>
              <a:t>S=ab</a:t>
            </a:r>
            <a:r>
              <a:rPr lang="en-US" sz="5400" b="1" i="1" dirty="0">
                <a:solidFill>
                  <a:srgbClr val="C00000"/>
                </a:solidFill>
              </a:rPr>
              <a:t>.</a:t>
            </a:r>
            <a:endParaRPr lang="ru-RU" sz="54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4279" y="2492896"/>
            <a:ext cx="3384376" cy="194421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3000"/>
                </a:schemeClr>
              </a:gs>
              <a:gs pos="34000">
                <a:schemeClr val="accent1">
                  <a:tint val="37000"/>
                  <a:satMod val="300000"/>
                  <a:alpha val="54000"/>
                </a:schemeClr>
              </a:gs>
              <a:gs pos="100000">
                <a:schemeClr val="accent1">
                  <a:tint val="15000"/>
                  <a:satMod val="350000"/>
                  <a:alpha val="54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67942" y="3212976"/>
            <a:ext cx="115212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ru-RU" sz="32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56175" y="4509120"/>
            <a:ext cx="1152129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ru-RU" sz="32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4041068"/>
            <a:ext cx="1728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1043608" y="2420888"/>
            <a:ext cx="1584176" cy="50405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Формула: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p"/>
      <p:bldP spid="3" grpId="0"/>
      <p:bldP spid="4" grpId="0" animBg="1"/>
      <p:bldP spid="5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092795" y="836712"/>
            <a:ext cx="7200800" cy="11521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Две фигуры называют равными, если одну из них можно так наложить на вторую, что эти фигуры совпадут.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499" y="2492896"/>
            <a:ext cx="1896964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2867435" y="3480109"/>
            <a:ext cx="1896965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5081639" y="2924944"/>
            <a:ext cx="3096344" cy="1633654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>
            <a:off x="5076057" y="2924944"/>
            <a:ext cx="3096344" cy="163365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6838E-6 L -0.02969 -0.07818 C -0.03542 -0.0953 -0.04775 -0.11219 -0.06354 -0.1256 C -0.08125 -0.14018 -0.09827 -0.14665 -0.11163 -0.14642 L -0.17847 -0.14596 " pathEditMode="relative" rAng="12696454" ptsTypes="FffFF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1" y="-9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7 C 0.02413 -0.0037 0.04323 0.02105 0.04323 0.05205 C 0.04323 0.08282 0.02413 0.10803 0.00104 0.10803 C -0.02222 0.10803 -0.04097 0.08282 -0.04097 0.05205 C -0.04097 0.02105 -0.02222 -0.0037 0.00104 -0.0037 Z " pathEditMode="relative" rAng="0" ptsTypes="fffff">
                                      <p:cBhvr>
                                        <p:cTn id="2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 animBg="1"/>
      <p:bldP spid="10" grpId="2" animBg="1"/>
      <p:bldP spid="12" grpId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3056</TotalTime>
  <Words>727</Words>
  <Application>Microsoft Office PowerPoint</Application>
  <PresentationFormat>Экран (4:3)</PresentationFormat>
  <Paragraphs>156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Площадь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75</cp:revision>
  <dcterms:created xsi:type="dcterms:W3CDTF">2015-11-01T18:09:47Z</dcterms:created>
  <dcterms:modified xsi:type="dcterms:W3CDTF">2015-12-12T13:23:12Z</dcterms:modified>
</cp:coreProperties>
</file>