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80" r:id="rId10"/>
    <p:sldId id="273" r:id="rId11"/>
    <p:sldId id="281" r:id="rId12"/>
    <p:sldId id="282" r:id="rId13"/>
    <p:sldId id="285" r:id="rId14"/>
    <p:sldId id="284" r:id="rId15"/>
    <p:sldId id="301" r:id="rId16"/>
    <p:sldId id="302" r:id="rId17"/>
    <p:sldId id="303" r:id="rId18"/>
    <p:sldId id="304" r:id="rId19"/>
    <p:sldId id="305" r:id="rId20"/>
    <p:sldId id="306" r:id="rId21"/>
    <p:sldId id="299" r:id="rId22"/>
    <p:sldId id="300" r:id="rId23"/>
    <p:sldId id="29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thimble.h11.ru/pict1/mat5.jpg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thimble.h11.ru/pict1/mat6a.jpg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thimble.h11.ru/pict1/mat9.jpg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thimble.h11.ru/pict1/mat20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thimble.h11.ru/pict1/mat39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vserisunki.ru/papka2/matreshka/matreshka_3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://vserisunki.ru/papka2/matreshka/matreshka_4.pn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vserisunki.ru/papka2/matreshka/matreshka_6.pn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thimble.h11.ru/pict1/mat1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764704"/>
            <a:ext cx="6264696" cy="14700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66FF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Матрешка-символ- России</a:t>
            </a:r>
            <a:endParaRPr lang="ru-RU" b="1" spc="50" dirty="0">
              <a:ln w="11430"/>
              <a:solidFill>
                <a:srgbClr val="66FF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4149080"/>
            <a:ext cx="2912368" cy="24006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/>
              <a:t>Учитель ИЗО</a:t>
            </a:r>
          </a:p>
          <a:p>
            <a:r>
              <a:rPr lang="ru-RU" dirty="0" err="1" smtClean="0"/>
              <a:t>Лагунова</a:t>
            </a:r>
            <a:r>
              <a:rPr lang="ru-RU" dirty="0" smtClean="0"/>
              <a:t> А.Н.</a:t>
            </a:r>
          </a:p>
          <a:p>
            <a:r>
              <a:rPr lang="ru-RU" dirty="0" smtClean="0"/>
              <a:t>Учитель  технологии</a:t>
            </a:r>
          </a:p>
          <a:p>
            <a:r>
              <a:rPr lang="ru-RU" dirty="0" smtClean="0"/>
              <a:t>Чебаненко Е.Д.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Для 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семеновской матрешки</a:t>
            </a:r>
            <a:r>
              <a:rPr lang="ru-RU" dirty="0" smtClean="0">
                <a:latin typeface="Monotype Corsiva" pitchFamily="66" charset="0"/>
              </a:rPr>
              <a:t> характерны яркие цвета, в основном желтый и красный.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Платок обычно раскрашен в горошек. 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Рисунок 4" descr="mt2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643182"/>
            <a:ext cx="2971674" cy="3262317"/>
          </a:xfrm>
          <a:prstGeom prst="rect">
            <a:avLst/>
          </a:prstGeom>
        </p:spPr>
      </p:pic>
      <p:pic>
        <p:nvPicPr>
          <p:cNvPr id="6" name="Рисунок 5" descr="mt2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2643182"/>
            <a:ext cx="4143404" cy="3284589"/>
          </a:xfrm>
          <a:prstGeom prst="rect">
            <a:avLst/>
          </a:prstGeom>
        </p:spPr>
      </p:pic>
    </p:spTree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1656_269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500042"/>
            <a:ext cx="5929354" cy="5929354"/>
          </a:xfrm>
        </p:spPr>
      </p:pic>
    </p:spTree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28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571480"/>
            <a:ext cx="7214795" cy="5483245"/>
          </a:xfrm>
        </p:spPr>
      </p:pic>
    </p:spTree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m_103105_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714356"/>
            <a:ext cx="7105729" cy="5149079"/>
          </a:xfrm>
        </p:spPr>
      </p:pic>
    </p:spTree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mt2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785794"/>
            <a:ext cx="7368666" cy="5072098"/>
          </a:xfrm>
        </p:spPr>
      </p:pic>
    </p:spTree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285728"/>
            <a:ext cx="8258204" cy="60007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sz="3200" dirty="0" smtClean="0"/>
              <a:t>						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Женщина с узелком</a:t>
            </a:r>
            <a:b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					</a:t>
            </a:r>
            <a:r>
              <a:rPr lang="ru-RU" sz="3200" dirty="0" smtClean="0">
                <a:latin typeface="Monotype Corsiva" pitchFamily="66" charset="0"/>
              </a:rPr>
              <a:t>(матрешка </a:t>
            </a:r>
          </a:p>
          <a:p>
            <a:pPr>
              <a:buNone/>
            </a:pPr>
            <a:r>
              <a:rPr lang="ru-RU" sz="3200" dirty="0" smtClean="0">
                <a:latin typeface="Monotype Corsiva" pitchFamily="66" charset="0"/>
              </a:rPr>
              <a:t>							10-местная),</a:t>
            </a:r>
            <a:br>
              <a:rPr lang="ru-RU" sz="3200" dirty="0" smtClean="0">
                <a:latin typeface="Monotype Corsiva" pitchFamily="66" charset="0"/>
              </a:rPr>
            </a:br>
            <a:endParaRPr lang="ru-RU" sz="32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200" dirty="0" smtClean="0">
                <a:latin typeface="Monotype Corsiva" pitchFamily="66" charset="0"/>
              </a:rPr>
              <a:t>						Сергиев Посад,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					начало XX века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5" name="Содержимое 4" descr="Русские наперстки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3"/>
            <a:ext cx="357190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0633187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285728"/>
            <a:ext cx="8258204" cy="584043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sz="3200" dirty="0" smtClean="0">
                <a:latin typeface="Monotype Corsiva" pitchFamily="66" charset="0"/>
              </a:rPr>
              <a:t>							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Бояре</a:t>
            </a:r>
            <a:r>
              <a:rPr lang="ru-RU" sz="3200" dirty="0" smtClean="0">
                <a:latin typeface="Monotype Corsiva" pitchFamily="66" charset="0"/>
              </a:rPr>
              <a:t/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					(матрешка </a:t>
            </a:r>
          </a:p>
          <a:p>
            <a:pPr>
              <a:buNone/>
            </a:pPr>
            <a:r>
              <a:rPr lang="ru-RU" sz="3200" dirty="0" smtClean="0">
                <a:latin typeface="Monotype Corsiva" pitchFamily="66" charset="0"/>
              </a:rPr>
              <a:t>							12-местная),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					мастер Д.Пичугин,</a:t>
            </a:r>
            <a:br>
              <a:rPr lang="ru-RU" sz="3200" dirty="0" smtClean="0">
                <a:latin typeface="Monotype Corsiva" pitchFamily="66" charset="0"/>
              </a:rPr>
            </a:br>
            <a:endParaRPr lang="ru-RU" sz="32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200" dirty="0" smtClean="0">
                <a:latin typeface="Monotype Corsiva" pitchFamily="66" charset="0"/>
              </a:rPr>
              <a:t>						Сергиев Посад,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					начало XX века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7" name="Содержимое 6" descr="Русские наперстки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928670"/>
            <a:ext cx="378621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8174044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285728"/>
            <a:ext cx="8186766" cy="584043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	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Семья</a:t>
            </a:r>
            <a:r>
              <a:rPr lang="ru-RU" sz="3200" dirty="0" smtClean="0">
                <a:latin typeface="Monotype Corsiva" pitchFamily="66" charset="0"/>
              </a:rPr>
              <a:t/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					(матрешка </a:t>
            </a:r>
          </a:p>
          <a:p>
            <a:pPr>
              <a:buNone/>
            </a:pPr>
            <a:r>
              <a:rPr lang="ru-RU" sz="3200" dirty="0" smtClean="0">
                <a:latin typeface="Monotype Corsiva" pitchFamily="66" charset="0"/>
              </a:rPr>
              <a:t>							10-местная),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				Мастерская Московского 				губ. земства,</a:t>
            </a:r>
            <a:br>
              <a:rPr lang="ru-RU" sz="3200" dirty="0" smtClean="0">
                <a:latin typeface="Monotype Corsiva" pitchFamily="66" charset="0"/>
              </a:rPr>
            </a:br>
            <a:endParaRPr lang="ru-RU" sz="32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200" dirty="0" smtClean="0">
                <a:latin typeface="Monotype Corsiva" pitchFamily="66" charset="0"/>
              </a:rPr>
              <a:t>					Сергиев Посад,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				начало XX века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5" name="Содержимое 4" descr="Русские наперстки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142984"/>
            <a:ext cx="328614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4307483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235745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Репка  </a:t>
            </a:r>
            <a:r>
              <a:rPr lang="ru-RU" sz="3200" dirty="0" smtClean="0">
                <a:latin typeface="Monotype Corsiva" pitchFamily="66" charset="0"/>
              </a:rPr>
              <a:t>(матрешка 8-местная) 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по мотивам одноименной сказки,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мастер </a:t>
            </a:r>
            <a:r>
              <a:rPr lang="ru-RU" sz="3200" dirty="0" err="1" smtClean="0">
                <a:latin typeface="Monotype Corsiva" pitchFamily="66" charset="0"/>
              </a:rPr>
              <a:t>Шарпанов</a:t>
            </a:r>
            <a:r>
              <a:rPr lang="ru-RU" sz="3200" dirty="0" smtClean="0">
                <a:latin typeface="Monotype Corsiva" pitchFamily="66" charset="0"/>
              </a:rPr>
              <a:t>,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Сергиев Посад, начало XX века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000232" y="3071810"/>
            <a:ext cx="5357850" cy="32147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pic>
        <p:nvPicPr>
          <p:cNvPr id="4" name="Содержимое 3" descr="Русские наперстки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286124"/>
            <a:ext cx="4452962" cy="286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0735603"/>
      </p:ext>
    </p:extLst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24288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Кутузов со своим штабом </a:t>
            </a:r>
            <a:r>
              <a:rPr lang="ru-RU" sz="3200" dirty="0" smtClean="0">
                <a:latin typeface="Monotype Corsiva" pitchFamily="66" charset="0"/>
              </a:rPr>
              <a:t>(матрешка 8-местная)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к столетию Отечественной войны 1812 года,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мастер И.Прохоров,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Сергиев Посад, начало XX века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3071810"/>
            <a:ext cx="4214842" cy="321471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Рисунок 3" descr="Русские наперстки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214686"/>
            <a:ext cx="342902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2128405"/>
      </p:ext>
    </p:extLst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</a:p>
          <a:p>
            <a:pPr>
              <a:buNone/>
            </a:pPr>
            <a:r>
              <a:rPr lang="en-US" b="1" dirty="0" smtClean="0">
                <a:latin typeface="Monotype Corsiva" pitchFamily="66" charset="0"/>
              </a:rPr>
              <a:t>	</a:t>
            </a:r>
            <a:r>
              <a:rPr lang="ru-RU" dirty="0" smtClean="0">
                <a:latin typeface="Monotype Corsiva" pitchFamily="66" charset="0"/>
              </a:rPr>
              <a:t>История матрешки началась, </a:t>
            </a:r>
            <a:endParaRPr lang="en-US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en-US" dirty="0" smtClean="0">
                <a:latin typeface="Monotype Corsiva" pitchFamily="66" charset="0"/>
              </a:rPr>
              <a:t>	</a:t>
            </a:r>
            <a:r>
              <a:rPr lang="ru-RU" dirty="0" smtClean="0">
                <a:latin typeface="Monotype Corsiva" pitchFamily="66" charset="0"/>
              </a:rPr>
              <a:t>когда в девяностых годах XIX века </a:t>
            </a:r>
            <a:endParaRPr lang="en-US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en-US" dirty="0" smtClean="0">
                <a:latin typeface="Monotype Corsiva" pitchFamily="66" charset="0"/>
              </a:rPr>
              <a:t>	</a:t>
            </a:r>
            <a:r>
              <a:rPr lang="ru-RU" dirty="0" smtClean="0">
                <a:latin typeface="Monotype Corsiva" pitchFamily="66" charset="0"/>
              </a:rPr>
              <a:t>в Московскую игрушечную мастерскую Мамонтова "Детское воспитание", </a:t>
            </a:r>
            <a:endParaRPr lang="en-US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en-US" dirty="0" smtClean="0">
                <a:latin typeface="Monotype Corsiva" pitchFamily="66" charset="0"/>
              </a:rPr>
              <a:t>	</a:t>
            </a:r>
            <a:r>
              <a:rPr lang="ru-RU" dirty="0" smtClean="0">
                <a:latin typeface="Monotype Corsiva" pitchFamily="66" charset="0"/>
              </a:rPr>
              <a:t>его супруга привезла из Японии </a:t>
            </a:r>
            <a:endParaRPr lang="en-US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en-US" dirty="0" smtClean="0">
                <a:latin typeface="Monotype Corsiva" pitchFamily="66" charset="0"/>
              </a:rPr>
              <a:t>	</a:t>
            </a:r>
            <a:r>
              <a:rPr lang="ru-RU" dirty="0" smtClean="0">
                <a:latin typeface="Monotype Corsiva" pitchFamily="66" charset="0"/>
              </a:rPr>
              <a:t>фигурку добродушного </a:t>
            </a:r>
            <a:endParaRPr lang="en-US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en-US" dirty="0" smtClean="0">
                <a:latin typeface="Monotype Corsiva" pitchFamily="66" charset="0"/>
              </a:rPr>
              <a:t>	</a:t>
            </a:r>
            <a:r>
              <a:rPr lang="ru-RU" dirty="0" smtClean="0">
                <a:latin typeface="Monotype Corsiva" pitchFamily="66" charset="0"/>
              </a:rPr>
              <a:t>лысого старика </a:t>
            </a:r>
            <a:endParaRPr lang="en-US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en-US" dirty="0" smtClean="0">
                <a:latin typeface="Monotype Corsiva" pitchFamily="66" charset="0"/>
              </a:rPr>
              <a:t>	</a:t>
            </a:r>
            <a:r>
              <a:rPr lang="ru-RU" dirty="0" smtClean="0">
                <a:latin typeface="Monotype Corsiva" pitchFamily="66" charset="0"/>
              </a:rPr>
              <a:t>мудреца </a:t>
            </a:r>
            <a:r>
              <a:rPr lang="ru-RU" dirty="0" err="1" smtClean="0">
                <a:latin typeface="Monotype Corsiva" pitchFamily="66" charset="0"/>
              </a:rPr>
              <a:t>Фукурума</a:t>
            </a:r>
            <a:r>
              <a:rPr lang="ru-RU" dirty="0" smtClean="0">
                <a:latin typeface="Monotype Corsiva" pitchFamily="66" charset="0"/>
              </a:rPr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matreshky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3357562"/>
            <a:ext cx="1633542" cy="2293242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i="1" dirty="0" smtClean="0"/>
              <a:t>Аппликация</a:t>
            </a:r>
            <a:endParaRPr lang="ru-RU" sz="4000" i="1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700213"/>
            <a:ext cx="6480175" cy="965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i="1" dirty="0" smtClean="0"/>
          </a:p>
        </p:txBody>
      </p:sp>
      <p:pic>
        <p:nvPicPr>
          <p:cNvPr id="12292" name="Picture 4" descr="безымянный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947" y="4437063"/>
            <a:ext cx="1546225" cy="19161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безымянный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6"/>
          <a:stretch>
            <a:fillRect/>
          </a:stretch>
        </p:blipFill>
        <p:spPr bwMode="auto">
          <a:xfrm>
            <a:off x="323528" y="4396765"/>
            <a:ext cx="1738313" cy="22050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is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59" y="119840"/>
            <a:ext cx="1847850" cy="23733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is(6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2638"/>
            <a:ext cx="1908175" cy="22002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безымянный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6133"/>
            <a:ext cx="1360488" cy="23733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безымянный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062" y="262631"/>
            <a:ext cx="1574800" cy="23002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безымянный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929" y="4406726"/>
            <a:ext cx="1812925" cy="18192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2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93096"/>
            <a:ext cx="1584325" cy="18154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072769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 descr="Как нарисовать матрешку карандашом поэтапно 3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5" y="-10081"/>
            <a:ext cx="3168352" cy="420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к нарисовать матрешку карандашом поэтапно 4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391"/>
            <a:ext cx="3001144" cy="3855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484180"/>
      </p:ext>
    </p:extLst>
  </p:cSld>
  <p:clrMapOvr>
    <a:masterClrMapping/>
  </p:clrMapOvr>
  <p:transition>
    <p:whee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Как нарисовать матрешку карандашом поэтапно 6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98" y="764704"/>
            <a:ext cx="7489003" cy="5361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5181990"/>
      </p:ext>
    </p:extLst>
  </p:cSld>
  <p:clrMapOvr>
    <a:masterClrMapping/>
  </p:clrMapOvr>
  <p:transition>
    <p:whee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63028128_1282464038_M15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836713"/>
            <a:ext cx="7319406" cy="4579857"/>
          </a:xfrm>
        </p:spPr>
      </p:pic>
      <p:sp>
        <p:nvSpPr>
          <p:cNvPr id="3" name="Прямоугольник 2"/>
          <p:cNvSpPr/>
          <p:nvPr/>
        </p:nvSpPr>
        <p:spPr>
          <a:xfrm>
            <a:off x="3491880" y="836713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Хороша игрушка расписная</a:t>
            </a:r>
          </a:p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8643998" cy="500066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38410017_JapaneseNestingDol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000" y="1301750"/>
            <a:ext cx="8128000" cy="4254500"/>
          </a:xfrm>
          <a:prstGeom prst="rect">
            <a:avLst/>
          </a:prstGeom>
        </p:spPr>
      </p:pic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</a:p>
          <a:p>
            <a:pPr>
              <a:buNone/>
            </a:pPr>
            <a:r>
              <a:rPr lang="en-US" b="1" dirty="0" smtClean="0">
                <a:latin typeface="Monotype Corsiva" pitchFamily="66" charset="0"/>
              </a:rPr>
              <a:t>	</a:t>
            </a:r>
            <a:r>
              <a:rPr lang="ru-RU" dirty="0" smtClean="0">
                <a:latin typeface="Monotype Corsiva" pitchFamily="66" charset="0"/>
              </a:rPr>
              <a:t>Создателями первой матрешки считаются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Василий Петрович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Звёздочкин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dirty="0" smtClean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и 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	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Сергей Васильевич Малютин.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60cadf3ef070592895b26e8eb58b5f85-350x5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8690" y="2643182"/>
            <a:ext cx="2144432" cy="3130870"/>
          </a:xfrm>
          <a:prstGeom prst="rect">
            <a:avLst/>
          </a:prstGeom>
        </p:spPr>
      </p:pic>
      <p:pic>
        <p:nvPicPr>
          <p:cNvPr id="5" name="Рисунок 4" descr="0_1376a_2376e97b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2643182"/>
            <a:ext cx="1937027" cy="3143248"/>
          </a:xfrm>
          <a:prstGeom prst="rect">
            <a:avLst/>
          </a:prstGeom>
        </p:spPr>
      </p:pic>
    </p:spTree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	</a:t>
            </a:r>
          </a:p>
          <a:p>
            <a:pPr algn="ctr">
              <a:buNone/>
            </a:pPr>
            <a:r>
              <a:rPr lang="ru-RU" b="1" dirty="0" smtClean="0"/>
              <a:t>	</a:t>
            </a:r>
            <a:r>
              <a:rPr lang="ru-RU" dirty="0" err="1" smtClean="0">
                <a:latin typeface="Monotype Corsiva" pitchFamily="66" charset="0"/>
              </a:rPr>
              <a:t>Звёздочкин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тогда работал в мастерской Мамонтова «Детское воспитание»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	и выточил из дерева подобные фигурки,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	которые вкладывались одна в другую,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	а художник Сергей Малютин,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	будущий академик живописи,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	расписал их под девочек и мальчиков.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	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На первой матрешке была изображена девушка в простонародном городском костюме: сарафане, переднике, платочке с петухом.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	Игрушка состояла из восьми фигур.  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Эта первая матрешка сейчас находится в Музее игрушки в Сергиевом Посаде.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642918"/>
            <a:ext cx="3429024" cy="5400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Первая русская матрешка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"Девочка с петухом"</a:t>
            </a:r>
            <a:r>
              <a:rPr lang="ru-RU" sz="3200" dirty="0" smtClean="0">
                <a:latin typeface="Monotype Corsiva" pitchFamily="66" charset="0"/>
              </a:rPr>
              <a:t>,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худ. Малютин С.В.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Мастерская "Детское воспитание",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конец XIX века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4" name="Содержимое 3" descr="Русские наперстки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642918"/>
            <a:ext cx="3143272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b="1" dirty="0" smtClean="0"/>
              <a:t>	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Есть множество версий почему имя для этой игрушки было выбрано Матрена –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самая расхожая –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что это было самое распространенное имя тогда. Это имя ассоциировалось с матерью огромного семейства, с крепким здоровьем и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 дородной фигурой и отлично подходило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новой русской деревянной кукле. 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50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7029" y="714356"/>
            <a:ext cx="7995499" cy="498666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ransition>
    <p:whee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30</Words>
  <Application>Microsoft Office PowerPoint</Application>
  <PresentationFormat>Экран (4:3)</PresentationFormat>
  <Paragraphs>53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Матрешка-символ-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Первая русская матрешка "Девочка с петухом", худ. Малютин С.В. Мастерская "Детское воспитание", конец XIX 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Репка  (матрешка 8-местная)  по мотивам одноименной сказки, мастер Шарпанов, Сергиев Посад, начало XX века</vt:lpstr>
      <vt:lpstr>Кутузов со своим штабом (матрешка 8-местная) к столетию Отечественной войны 1812 года, мастер И.Прохоров, Сергиев Посад, начало XX века</vt:lpstr>
      <vt:lpstr>Аппликация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Матрешка</dc:title>
  <dc:creator>User</dc:creator>
  <cp:lastModifiedBy>User</cp:lastModifiedBy>
  <cp:revision>25</cp:revision>
  <dcterms:modified xsi:type="dcterms:W3CDTF">2015-12-02T17:09:26Z</dcterms:modified>
</cp:coreProperties>
</file>