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7" r:id="rId4"/>
    <p:sldId id="278" r:id="rId5"/>
    <p:sldId id="279" r:id="rId6"/>
    <p:sldId id="280" r:id="rId7"/>
    <p:sldId id="272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5" r:id="rId16"/>
    <p:sldId id="288" r:id="rId17"/>
    <p:sldId id="273" r:id="rId18"/>
    <p:sldId id="275" r:id="rId19"/>
    <p:sldId id="274" r:id="rId20"/>
    <p:sldId id="268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3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/>
              <a:t>расход эл/энергии  в школе за  год</a:t>
            </a:r>
          </a:p>
        </c:rich>
      </c:tx>
      <c:layout>
        <c:manualLayout>
          <c:xMode val="edge"/>
          <c:yMode val="edge"/>
          <c:x val="0.1182997643068962"/>
          <c:y val="2.462620932277929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эл/энергия школа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августа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9146</c:v>
                </c:pt>
                <c:pt idx="1">
                  <c:v>14344</c:v>
                </c:pt>
                <c:pt idx="2">
                  <c:v>11996</c:v>
                </c:pt>
                <c:pt idx="3">
                  <c:v>7630</c:v>
                </c:pt>
                <c:pt idx="4">
                  <c:v>7240</c:v>
                </c:pt>
                <c:pt idx="5">
                  <c:v>4035</c:v>
                </c:pt>
                <c:pt idx="6">
                  <c:v>905</c:v>
                </c:pt>
                <c:pt idx="7">
                  <c:v>390</c:v>
                </c:pt>
                <c:pt idx="8">
                  <c:v>7642</c:v>
                </c:pt>
                <c:pt idx="9">
                  <c:v>7761</c:v>
                </c:pt>
                <c:pt idx="10">
                  <c:v>9905</c:v>
                </c:pt>
                <c:pt idx="11">
                  <c:v>14266</c:v>
                </c:pt>
              </c:numCache>
            </c:numRef>
          </c:val>
        </c:ser>
        <c:axId val="149799296"/>
        <c:axId val="146989440"/>
      </c:barChart>
      <c:catAx>
        <c:axId val="149799296"/>
        <c:scaling>
          <c:orientation val="minMax"/>
        </c:scaling>
        <c:axPos val="b"/>
        <c:tickLblPos val="nextTo"/>
        <c:crossAx val="146989440"/>
        <c:crosses val="autoZero"/>
        <c:auto val="1"/>
        <c:lblAlgn val="ctr"/>
        <c:lblOffset val="100"/>
      </c:catAx>
      <c:valAx>
        <c:axId val="146989440"/>
        <c:scaling>
          <c:orientation val="minMax"/>
        </c:scaling>
        <c:axPos val="l"/>
        <c:majorGridlines/>
        <c:numFmt formatCode="General" sourceLinked="1"/>
        <c:tickLblPos val="nextTo"/>
        <c:crossAx val="1497992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33471866797900401"/>
          <c:y val="0.14375000000000004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708333333333339E-2"/>
          <c:y val="0.14489074803149643"/>
          <c:w val="0.62275524934383353"/>
          <c:h val="0.82073425196850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 энергии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Отопление</c:v>
                </c:pt>
                <c:pt idx="1">
                  <c:v>Тепловые процессы</c:v>
                </c:pt>
                <c:pt idx="2">
                  <c:v>Бытовая техника</c:v>
                </c:pt>
                <c:pt idx="3">
                  <c:v>Освещение , телевидение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0.15000000000000022</c:v>
                </c:pt>
                <c:pt idx="2">
                  <c:v>5.000000000000001E-2</c:v>
                </c:pt>
                <c:pt idx="3">
                  <c:v>1.0000000000000007E-2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9678F-32F2-4051-ABE5-3ECC8D1BA7E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26DE-9474-421B-8231-315E04A22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26DE-9474-421B-8231-315E04A22DC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26DE-9474-421B-8231-315E04A22DC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7AC4A-1A7E-40E3-9C98-35B652A16802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9692-DA76-4A28-9969-E7BBC7B503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pareworld.org/rus/11.11.2010-energysaving-d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pare-coordination@spareworld.org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14290"/>
            <a:ext cx="813690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 на тему «Энергосбережение»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«</a:t>
            </a:r>
            <a:r>
              <a:rPr lang="ru-RU" sz="5400" b="1" u="sng" dirty="0" smtClean="0">
                <a:solidFill>
                  <a:srgbClr val="FF0000"/>
                </a:solidFill>
              </a:rPr>
              <a:t>Энергосбережение 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– не экономия, 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b="1" dirty="0" smtClean="0">
                <a:solidFill>
                  <a:srgbClr val="FF0000"/>
                </a:solidFill>
              </a:rPr>
              <a:t>а умное потребление</a:t>
            </a:r>
            <a:r>
              <a:rPr lang="ru-RU" sz="5400" b="1" dirty="0" smtClean="0">
                <a:solidFill>
                  <a:srgbClr val="FF0000"/>
                </a:solidFill>
              </a:rPr>
              <a:t>!»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- Выключать электрический свет, если в классе  никого нет.</a:t>
            </a:r>
            <a:endParaRPr lang="ru-RU" dirty="0" smtClean="0"/>
          </a:p>
          <a:p>
            <a:r>
              <a:rPr lang="ru-RU" i="1" dirty="0" smtClean="0"/>
              <a:t>- Не включать свет, когда солнце освещает помещение.</a:t>
            </a:r>
            <a:endParaRPr lang="ru-RU" dirty="0" smtClean="0"/>
          </a:p>
          <a:p>
            <a:r>
              <a:rPr lang="ru-RU" i="1" dirty="0" smtClean="0"/>
              <a:t>- Не закрывать окна шторами в дневное время.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Задача 2:</a:t>
            </a:r>
            <a:r>
              <a:rPr lang="ru-RU" dirty="0" smtClean="0"/>
              <a:t>  В нашей школе еще имеется 10  обычных ламп накаливания потреблением 100 </a:t>
            </a:r>
            <a:r>
              <a:rPr lang="ru-RU" i="1" dirty="0" smtClean="0"/>
              <a:t>Вт·ч.</a:t>
            </a:r>
            <a:r>
              <a:rPr lang="ru-RU" dirty="0" smtClean="0"/>
              <a:t>  Какую экономию за день  может получить наша школа, если заменить данные лампы на энергосберегающие мощностью в </a:t>
            </a:r>
            <a:r>
              <a:rPr lang="ru-RU" i="1" dirty="0" smtClean="0"/>
              <a:t>20 Вт·ч</a:t>
            </a:r>
            <a:r>
              <a:rPr lang="ru-RU" dirty="0" smtClean="0"/>
              <a:t> при работе ламп в течение 1 часа. ( тариф за 1 </a:t>
            </a:r>
            <a:r>
              <a:rPr lang="ru-RU" i="1" dirty="0" smtClean="0"/>
              <a:t>кВт·ч</a:t>
            </a:r>
            <a:r>
              <a:rPr lang="ru-RU" dirty="0" smtClean="0"/>
              <a:t> равен 5 руб.)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329646" cy="37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  <a:gridCol w="640742"/>
              </a:tblGrid>
              <a:tr h="1857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Calibri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73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>
                          <a:latin typeface="Calibri"/>
                          <a:ea typeface="Times New Roman"/>
                          <a:cs typeface="Times New Roman"/>
                        </a:rPr>
                        <a:t>Расход электроэнергии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i="1">
                          <a:latin typeface="Calibri"/>
                          <a:ea typeface="Times New Roman"/>
                          <a:cs typeface="Times New Roman"/>
                        </a:rPr>
                        <a:t>кВт </a:t>
                      </a:r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100" b="1" i="1">
                          <a:latin typeface="Calibri"/>
                          <a:ea typeface="Times New Roman"/>
                          <a:cs typeface="Times New Roman"/>
                        </a:rPr>
                        <a:t> час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9 146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14 344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11 996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7 630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7 240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4 035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905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7 642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7 761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9 905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14 266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кВт·ч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теперь давайте посчитаем,  сколько мы можем сэкономить электроэнергии при выключении  света в учебных  кабинетах школы во время перемен за 1 учебный день?</a:t>
            </a:r>
          </a:p>
          <a:p>
            <a:r>
              <a:rPr lang="ru-RU" dirty="0" smtClean="0"/>
              <a:t>1) Для начала сосчитаем  количество учебных кабинетов </a:t>
            </a:r>
          </a:p>
          <a:p>
            <a:r>
              <a:rPr lang="ru-RU" dirty="0" smtClean="0"/>
              <a:t>2) Сколько ламп в каждом кабинете?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0" descr="люминистцентные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2717800" cy="32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Встраиваемый светильник Classic/R-418-03 2014018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312368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4046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Энергосберегающие лампы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9" name="Picture 7" descr="http://www.vamelectro.ru/upload/iblock/592/norma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14620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Экономить надо свет-</a:t>
            </a:r>
          </a:p>
          <a:p>
            <a:r>
              <a:rPr lang="ru-RU" dirty="0" smtClean="0"/>
              <a:t>Это вовсе не запрет,</a:t>
            </a:r>
          </a:p>
          <a:p>
            <a:r>
              <a:rPr lang="en-US" dirty="0" smtClean="0"/>
              <a:t>А для </a:t>
            </a:r>
            <a:r>
              <a:rPr lang="en-US" dirty="0" err="1" smtClean="0"/>
              <a:t>всех</a:t>
            </a:r>
            <a:r>
              <a:rPr lang="en-US" dirty="0" smtClean="0"/>
              <a:t> для </a:t>
            </a:r>
            <a:r>
              <a:rPr lang="en-US" dirty="0" err="1" smtClean="0"/>
              <a:t>нас</a:t>
            </a:r>
            <a:r>
              <a:rPr lang="en-US" dirty="0" smtClean="0"/>
              <a:t> </a:t>
            </a:r>
            <a:r>
              <a:rPr lang="en-US" dirty="0" err="1" smtClean="0"/>
              <a:t>совет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Энергосбережение очень важно для улучшения окружающей среды — и в том месте, где мы живем, и на всей планете. Никто не может сделать все, но каждый может сделать что-то, и если каждый что-то делает, мы многого можем достичь вместе!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hlinkClick r:id="rId3"/>
              </a:rPr>
              <a:t>11 ноября - Международный день энергосбережения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spareworld.org/rus/sites/default/files/images/pict.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8280920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949280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Международный оргкомитет </a:t>
            </a:r>
            <a:r>
              <a:rPr lang="en-US" dirty="0" smtClean="0"/>
              <a:t>SPARE: </a:t>
            </a:r>
            <a:r>
              <a:rPr lang="en-US" b="1" u="sng" dirty="0" smtClean="0">
                <a:hlinkClick r:id="rId5"/>
              </a:rPr>
              <a:t>spare-coordination@spareworld.org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Замена ламп накаливания компактными люминесцентными лампами обеспечит, по крайней мере, 4-х-кратную экономию электроэнерги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552728" cy="3384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7707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Замена ламп накаливания компактными люминесцентными лампами обеспечит, по крайней мере, 4-х-кратную экономию электроэнергии!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92696"/>
            <a:ext cx="79928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Энергосбережение –</a:t>
            </a:r>
          </a:p>
          <a:p>
            <a:pPr indent="19050"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использование энергии, находящейся в нашем распоряжении, настолько эффективно и безопасно по отношению к окружающей среде, насколько это возможно.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3265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____–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3265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Энергосбережение –</a:t>
            </a:r>
          </a:p>
        </p:txBody>
      </p:sp>
      <p:pic>
        <p:nvPicPr>
          <p:cNvPr id="7" name="Picture 2" descr="Картинка 27 из 83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3573016"/>
            <a:ext cx="705678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35292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внимание к проблеме экономии энергии и энергоресурсов.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воспитанию культуры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энергопользования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мотивацию для сбережения  ресурсов и энергии.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Стимулировать интерес обучающихся к научным исследованиям и практическому применению знаний.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умения и навыки решать математические задачи экономического содержания.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116972" y="1154361"/>
            <a:ext cx="4910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Расход энергии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«Краткие рекомендации по энергосбережению в быту»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Уходя, гасите свет.    Максимально используйте естественное освещение.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Регулярно проверяйте чистоту ламп, плафонов, окон.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  Попробуйте использовать вместо обычных ламп накаливания энергосберегающие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(экономия будет составлять до 75%).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Отключайте все электроприборы, когда они не используются, полностью - вынимайте вилку из розетки (для удобства можно использовать розетки с кнопкой полного отключения электропитания).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  Регулярно удаляйте накипь внутри чайника, она увеличивает затраты энергии на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кипячение воды.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Диаметр днища кастрюль должен быть равным диаметру конфорок.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7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Холодильник должен быть установлен в прохладном месте, подальше от электроплиты и батарей, его задняя стенка должна быть чистой и не должна примыкать вплотную к стене.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9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заслоняйте батареи шторами и мебелью, тогда теплый воздух будет поступать свободно.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9"/>
            </a:pP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В холодное время года при слишком мощном отоплении не открывайте окна в помещении, лучше отрегулируйте температуру обогрева.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Энергия – это сила, приводящая предметы в </a:t>
            </a:r>
            <a:r>
              <a:rPr lang="ru-RU" dirty="0" smtClean="0">
                <a:solidFill>
                  <a:srgbClr val="FF0000"/>
                </a:solidFill>
              </a:rPr>
              <a:t>движение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К дальним сёлам, городам</a:t>
            </a:r>
            <a:endParaRPr lang="ru-RU" dirty="0" smtClean="0"/>
          </a:p>
          <a:p>
            <a:r>
              <a:rPr lang="ru-RU" b="1" i="1" dirty="0" smtClean="0"/>
              <a:t>Что идёт по проводам?</a:t>
            </a:r>
            <a:endParaRPr lang="ru-RU" dirty="0" smtClean="0"/>
          </a:p>
          <a:p>
            <a:r>
              <a:rPr lang="ru-RU" b="1" i="1" dirty="0" smtClean="0"/>
              <a:t>Светлое величество!</a:t>
            </a:r>
            <a:endParaRPr lang="ru-RU" dirty="0" smtClean="0"/>
          </a:p>
          <a:p>
            <a:r>
              <a:rPr lang="en-US" b="1" i="1" dirty="0" err="1" smtClean="0"/>
              <a:t>Это</a:t>
            </a:r>
            <a:r>
              <a:rPr lang="en-US" b="1" i="1" dirty="0" smtClean="0"/>
              <a:t> … ? </a:t>
            </a:r>
            <a:r>
              <a:rPr lang="ru-RU" b="1" i="1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 Электричество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Электричество</a:t>
            </a:r>
            <a:endParaRPr lang="ru-RU" dirty="0"/>
          </a:p>
        </p:txBody>
      </p:sp>
      <p:pic>
        <p:nvPicPr>
          <p:cNvPr id="4" name="Содержимое 3" descr="https://im0-tub-ru.yandex.net/i?id=7865ab364b19dbc4ad27ec7c3daa4717&amp;n=2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allpapers-fenix.eu/full/151004/220404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2" y="2357946"/>
            <a:ext cx="2987675" cy="21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g0.liveinternet.ru/images/attach/c/2/71/271/71271853_1chay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152" y="1928802"/>
            <a:ext cx="2305848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электричества</a:t>
            </a:r>
            <a:endParaRPr lang="ru-RU" dirty="0"/>
          </a:p>
        </p:txBody>
      </p:sp>
      <p:pic>
        <p:nvPicPr>
          <p:cNvPr id="4" name="Содержимое 3" descr="http://news.vdv-s.ru/pics/240/295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2286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cult.mos.ru/upload/medialibrary/d3f/1_1_luc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302093" cy="1946237"/>
          </a:xfrm>
          <a:prstGeom prst="rect">
            <a:avLst/>
          </a:prstGeom>
          <a:noFill/>
        </p:spPr>
      </p:pic>
      <p:pic>
        <p:nvPicPr>
          <p:cNvPr id="36868" name="Picture 4" descr="http://st1.diets.ru/data/cache/2011jan/29/59/60429_20410-7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85926"/>
            <a:ext cx="1816954" cy="1928826"/>
          </a:xfrm>
          <a:prstGeom prst="rect">
            <a:avLst/>
          </a:prstGeom>
          <a:noFill/>
        </p:spPr>
      </p:pic>
      <p:pic>
        <p:nvPicPr>
          <p:cNvPr id="7" name="Рисунок 6" descr="http://storage0.dms.mpinteractiv.ro/media/401/321/5109/2585777/1/neanderthal-540x3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928802"/>
            <a:ext cx="2334986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s://im1-tub-ru.yandex.net/i?id=0aa65418006f65436d8620cd93875c17&amp;n=33&amp;h=190&amp;w=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214818"/>
            <a:ext cx="186690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dirty="0" smtClean="0"/>
              <a:t>Устный счет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л                                      о</a:t>
            </a:r>
          </a:p>
          <a:p>
            <a:endParaRPr lang="ru-RU" dirty="0" smtClean="0"/>
          </a:p>
          <a:p>
            <a:r>
              <a:rPr lang="ru-RU" dirty="0" smtClean="0"/>
              <a:t>                 а                                       ч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м                                        к                      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</a:t>
            </a:r>
            <a:r>
              <a:rPr lang="ru-RU" dirty="0" err="1" smtClean="0"/>
              <a:t>п</a:t>
            </a:r>
            <a:r>
              <a:rPr lang="ru-RU" dirty="0" smtClean="0"/>
              <a:t>                                         а   </a:t>
            </a:r>
          </a:p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857364"/>
            <a:ext cx="809625" cy="6096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643182"/>
            <a:ext cx="809625" cy="609600"/>
          </a:xfrm>
          <a:prstGeom prst="rect">
            <a:avLst/>
          </a:prstGeom>
          <a:noFill/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809625" cy="609600"/>
          </a:xfrm>
          <a:prstGeom prst="rect">
            <a:avLst/>
          </a:prstGeom>
          <a:noFill/>
        </p:spPr>
      </p:pic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143380"/>
            <a:ext cx="809625" cy="609600"/>
          </a:xfrm>
          <a:prstGeom prst="rect">
            <a:avLst/>
          </a:prstGeom>
          <a:noFill/>
        </p:spPr>
      </p:pic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71612"/>
            <a:ext cx="809625" cy="628650"/>
          </a:xfrm>
          <a:prstGeom prst="rect">
            <a:avLst/>
          </a:prstGeom>
          <a:noFill/>
        </p:spPr>
      </p:pic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643182"/>
            <a:ext cx="1057275" cy="628650"/>
          </a:xfrm>
          <a:prstGeom prst="rect">
            <a:avLst/>
          </a:prstGeom>
          <a:noFill/>
        </p:spPr>
      </p:pic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500438"/>
            <a:ext cx="1057275" cy="609600"/>
          </a:xfrm>
          <a:prstGeom prst="rect">
            <a:avLst/>
          </a:prstGeom>
          <a:noFill/>
        </p:spPr>
      </p:pic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913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286256"/>
            <a:ext cx="809625" cy="609600"/>
          </a:xfrm>
          <a:prstGeom prst="rect">
            <a:avLst/>
          </a:prstGeom>
          <a:noFill/>
        </p:spPr>
      </p:pic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«Только там народ богат,          	где энергию хранят,</a:t>
            </a: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во всем царит расчёт 	и 	всему известен счёт». 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Задача1.</a:t>
            </a:r>
            <a:endParaRPr lang="ru-RU" dirty="0" smtClean="0"/>
          </a:p>
          <a:p>
            <a:r>
              <a:rPr lang="ru-RU" i="1" dirty="0" smtClean="0"/>
              <a:t>Обычная лампа накаливания потребляет электроэнергии 100 </a:t>
            </a:r>
            <a:r>
              <a:rPr lang="ru-RU" dirty="0" smtClean="0"/>
              <a:t>Вт·ч</a:t>
            </a:r>
            <a:r>
              <a:rPr lang="ru-RU" i="1" dirty="0" smtClean="0"/>
              <a:t>, а энергосберегающая лампа - 20 Вт·ч. Во сколько раз энергосберегающая лампа экономичнее обычной лампы накаливания</a:t>
            </a:r>
            <a:r>
              <a:rPr lang="ru-RU" i="1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log.specialtygraphics.serigraph.com/Portals/109405/images/C--Users-jreichert-Desktop-Bright%20Idea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526" y="1600200"/>
            <a:ext cx="67949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547</Words>
  <Application>Microsoft Office PowerPoint</Application>
  <PresentationFormat>Экран (4:3)</PresentationFormat>
  <Paragraphs>127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Энергия – это сила, приводящая предметы в движение</vt:lpstr>
      <vt:lpstr>Электричество</vt:lpstr>
      <vt:lpstr>История электричества</vt:lpstr>
      <vt:lpstr>Устный счет </vt:lpstr>
      <vt:lpstr>Слайд 7</vt:lpstr>
      <vt:lpstr>Устная работа</vt:lpstr>
      <vt:lpstr>Слайд 9</vt:lpstr>
      <vt:lpstr>Слайд 10</vt:lpstr>
      <vt:lpstr>Задача 2</vt:lpstr>
      <vt:lpstr>Слайд 12</vt:lpstr>
      <vt:lpstr>Слайд 13</vt:lpstr>
      <vt:lpstr>Задача 3</vt:lpstr>
      <vt:lpstr>Слайд 15</vt:lpstr>
      <vt:lpstr>Слайд 16</vt:lpstr>
      <vt:lpstr>Слайд 17</vt:lpstr>
      <vt:lpstr>Слайд 18</vt:lpstr>
      <vt:lpstr>Слайд 19</vt:lpstr>
      <vt:lpstr> </vt:lpstr>
      <vt:lpstr>Памятка   «Краткие рекомендации по энергосбережению в быту»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 энергии</dc:title>
  <dc:creator>1</dc:creator>
  <cp:lastModifiedBy>User</cp:lastModifiedBy>
  <cp:revision>70</cp:revision>
  <dcterms:created xsi:type="dcterms:W3CDTF">2013-11-26T07:58:15Z</dcterms:created>
  <dcterms:modified xsi:type="dcterms:W3CDTF">2015-12-10T22:33:58Z</dcterms:modified>
</cp:coreProperties>
</file>