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56" r:id="rId4"/>
    <p:sldId id="263" r:id="rId5"/>
    <p:sldId id="278" r:id="rId6"/>
    <p:sldId id="277" r:id="rId7"/>
    <p:sldId id="276" r:id="rId8"/>
    <p:sldId id="264" r:id="rId9"/>
    <p:sldId id="280" r:id="rId10"/>
    <p:sldId id="269" r:id="rId11"/>
    <p:sldId id="275" r:id="rId12"/>
    <p:sldId id="270" r:id="rId13"/>
    <p:sldId id="279" r:id="rId14"/>
    <p:sldId id="271" r:id="rId15"/>
    <p:sldId id="274" r:id="rId16"/>
    <p:sldId id="272" r:id="rId17"/>
    <p:sldId id="273" r:id="rId18"/>
    <p:sldId id="286" r:id="rId19"/>
    <p:sldId id="287" r:id="rId20"/>
    <p:sldId id="281" r:id="rId21"/>
    <p:sldId id="28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EDF2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90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841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83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84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00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27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75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52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34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82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97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285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vsh.ru/pages/pdfs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s-group.ru/products/product/3845/3846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1002" y="980728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009999"/>
                </a:solidFill>
                <a:latin typeface="Arial Black" pitchFamily="34" charset="0"/>
                <a:cs typeface="Times New Roman" pitchFamily="18" charset="0"/>
              </a:rPr>
              <a:t>Устройства </a:t>
            </a:r>
            <a:r>
              <a:rPr lang="ru-RU" sz="3600" dirty="0">
                <a:solidFill>
                  <a:srgbClr val="009999"/>
                </a:solidFill>
                <a:latin typeface="Arial Black" pitchFamily="34" charset="0"/>
                <a:cs typeface="Times New Roman" pitchFamily="18" charset="0"/>
              </a:rPr>
              <a:t>измерения и обработки данных </a:t>
            </a:r>
            <a:r>
              <a:rPr lang="en-US" sz="3600" dirty="0">
                <a:solidFill>
                  <a:srgbClr val="009999"/>
                </a:solidFill>
                <a:latin typeface="Arial Black" pitchFamily="34" charset="0"/>
              </a:rPr>
              <a:t>LabQuest</a:t>
            </a:r>
            <a:r>
              <a:rPr lang="ru-RU" sz="3600" dirty="0">
                <a:solidFill>
                  <a:srgbClr val="009999"/>
                </a:solidFill>
                <a:latin typeface="Arial Black" pitchFamily="34" charset="0"/>
              </a:rPr>
              <a:t>2</a:t>
            </a:r>
            <a:endParaRPr lang="ru-RU" sz="3600" dirty="0">
              <a:solidFill>
                <a:srgbClr val="009999"/>
              </a:solidFill>
            </a:endParaRPr>
          </a:p>
        </p:txBody>
      </p:sp>
      <p:pic>
        <p:nvPicPr>
          <p:cNvPr id="3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25" b="12343"/>
          <a:stretch/>
        </p:blipFill>
        <p:spPr bwMode="auto">
          <a:xfrm>
            <a:off x="611560" y="3284984"/>
            <a:ext cx="4175696" cy="2241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39511" y="404664"/>
            <a:ext cx="1711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МБОУ СОШ №4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51325" y="3284984"/>
            <a:ext cx="28885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Выполнила:</a:t>
            </a:r>
          </a:p>
          <a:p>
            <a:pPr algn="r"/>
            <a:r>
              <a:rPr lang="ru-RU" dirty="0" smtClean="0"/>
              <a:t>Ходжаева Мунира</a:t>
            </a:r>
          </a:p>
          <a:p>
            <a:pPr algn="r"/>
            <a:r>
              <a:rPr lang="ru-RU" dirty="0" smtClean="0"/>
              <a:t>Ученица 8«Б» класса</a:t>
            </a:r>
            <a:endParaRPr lang="ru-RU" dirty="0"/>
          </a:p>
          <a:p>
            <a:pPr algn="r"/>
            <a:r>
              <a:rPr lang="ru-RU" dirty="0" smtClean="0"/>
              <a:t>Руководитель:</a:t>
            </a:r>
          </a:p>
          <a:p>
            <a:pPr algn="r"/>
            <a:r>
              <a:rPr lang="ru-RU" dirty="0" smtClean="0"/>
              <a:t>Головина С.Н.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609329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Сургут  - 2015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0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08920"/>
            <a:ext cx="412465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19672" y="400117"/>
            <a:ext cx="5976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Датчик температуры (термопара)</a:t>
            </a:r>
            <a:endParaRPr lang="ru-RU" sz="4800" dirty="0">
              <a:latin typeface="Arial Black" pitchFamily="34" charset="0"/>
            </a:endParaRPr>
          </a:p>
        </p:txBody>
      </p:sp>
      <p:pic>
        <p:nvPicPr>
          <p:cNvPr id="4" name="Рисунок 3" descr="http://www.ros-group.ru/content/data/store/images/sf_3440_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708919"/>
            <a:ext cx="3816424" cy="3095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535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692696"/>
            <a:ext cx="5976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Датчик температуры (термопара)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6513" y="2998848"/>
            <a:ext cx="7560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Датчик предназначен для  измерения температуры различных объектов в очень широком диапазоне температур (От –200 до +1400 ºС).  Его можно использовать для проведения исследований в агрессивных средах, не разрушающих корпус датчика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Диапазон измерений: от –200 до +1400 ºС.</a:t>
            </a:r>
          </a:p>
        </p:txBody>
      </p:sp>
    </p:spTree>
    <p:extLst>
      <p:ext uri="{BB962C8B-B14F-4D97-AF65-F5344CB8AC3E}">
        <p14:creationId xmlns:p14="http://schemas.microsoft.com/office/powerpoint/2010/main" val="178525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27" y="2956195"/>
            <a:ext cx="412465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7664" y="692696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Датчик</a:t>
            </a:r>
          </a:p>
          <a:p>
            <a:pPr algn="ctr"/>
            <a:r>
              <a:rPr lang="ru-RU" sz="4800" dirty="0" smtClean="0">
                <a:latin typeface="Arial Black" pitchFamily="34" charset="0"/>
              </a:rPr>
              <a:t>расстояния</a:t>
            </a:r>
            <a:endParaRPr lang="ru-RU" sz="4800" dirty="0">
              <a:latin typeface="Arial Black" pitchFamily="34" charset="0"/>
            </a:endParaRPr>
          </a:p>
        </p:txBody>
      </p:sp>
      <p:pic>
        <p:nvPicPr>
          <p:cNvPr id="4" name="Рисунок 3" descr="http://www.ros-group.ru/content/data/store/images/sf_3432_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432" y="3140968"/>
            <a:ext cx="3744416" cy="29108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58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692696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Датчик</a:t>
            </a:r>
          </a:p>
          <a:p>
            <a:pPr algn="ctr"/>
            <a:r>
              <a:rPr lang="ru-RU" sz="4800" dirty="0" smtClean="0">
                <a:latin typeface="Arial Black" pitchFamily="34" charset="0"/>
              </a:rPr>
              <a:t>расстояния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828836"/>
            <a:ext cx="7200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Датчик предназначен для измерения местоположения, скорости и ускорения движущихся объектов на расстоянии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15 см до 6 м.</a:t>
            </a:r>
          </a:p>
        </p:txBody>
      </p:sp>
    </p:spTree>
    <p:extLst>
      <p:ext uri="{BB962C8B-B14F-4D97-AF65-F5344CB8AC3E}">
        <p14:creationId xmlns:p14="http://schemas.microsoft.com/office/powerpoint/2010/main" val="80832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04" y="2996952"/>
            <a:ext cx="412465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640" y="345710"/>
            <a:ext cx="5976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Датчик электрической проводимости</a:t>
            </a:r>
            <a:endParaRPr lang="ru-RU" sz="4800" dirty="0">
              <a:latin typeface="Arial Black" pitchFamily="34" charset="0"/>
            </a:endParaRPr>
          </a:p>
        </p:txBody>
      </p:sp>
      <p:pic>
        <p:nvPicPr>
          <p:cNvPr id="4" name="Рисунок 3" descr="http://www.ros-group.ru/content/data/store/images/sf_3452_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153" y="2639764"/>
            <a:ext cx="3767311" cy="33095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15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7325" y="188640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 Black" pitchFamily="34" charset="0"/>
              </a:rPr>
              <a:t>Датчик электрической проводимости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388969"/>
            <a:ext cx="806489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Датчик предназначен для определения концентрации ионов в водных растворах путём измерения их удельной электрической проводимости как в лабораторных, так и в полевых условиях.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Датчик электрической проводимости также можно использовать для определения общего количества растворённых твёрдых веществ в водных растворах, однако при этом нельзя определить состав растворённых веществ. В комплекте с датчиком поставляется тестовый раствор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объёмом 60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мл</a:t>
            </a:r>
          </a:p>
          <a:p>
            <a:r>
              <a:rPr lang="ru-RU" sz="2000" b="1" dirty="0"/>
              <a:t>Диапазон измерений удельной электрической проводимости:</a:t>
            </a:r>
            <a:endParaRPr lang="ru-RU" sz="2000" dirty="0"/>
          </a:p>
          <a:p>
            <a:pPr lvl="0"/>
            <a:r>
              <a:rPr lang="ru-RU" sz="2000" dirty="0"/>
              <a:t>  0–200 </a:t>
            </a:r>
            <a:r>
              <a:rPr lang="ru-RU" sz="2000" dirty="0" err="1"/>
              <a:t>мкСм</a:t>
            </a:r>
            <a:r>
              <a:rPr lang="ru-RU" sz="2000" dirty="0"/>
              <a:t>/см;</a:t>
            </a:r>
          </a:p>
          <a:p>
            <a:pPr lvl="0"/>
            <a:r>
              <a:rPr lang="ru-RU" sz="2000" dirty="0"/>
              <a:t>  0–2000 </a:t>
            </a:r>
            <a:r>
              <a:rPr lang="ru-RU" sz="2000" dirty="0" err="1"/>
              <a:t>мкСм</a:t>
            </a:r>
            <a:r>
              <a:rPr lang="ru-RU" sz="2000" dirty="0"/>
              <a:t>/см;</a:t>
            </a:r>
          </a:p>
          <a:p>
            <a:pPr lvl="0"/>
            <a:r>
              <a:rPr lang="ru-RU" sz="2000" dirty="0"/>
              <a:t>  0–20000 </a:t>
            </a:r>
            <a:r>
              <a:rPr lang="ru-RU" sz="2000" dirty="0" err="1"/>
              <a:t>мкСм</a:t>
            </a:r>
            <a:r>
              <a:rPr lang="ru-RU" sz="2000" dirty="0"/>
              <a:t>/см.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0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13" y="2204864"/>
            <a:ext cx="412465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7664" y="692696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Датчик тока</a:t>
            </a:r>
            <a:endParaRPr lang="ru-RU" sz="4800" dirty="0">
              <a:latin typeface="Arial Black" pitchFamily="34" charset="0"/>
            </a:endParaRPr>
          </a:p>
        </p:txBody>
      </p:sp>
      <p:pic>
        <p:nvPicPr>
          <p:cNvPr id="4" name="Рисунок 3" descr="http://www.ros-group.ru/content/data/store/images/sf_3442_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476500"/>
            <a:ext cx="2543175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874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692696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Датчик тока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Датчик предназначен для исследования основных законов электричества. Он разработан для измерения силы тока в цепях постоянного и переменного тока низкого напряжения.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Диапазон измерений: ±0,6 А.</a:t>
            </a:r>
          </a:p>
        </p:txBody>
      </p:sp>
    </p:spTree>
    <p:extLst>
      <p:ext uri="{BB962C8B-B14F-4D97-AF65-F5344CB8AC3E}">
        <p14:creationId xmlns:p14="http://schemas.microsoft.com/office/powerpoint/2010/main" val="342015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692696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Датчик света </a:t>
            </a:r>
            <a:endParaRPr lang="ru-RU" sz="4800" dirty="0">
              <a:latin typeface="Arial Black" pitchFamily="34" charset="0"/>
            </a:endParaRPr>
          </a:p>
        </p:txBody>
      </p:sp>
      <p:pic>
        <p:nvPicPr>
          <p:cNvPr id="5" name="Рисунок 4" descr="http://www.ros-group.ru/content/data/store/images/sf_3792_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055" y="3279244"/>
            <a:ext cx="3420380" cy="2592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41" y="1721413"/>
            <a:ext cx="412465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02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692696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Датчик света 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700808"/>
            <a:ext cx="69847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Датчик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предназначен для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 измерения освещённости в энергетических и условных единицах, создаваемой различными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источниками 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Диапазоны измерений: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в энергетических единицах: от 10 мкВт/см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 мВт/см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в условных единицах: от 0 до 1.</a:t>
            </a:r>
          </a:p>
        </p:txBody>
      </p:sp>
    </p:spTree>
    <p:extLst>
      <p:ext uri="{BB962C8B-B14F-4D97-AF65-F5344CB8AC3E}">
        <p14:creationId xmlns:p14="http://schemas.microsoft.com/office/powerpoint/2010/main" val="315595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2060"/>
                </a:solidFill>
              </a:rPr>
              <a:t>Способ отображения информации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3571875"/>
            <a:ext cx="8229600" cy="2554288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2060"/>
                </a:solidFill>
              </a:rPr>
              <a:t>График</a:t>
            </a:r>
          </a:p>
          <a:p>
            <a:pPr eaLnBrk="1" hangingPunct="1"/>
            <a:r>
              <a:rPr lang="ru-RU" smtClean="0">
                <a:solidFill>
                  <a:srgbClr val="002060"/>
                </a:solidFill>
              </a:rPr>
              <a:t>Таблица</a:t>
            </a:r>
          </a:p>
          <a:p>
            <a:pPr eaLnBrk="1" hangingPunct="1"/>
            <a:r>
              <a:rPr lang="ru-RU" smtClean="0">
                <a:solidFill>
                  <a:srgbClr val="002060"/>
                </a:solidFill>
              </a:rPr>
              <a:t>Цифровое отображение</a:t>
            </a:r>
          </a:p>
        </p:txBody>
      </p:sp>
      <p:pic>
        <p:nvPicPr>
          <p:cNvPr id="4100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428750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286000"/>
            <a:ext cx="30670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4533900"/>
            <a:ext cx="3095625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Прямоугольник 6"/>
          <p:cNvSpPr>
            <a:spLocks noChangeArrowheads="1"/>
          </p:cNvSpPr>
          <p:nvPr/>
        </p:nvSpPr>
        <p:spPr bwMode="auto">
          <a:xfrm>
            <a:off x="0" y="6488113"/>
            <a:ext cx="2544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VERNIER </a:t>
            </a:r>
            <a:r>
              <a:rPr lang="en-US" b="1" dirty="0"/>
              <a:t>LABQUEST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96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80400" cy="90805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70C0"/>
                </a:solidFill>
                <a:latin typeface="Calibri" pitchFamily="34" charset="0"/>
              </a:rPr>
              <a:t>Выводы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938213"/>
            <a:ext cx="8135937" cy="5083175"/>
          </a:xfrm>
        </p:spPr>
        <p:txBody>
          <a:bodyPr>
            <a:noAutofit/>
          </a:bodyPr>
          <a:lstStyle/>
          <a:p>
            <a:pPr marL="0" algn="just" eaLnBrk="1" hangingPunct="1"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latin typeface="Arial Black" pitchFamily="34" charset="0"/>
              </a:rPr>
              <a:t>В результате исследований было доказано преимущество цифровых датчиков перед обычными приборами</a:t>
            </a:r>
            <a:r>
              <a:rPr lang="en-US" sz="2400" dirty="0" smtClean="0">
                <a:latin typeface="Arial Black" pitchFamily="34" charset="0"/>
              </a:rPr>
              <a:t>:</a:t>
            </a:r>
          </a:p>
          <a:p>
            <a:pPr algn="just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2400" dirty="0" smtClean="0">
                <a:latin typeface="Arial Black" pitchFamily="34" charset="0"/>
              </a:rPr>
              <a:t>измерения производятся в режиме реального времени достаточно быстро и с большой точностью;</a:t>
            </a:r>
          </a:p>
          <a:p>
            <a:pPr algn="just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2400" dirty="0" smtClean="0">
                <a:latin typeface="Arial Black" pitchFamily="34" charset="0"/>
              </a:rPr>
              <a:t>возможно сохранение полученных измерений и дальнейшее исследование полученных результатов на персональном компьютере;</a:t>
            </a:r>
          </a:p>
          <a:p>
            <a:pPr algn="just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2400" dirty="0" smtClean="0">
                <a:latin typeface="Arial Black" pitchFamily="34" charset="0"/>
              </a:rPr>
              <a:t>эксперимент становится более наглядным и увлекательным для учащихся;</a:t>
            </a:r>
          </a:p>
        </p:txBody>
      </p:sp>
    </p:spTree>
    <p:extLst>
      <p:ext uri="{BB962C8B-B14F-4D97-AF65-F5344CB8AC3E}">
        <p14:creationId xmlns:p14="http://schemas.microsoft.com/office/powerpoint/2010/main" val="317524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476672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/>
                </a:solidFill>
                <a:latin typeface="Arial Black" pitchFamily="34" charset="0"/>
              </a:rPr>
              <a:t>Ресурсы </a:t>
            </a:r>
            <a:endParaRPr lang="ru-RU" sz="28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340768"/>
            <a:ext cx="7560840" cy="2230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ru-RU" b="1" i="1" u="sng" dirty="0" smtClean="0">
                <a:hlinkClick r:id="rId2"/>
              </a:rPr>
              <a:t>http</a:t>
            </a:r>
            <a:r>
              <a:rPr lang="ru-RU" b="1" i="1" u="sng" dirty="0">
                <a:hlinkClick r:id="rId2"/>
              </a:rPr>
              <a:t>://</a:t>
            </a:r>
            <a:r>
              <a:rPr lang="ru-RU" b="1" i="1" u="sng" dirty="0" smtClean="0">
                <a:hlinkClick r:id="rId2"/>
              </a:rPr>
              <a:t>www.hvsh.ru/pages/pdfs/</a:t>
            </a:r>
            <a:endParaRPr lang="ru-RU" b="1" i="1" u="sng" dirty="0" smtClean="0"/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ru-RU" b="1" dirty="0"/>
              <a:t>Дорофеев М. В., Зимина А. И., </a:t>
            </a:r>
            <a:r>
              <a:rPr lang="ru-RU" b="1" dirty="0" err="1"/>
              <a:t>Стунеева</a:t>
            </a:r>
            <a:r>
              <a:rPr lang="ru-RU" b="1" dirty="0"/>
              <a:t> Ю. Б. Принципы эффективного применения цифровых лабораторий // Химия в школе. - 2010. - № 2. - С. 55-63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30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454025" y="549275"/>
            <a:ext cx="7777163" cy="54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D0D0D"/>
                </a:solidFill>
                <a:latin typeface="Arial Black" pitchFamily="34" charset="0"/>
              </a:rPr>
              <a:t>Цели</a:t>
            </a:r>
            <a:r>
              <a:rPr lang="en-US" sz="2400" b="1" dirty="0">
                <a:solidFill>
                  <a:srgbClr val="0D0D0D"/>
                </a:solidFill>
                <a:latin typeface="Arial Black" pitchFamily="34" charset="0"/>
              </a:rPr>
              <a:t>:</a:t>
            </a:r>
            <a:endParaRPr lang="ru-RU" sz="2400" b="1" dirty="0">
              <a:solidFill>
                <a:srgbClr val="0D0D0D"/>
              </a:solidFill>
              <a:latin typeface="Arial Black" pitchFamily="34" charset="0"/>
            </a:endParaRPr>
          </a:p>
          <a:p>
            <a:r>
              <a:rPr lang="ru-RU" sz="2400" dirty="0">
                <a:latin typeface="Arial Black" pitchFamily="34" charset="0"/>
                <a:ea typeface="Calibri" pitchFamily="34" charset="0"/>
                <a:cs typeface="Times New Roman" pitchFamily="18" charset="0"/>
              </a:rPr>
              <a:t>- исследование  возможности применения  нового цифрового оборудования кабинета физики;</a:t>
            </a:r>
            <a:endParaRPr lang="ru-RU" sz="2400" dirty="0">
              <a:latin typeface="Arial Black" pitchFamily="34" charset="0"/>
            </a:endParaRPr>
          </a:p>
          <a:p>
            <a:pPr eaLnBrk="0" hangingPunct="0">
              <a:buFontTx/>
              <a:buChar char="-"/>
            </a:pPr>
            <a:r>
              <a:rPr lang="ru-RU" sz="2400" dirty="0" smtClean="0">
                <a:latin typeface="Arial Black" pitchFamily="34" charset="0"/>
                <a:cs typeface="Calibri" pitchFamily="34" charset="0"/>
              </a:rPr>
              <a:t>приобретение </a:t>
            </a:r>
            <a:r>
              <a:rPr lang="ru-RU" sz="2400" dirty="0">
                <a:latin typeface="Arial Black" pitchFamily="34" charset="0"/>
                <a:cs typeface="Calibri" pitchFamily="34" charset="0"/>
              </a:rPr>
              <a:t>навыков работы с цифровым оборудованием;</a:t>
            </a:r>
          </a:p>
          <a:p>
            <a:pPr eaLnBrk="0" hangingPunct="0">
              <a:buFontTx/>
              <a:buChar char="-"/>
            </a:pPr>
            <a:endParaRPr lang="ru-RU" sz="2400" dirty="0">
              <a:latin typeface="Arial Black" pitchFamily="34" charset="0"/>
              <a:cs typeface="Calibri" pitchFamily="34" charset="0"/>
            </a:endParaRPr>
          </a:p>
          <a:p>
            <a:pPr eaLnBrk="0" hangingPunct="0"/>
            <a:endParaRPr lang="ru-RU" sz="2400" dirty="0">
              <a:latin typeface="Arial Black" pitchFamily="34" charset="0"/>
              <a:cs typeface="Times New Roman" pitchFamily="18" charset="0"/>
            </a:endParaRPr>
          </a:p>
          <a:p>
            <a:pPr algn="just" eaLnBrk="0" hangingPunct="0">
              <a:spcBef>
                <a:spcPts val="1200"/>
              </a:spcBef>
            </a:pPr>
            <a:r>
              <a:rPr lang="ru-RU" sz="2400" dirty="0">
                <a:latin typeface="Arial Black" pitchFamily="34" charset="0"/>
                <a:cs typeface="Times New Roman" pitchFamily="18" charset="0"/>
              </a:rPr>
              <a:t>В данной работе используется новое цифровое оборудование американской компании </a:t>
            </a:r>
            <a:r>
              <a:rPr lang="en-US" sz="2400" dirty="0" err="1">
                <a:latin typeface="Arial Black" pitchFamily="34" charset="0"/>
                <a:cs typeface="Times New Roman" pitchFamily="18" charset="0"/>
              </a:rPr>
              <a:t>Vernier</a:t>
            </a:r>
            <a:r>
              <a:rPr lang="ru-RU" sz="2400" dirty="0">
                <a:latin typeface="Arial Black" pitchFamily="34" charset="0"/>
                <a:cs typeface="Times New Roman" pitchFamily="18" charset="0"/>
              </a:rPr>
              <a:t>:</a:t>
            </a:r>
          </a:p>
          <a:p>
            <a:pPr algn="just" eaLnBrk="0" hangingPunct="0"/>
            <a:r>
              <a:rPr lang="ru-RU" sz="2400" dirty="0">
                <a:latin typeface="Arial Black" pitchFamily="34" charset="0"/>
                <a:cs typeface="Times New Roman" pitchFamily="18" charset="0"/>
              </a:rPr>
              <a:t>УИОД (устройства измерения и обработки данных </a:t>
            </a:r>
            <a:r>
              <a:rPr lang="en-US" sz="2400" dirty="0" err="1">
                <a:latin typeface="Arial Black" pitchFamily="34" charset="0"/>
              </a:rPr>
              <a:t>LabQuest</a:t>
            </a:r>
            <a:r>
              <a:rPr lang="ru-RU" sz="2400" dirty="0">
                <a:latin typeface="Arial Black" pitchFamily="34" charset="0"/>
              </a:rPr>
              <a:t>2) с компьютером и </a:t>
            </a:r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цифровыми датчиками. </a:t>
            </a:r>
            <a:endParaRPr lang="ru-RU" sz="2400" dirty="0"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75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764704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Датчик силы</a:t>
            </a:r>
            <a:endParaRPr lang="ru-RU" sz="4800" dirty="0">
              <a:latin typeface="Arial Black" pitchFamily="34" charset="0"/>
            </a:endParaRPr>
          </a:p>
        </p:txBody>
      </p:sp>
      <p:pic>
        <p:nvPicPr>
          <p:cNvPr id="4" name="Рисунок 3" descr="http://www.ros-group.ru/content/data/store/images/sf_3434_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602" y="2318964"/>
            <a:ext cx="3339830" cy="25501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48881"/>
            <a:ext cx="3816424" cy="28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250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476672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Датчик силы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1443841"/>
            <a:ext cx="74888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Датчик предназначен для прямого измерения прилагаемой к его крючку силы. Используя его в ручном варианте, закреплённым в вертикальном положении, а также установленным на тележке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  <a:hlinkClick r:id="rId2"/>
              </a:rPr>
              <a:t>динамической рельсовой скамьи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вы можете провести множество демонстрационных и лабораторных работ, различных экспериментов по изучению действия сил. При этом может быть измерена сила и в 0,01 Н, и в 50 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Диапазоны измерений: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 ±10 Н;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 ±50 Н.</a:t>
            </a:r>
          </a:p>
        </p:txBody>
      </p:sp>
    </p:spTree>
    <p:extLst>
      <p:ext uri="{BB962C8B-B14F-4D97-AF65-F5344CB8AC3E}">
        <p14:creationId xmlns:p14="http://schemas.microsoft.com/office/powerpoint/2010/main" val="364400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752" y="2996952"/>
            <a:ext cx="412465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764704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Датчик температуры</a:t>
            </a:r>
            <a:endParaRPr lang="ru-RU" sz="4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62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764704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Датчик температуры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90336"/>
            <a:ext cx="68407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Датчик температуры предназначен для использования в любых демонстрационных и лабораторных работах по измерению температуры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Диапазон измерений: от –40 до +135 ºС.</a:t>
            </a:r>
          </a:p>
        </p:txBody>
      </p:sp>
    </p:spTree>
    <p:extLst>
      <p:ext uri="{BB962C8B-B14F-4D97-AF65-F5344CB8AC3E}">
        <p14:creationId xmlns:p14="http://schemas.microsoft.com/office/powerpoint/2010/main" val="949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96951"/>
            <a:ext cx="412465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7664" y="692696"/>
            <a:ext cx="5976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Датчик магнитного поля</a:t>
            </a:r>
            <a:endParaRPr lang="ru-RU" sz="4800" dirty="0">
              <a:latin typeface="Arial Black" pitchFamily="34" charset="0"/>
            </a:endParaRPr>
          </a:p>
        </p:txBody>
      </p:sp>
      <p:pic>
        <p:nvPicPr>
          <p:cNvPr id="4" name="Рисунок 3" descr="http://www.ros-group.ru/content/data/store/images/sf_3423_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11143">
            <a:off x="5116574" y="2443918"/>
            <a:ext cx="3509977" cy="2957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205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260648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Датчик магнитного поля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830308"/>
            <a:ext cx="748883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Датчик предназначен для измерения индукции магнитного поля при проведении лабораторных и демонстрационных экспериментальных работ. Имеет гнущийся наконечник для измерения магнитного поля между полюсами подковообразного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магнита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диапазон измерений индукции магнитного поля: ±6,4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мТл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   диапазон измерений индукции магнитного поля: ±3,2 × 10</a:t>
            </a:r>
            <a:r>
              <a:rPr lang="ru-RU" sz="2400" b="1" baseline="30000" dirty="0">
                <a:latin typeface="Times New Roman" pitchFamily="18" charset="0"/>
                <a:cs typeface="Times New Roman" pitchFamily="18" charset="0"/>
              </a:rPr>
              <a:t>–1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мТл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07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449</Words>
  <Application>Microsoft Office PowerPoint</Application>
  <PresentationFormat>Экран (4:3)</PresentationFormat>
  <Paragraphs>82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Способ отображения информации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20</cp:revision>
  <dcterms:created xsi:type="dcterms:W3CDTF">2015-05-09T10:32:48Z</dcterms:created>
  <dcterms:modified xsi:type="dcterms:W3CDTF">2015-07-12T11:43:05Z</dcterms:modified>
</cp:coreProperties>
</file>