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61" r:id="rId2"/>
    <p:sldId id="271" r:id="rId3"/>
    <p:sldId id="276" r:id="rId4"/>
    <p:sldId id="270" r:id="rId5"/>
    <p:sldId id="257" r:id="rId6"/>
    <p:sldId id="274" r:id="rId7"/>
    <p:sldId id="272" r:id="rId8"/>
    <p:sldId id="259" r:id="rId9"/>
    <p:sldId id="273" r:id="rId10"/>
    <p:sldId id="275" r:id="rId11"/>
    <p:sldId id="277" r:id="rId12"/>
    <p:sldId id="265" r:id="rId13"/>
    <p:sldId id="266" r:id="rId14"/>
    <p:sldId id="26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11.02.2015</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11.02.2015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11.02.2015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12"/>
          <p:cNvSpPr>
            <a:spLocks noGrp="1" noChangeArrowheads="1"/>
          </p:cNvSpPr>
          <p:nvPr>
            <p:ph type="dt" sz="half" idx="10"/>
          </p:nvPr>
        </p:nvSpPr>
        <p:spPr>
          <a:ln/>
        </p:spPr>
        <p:txBody>
          <a:bodyPr/>
          <a:lstStyle>
            <a:lvl1pPr>
              <a:defRPr/>
            </a:lvl1pPr>
          </a:lstStyle>
          <a:p>
            <a:pPr>
              <a:defRPr/>
            </a:pPr>
            <a:endParaRPr lang="ru-RU"/>
          </a:p>
        </p:txBody>
      </p:sp>
      <p:sp>
        <p:nvSpPr>
          <p:cNvPr id="4" name="Rectangle 13"/>
          <p:cNvSpPr>
            <a:spLocks noGrp="1" noChangeArrowheads="1"/>
          </p:cNvSpPr>
          <p:nvPr>
            <p:ph type="ftr" sz="quarter" idx="11"/>
          </p:nvPr>
        </p:nvSpPr>
        <p:spPr>
          <a:ln/>
        </p:spPr>
        <p:txBody>
          <a:bodyPr/>
          <a:lstStyle>
            <a:lvl1pPr>
              <a:defRPr/>
            </a:lvl1pPr>
          </a:lstStyle>
          <a:p>
            <a:pPr>
              <a:defRPr/>
            </a:pPr>
            <a:endParaRPr lang="ru-RU"/>
          </a:p>
        </p:txBody>
      </p:sp>
      <p:sp>
        <p:nvSpPr>
          <p:cNvPr id="5" name="Rectangle 14"/>
          <p:cNvSpPr>
            <a:spLocks noGrp="1" noChangeArrowheads="1"/>
          </p:cNvSpPr>
          <p:nvPr>
            <p:ph type="sldNum" sz="quarter" idx="12"/>
          </p:nvPr>
        </p:nvSpPr>
        <p:spPr>
          <a:ln/>
        </p:spPr>
        <p:txBody>
          <a:bodyPr/>
          <a:lstStyle>
            <a:lvl1pPr>
              <a:defRPr/>
            </a:lvl1pPr>
          </a:lstStyle>
          <a:p>
            <a:pPr>
              <a:defRPr/>
            </a:pPr>
            <a:fld id="{90BBD106-42AE-4392-B8BF-3375E0D35EE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11.02.2015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11.02.2015</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11.02.2015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11.02.2015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11.02.2015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11.02.2015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11.02.2015</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11.02.2015</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B106E36-FD25-4E2D-B0AA-010F637433A0}" type="datetimeFigureOut">
              <a:rPr lang="ru-RU" smtClean="0"/>
              <a:pPr/>
              <a:t>11.02.2015</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25C68B6-61C2-468F-89AB-4B9F7531AA68}"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images.google.ru/imgres?imgurl=http://upload.wikimedia.org/wikipedia/commons/thumb/3/35/Faders.jpg/180px-Faders.jpg&amp;imgrefurl=http://sr.wikipedia.org/wiki/%25D0%259F%25D0%25BE%25D1%2582%25D0%25B5%25D0%25BD%25D1%2586%25D0%25B8%25D0%25BE%25D0%25BC%25D0%25B5%25D1%2582%25D0%25B0%25D1%2580&amp;h=132&amp;w=180&amp;sz=5&amp;hl=ru&amp;start=252&amp;tbnid=ID09DqfUa3zQmM:&amp;tbnh=74&amp;tbnw=101&amp;prev=" TargetMode="External"/><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images.google.ru/imgres?imgurl=http://www.smsm.ru/imglib/051-4000.jpg&amp;imgrefurl=http://www.smsm.ru/catalogue.php%3Fitem_id%3D051-4000&amp;h=262&amp;w=200&amp;sz=7&amp;hl=ru&amp;start=80&amp;tbnid=GGppwB1j4heP3M:&amp;tbnh=112&amp;tbnw=85&amp;prev=" TargetMode="External"/><Relationship Id="rId1" Type="http://schemas.openxmlformats.org/officeDocument/2006/relationships/slideLayout" Target="../slideLayouts/slideLayout2.xml"/><Relationship Id="rId6" Type="http://schemas.openxmlformats.org/officeDocument/2006/relationships/hyperlink" Target="http://audio.micronet.lv/diy/soldering/fjedor.html" TargetMode="External"/><Relationship Id="rId5" Type="http://schemas.openxmlformats.org/officeDocument/2006/relationships/image" Target="../media/image8.jpeg"/><Relationship Id="rId4" Type="http://schemas.openxmlformats.org/officeDocument/2006/relationships/hyperlink" Target="http://www.edustrong.ru/as/catalog/htmphoto/5794.htm" TargetMode="External"/><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Повторение</a:t>
            </a:r>
            <a:endParaRPr lang="ru-RU" dirty="0"/>
          </a:p>
        </p:txBody>
      </p:sp>
      <p:sp>
        <p:nvSpPr>
          <p:cNvPr id="3" name="Содержимое 2"/>
          <p:cNvSpPr>
            <a:spLocks noGrp="1"/>
          </p:cNvSpPr>
          <p:nvPr>
            <p:ph idx="1"/>
          </p:nvPr>
        </p:nvSpPr>
        <p:spPr/>
        <p:txBody>
          <a:bodyPr/>
          <a:lstStyle/>
          <a:p>
            <a:pPr marL="514350" indent="-514350">
              <a:buAutoNum type="arabicPeriod"/>
            </a:pPr>
            <a:r>
              <a:rPr lang="ru-RU" dirty="0" smtClean="0"/>
              <a:t>Какой раздел физики мы сейчас изучаем?</a:t>
            </a:r>
          </a:p>
          <a:p>
            <a:pPr marL="514350" indent="-514350">
              <a:buAutoNum type="arabicPeriod"/>
            </a:pPr>
            <a:r>
              <a:rPr lang="ru-RU" dirty="0" smtClean="0"/>
              <a:t>Какую физическую величину мы изучали на предыдущем уроке?</a:t>
            </a:r>
            <a:endParaRPr lang="ru-RU" dirty="0" smtClean="0"/>
          </a:p>
          <a:p>
            <a:pPr marL="514350" indent="-514350">
              <a:buAutoNum type="arabicPeriod"/>
            </a:pPr>
            <a:r>
              <a:rPr lang="ru-RU" dirty="0" smtClean="0"/>
              <a:t>В </a:t>
            </a:r>
            <a:r>
              <a:rPr lang="ru-RU" dirty="0" smtClean="0"/>
              <a:t>чем причина электрического сопротивления?</a:t>
            </a:r>
          </a:p>
          <a:p>
            <a:pPr marL="514350" indent="-514350">
              <a:buAutoNum type="arabicPeriod"/>
            </a:pPr>
            <a:r>
              <a:rPr lang="ru-RU" dirty="0" smtClean="0"/>
              <a:t>Почему разные проводники обладают различным сопротивлением?</a:t>
            </a:r>
          </a:p>
          <a:p>
            <a:pPr marL="514350" indent="-514350">
              <a:buAutoNum type="arabicPeriod"/>
            </a:pPr>
            <a:r>
              <a:rPr lang="ru-RU" dirty="0" smtClean="0"/>
              <a:t>Как можно изменить силу тока в цепи?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lide(fromBottom)">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lide(fromBottom)">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slide(fromBottom)">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slide(fromBottom)">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Условное обозначение на схемах</a:t>
            </a:r>
            <a:endParaRPr lang="ru-RU" dirty="0"/>
          </a:p>
        </p:txBody>
      </p:sp>
      <p:sp>
        <p:nvSpPr>
          <p:cNvPr id="3" name="Содержимое 2"/>
          <p:cNvSpPr>
            <a:spLocks noGrp="1"/>
          </p:cNvSpPr>
          <p:nvPr>
            <p:ph idx="1"/>
          </p:nvPr>
        </p:nvSpPr>
        <p:spPr/>
        <p:txBody>
          <a:bodyPr/>
          <a:lstStyle/>
          <a:p>
            <a:endParaRPr lang="ru-RU" dirty="0"/>
          </a:p>
        </p:txBody>
      </p:sp>
      <p:pic>
        <p:nvPicPr>
          <p:cNvPr id="5122" name="Picture 2" descr="http://lib.chipdip.ru/276/DOC000276151.jpg"/>
          <p:cNvPicPr>
            <a:picLocks noChangeAspect="1" noChangeArrowheads="1"/>
          </p:cNvPicPr>
          <p:nvPr/>
        </p:nvPicPr>
        <p:blipFill>
          <a:blip r:embed="rId2"/>
          <a:srcRect t="36111" r="43750" b="13888"/>
          <a:stretch>
            <a:fillRect/>
          </a:stretch>
        </p:blipFill>
        <p:spPr bwMode="auto">
          <a:xfrm>
            <a:off x="928662" y="1928802"/>
            <a:ext cx="6858048" cy="342902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Техника безопасности при работе с реостатами</a:t>
            </a:r>
            <a:endParaRPr lang="ru-RU" dirty="0"/>
          </a:p>
        </p:txBody>
      </p:sp>
      <p:sp>
        <p:nvSpPr>
          <p:cNvPr id="3" name="Содержимое 2"/>
          <p:cNvSpPr>
            <a:spLocks noGrp="1"/>
          </p:cNvSpPr>
          <p:nvPr>
            <p:ph idx="1"/>
          </p:nvPr>
        </p:nvSpPr>
        <p:spPr>
          <a:xfrm>
            <a:off x="500034" y="1571612"/>
            <a:ext cx="8229600" cy="4526280"/>
          </a:xfrm>
        </p:spPr>
        <p:txBody>
          <a:bodyPr/>
          <a:lstStyle/>
          <a:p>
            <a:r>
              <a:rPr lang="ru-RU" sz="2400" dirty="0" smtClean="0"/>
              <a:t>    Сопротивление </a:t>
            </a:r>
            <a:r>
              <a:rPr lang="ru-RU" sz="2400" dirty="0" smtClean="0"/>
              <a:t>реостата изменяется перемещением ползунка по стержню.</a:t>
            </a:r>
          </a:p>
          <a:p>
            <a:r>
              <a:rPr lang="ru-RU" sz="2400" dirty="0" smtClean="0"/>
              <a:t>    Реостат нельзя полностью выводить, так как сопротивление его при  этом  становится равным нулю, и если в цепи нет других приемников тока, то сила тока может оказаться очень большой и амперметр </a:t>
            </a:r>
            <a:r>
              <a:rPr lang="ru-RU" sz="2400" dirty="0" smtClean="0"/>
              <a:t>испортится.</a:t>
            </a:r>
          </a:p>
          <a:p>
            <a:r>
              <a:rPr lang="ru-RU" sz="2400" dirty="0" smtClean="0"/>
              <a:t>     Недопустимо касаться рабочих частей реостата руками, это может привести к ожогам.</a:t>
            </a:r>
            <a:endParaRPr lang="ru-RU" sz="2400" dirty="0" smtClean="0"/>
          </a:p>
          <a:p>
            <a:endParaRPr lang="ru-RU" dirty="0"/>
          </a:p>
        </p:txBody>
      </p:sp>
      <p:pic>
        <p:nvPicPr>
          <p:cNvPr id="28674" name="Picture 4" descr="risunok1"/>
          <p:cNvPicPr>
            <a:picLocks noChangeAspect="1" noChangeArrowheads="1"/>
          </p:cNvPicPr>
          <p:nvPr/>
        </p:nvPicPr>
        <p:blipFill>
          <a:blip r:embed="rId2"/>
          <a:srcRect/>
          <a:stretch>
            <a:fillRect/>
          </a:stretch>
        </p:blipFill>
        <p:spPr bwMode="auto">
          <a:xfrm>
            <a:off x="3000364" y="5000636"/>
            <a:ext cx="3862390" cy="166614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Содержимое 2" descr="image1.gif"/>
          <p:cNvPicPr>
            <a:picLocks noGrp="1" noChangeAspect="1"/>
          </p:cNvPicPr>
          <p:nvPr>
            <p:ph/>
          </p:nvPr>
        </p:nvPicPr>
        <p:blipFill>
          <a:blip r:embed="rId2" cstate="print"/>
          <a:srcRect b="9252"/>
          <a:stretch>
            <a:fillRect/>
          </a:stretch>
        </p:blipFill>
        <p:spPr>
          <a:xfrm>
            <a:off x="1063704" y="2428868"/>
            <a:ext cx="6701678" cy="3857652"/>
          </a:xfrm>
        </p:spPr>
      </p:pic>
      <p:sp>
        <p:nvSpPr>
          <p:cNvPr id="4" name="TextBox 3"/>
          <p:cNvSpPr txBox="1"/>
          <p:nvPr/>
        </p:nvSpPr>
        <p:spPr>
          <a:xfrm>
            <a:off x="508623" y="714356"/>
            <a:ext cx="8635377" cy="1384995"/>
          </a:xfrm>
          <a:prstGeom prst="rect">
            <a:avLst/>
          </a:prstGeom>
          <a:noFill/>
        </p:spPr>
        <p:txBody>
          <a:bodyPr wrap="none" rtlCol="0">
            <a:spAutoFit/>
          </a:bodyPr>
          <a:lstStyle/>
          <a:p>
            <a:r>
              <a:rPr lang="ru-RU" sz="2800" b="1" dirty="0" smtClean="0"/>
              <a:t>В какую сторону надо сдвинуть ползунок </a:t>
            </a:r>
          </a:p>
          <a:p>
            <a:r>
              <a:rPr lang="ru-RU" sz="2800" b="1" dirty="0" smtClean="0"/>
              <a:t>реостата, чтобы уменьшить силу тока в цепи?</a:t>
            </a:r>
          </a:p>
          <a:p>
            <a:r>
              <a:rPr lang="ru-RU" sz="2800" b="1" dirty="0" smtClean="0"/>
              <a:t>Как при этом изменится показание амперметра?</a:t>
            </a:r>
            <a:endParaRPr lang="ru-RU"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Содержимое 2" descr="08-03.gif"/>
          <p:cNvPicPr>
            <a:picLocks noGrp="1" noChangeAspect="1"/>
          </p:cNvPicPr>
          <p:nvPr>
            <p:ph/>
          </p:nvPr>
        </p:nvPicPr>
        <p:blipFill>
          <a:blip r:embed="rId2" cstate="print"/>
          <a:stretch>
            <a:fillRect/>
          </a:stretch>
        </p:blipFill>
        <p:spPr>
          <a:xfrm>
            <a:off x="2071670" y="2643182"/>
            <a:ext cx="5047579" cy="3868673"/>
          </a:xfrm>
        </p:spPr>
      </p:pic>
      <p:sp>
        <p:nvSpPr>
          <p:cNvPr id="4" name="TextBox 3"/>
          <p:cNvSpPr txBox="1"/>
          <p:nvPr/>
        </p:nvSpPr>
        <p:spPr>
          <a:xfrm>
            <a:off x="1071538" y="1142984"/>
            <a:ext cx="7804894" cy="1384995"/>
          </a:xfrm>
          <a:prstGeom prst="rect">
            <a:avLst/>
          </a:prstGeom>
          <a:noFill/>
        </p:spPr>
        <p:txBody>
          <a:bodyPr wrap="none" rtlCol="0">
            <a:spAutoFit/>
          </a:bodyPr>
          <a:lstStyle/>
          <a:p>
            <a:r>
              <a:rPr lang="ru-RU" sz="2800" b="1" dirty="0" smtClean="0"/>
              <a:t>Как изменятся показания амперметра, если</a:t>
            </a:r>
          </a:p>
          <a:p>
            <a:r>
              <a:rPr lang="ru-RU" sz="2800" b="1" dirty="0" smtClean="0"/>
              <a:t>Ползунок реостата переместить вправо?</a:t>
            </a:r>
          </a:p>
          <a:p>
            <a:r>
              <a:rPr lang="ru-RU" sz="2800" b="1" dirty="0" smtClean="0"/>
              <a:t> Влево?</a:t>
            </a:r>
            <a:endParaRPr lang="ru-RU"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Домашнее задание</a:t>
            </a:r>
            <a:endParaRPr lang="ru-RU" dirty="0"/>
          </a:p>
        </p:txBody>
      </p:sp>
      <p:sp>
        <p:nvSpPr>
          <p:cNvPr id="3" name="Содержимое 2"/>
          <p:cNvSpPr>
            <a:spLocks noGrp="1"/>
          </p:cNvSpPr>
          <p:nvPr>
            <p:ph idx="1"/>
          </p:nvPr>
        </p:nvSpPr>
        <p:spPr/>
        <p:txBody>
          <a:bodyPr>
            <a:normAutofit/>
          </a:bodyPr>
          <a:lstStyle/>
          <a:p>
            <a:r>
              <a:rPr lang="ru-RU" sz="4400" dirty="0" smtClean="0"/>
              <a:t>§ </a:t>
            </a:r>
            <a:r>
              <a:rPr lang="ru-RU" sz="4400" dirty="0" smtClean="0"/>
              <a:t>47, ответить на вопросы</a:t>
            </a:r>
          </a:p>
          <a:p>
            <a:r>
              <a:rPr lang="ru-RU" sz="4400" dirty="0" smtClean="0"/>
              <a:t>р</a:t>
            </a:r>
            <a:r>
              <a:rPr lang="ru-RU" sz="4400" dirty="0" smtClean="0"/>
              <a:t>ешить задачи</a:t>
            </a:r>
            <a:endParaRPr lang="ru-RU" sz="4400" dirty="0" smtClean="0"/>
          </a:p>
          <a:p>
            <a:r>
              <a:rPr lang="ru-RU" sz="4400" dirty="0" smtClean="0"/>
              <a:t>прочитать лабораторную работу №5</a:t>
            </a:r>
            <a:endParaRPr lang="ru-RU" sz="4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22.jpg"/>
          <p:cNvPicPr>
            <a:picLocks noGrp="1" noChangeAspect="1"/>
          </p:cNvPicPr>
          <p:nvPr>
            <p:ph idx="1"/>
          </p:nvPr>
        </p:nvPicPr>
        <p:blipFill>
          <a:blip r:embed="rId2"/>
          <a:stretch>
            <a:fillRect/>
          </a:stretch>
        </p:blipFill>
        <p:spPr>
          <a:xfrm>
            <a:off x="397536" y="642918"/>
            <a:ext cx="8260589" cy="542928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9fe784465120.jpg"/>
          <p:cNvPicPr>
            <a:picLocks noGrp="1" noChangeAspect="1"/>
          </p:cNvPicPr>
          <p:nvPr>
            <p:ph idx="1"/>
          </p:nvPr>
        </p:nvPicPr>
        <p:blipFill>
          <a:blip r:embed="rId2"/>
          <a:srcRect r="43056" b="4555"/>
          <a:stretch>
            <a:fillRect/>
          </a:stretch>
        </p:blipFill>
        <p:spPr>
          <a:xfrm>
            <a:off x="4071934" y="2714620"/>
            <a:ext cx="4686304" cy="3786214"/>
          </a:xfrm>
        </p:spPr>
      </p:pic>
      <p:pic>
        <p:nvPicPr>
          <p:cNvPr id="4098" name="Picture 2" descr="http://www.vttu.by/imagesUpload/65465465.jpg"/>
          <p:cNvPicPr>
            <a:picLocks noChangeAspect="1" noChangeArrowheads="1"/>
          </p:cNvPicPr>
          <p:nvPr/>
        </p:nvPicPr>
        <p:blipFill>
          <a:blip r:embed="rId3"/>
          <a:srcRect/>
          <a:stretch>
            <a:fillRect/>
          </a:stretch>
        </p:blipFill>
        <p:spPr bwMode="auto">
          <a:xfrm>
            <a:off x="500034" y="357166"/>
            <a:ext cx="3810000" cy="375285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Безымянный.jpg"/>
          <p:cNvPicPr>
            <a:picLocks noGrp="1" noChangeAspect="1"/>
          </p:cNvPicPr>
          <p:nvPr>
            <p:ph idx="1"/>
          </p:nvPr>
        </p:nvPicPr>
        <p:blipFill>
          <a:blip r:embed="rId2"/>
          <a:stretch>
            <a:fillRect/>
          </a:stretch>
        </p:blipFill>
        <p:spPr>
          <a:xfrm>
            <a:off x="714348" y="500042"/>
            <a:ext cx="7372350" cy="3124200"/>
          </a:xfrm>
          <a:prstGeom prst="rect">
            <a:avLst/>
          </a:prstGeom>
          <a:ln>
            <a:noFill/>
          </a:ln>
          <a:effectLst>
            <a:softEdge rad="112500"/>
          </a:effectLst>
        </p:spPr>
      </p:pic>
      <p:sp>
        <p:nvSpPr>
          <p:cNvPr id="6" name="Прямоугольник 5"/>
          <p:cNvSpPr/>
          <p:nvPr/>
        </p:nvSpPr>
        <p:spPr>
          <a:xfrm>
            <a:off x="1142976" y="3500438"/>
            <a:ext cx="6572296" cy="156966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9600" b="1" cap="none" spc="0" dirty="0" smtClean="0">
                <a:ln/>
                <a:solidFill>
                  <a:schemeClr val="accent3"/>
                </a:solidFill>
                <a:effectLst/>
              </a:rPr>
              <a:t>Реостаты</a:t>
            </a:r>
            <a:endParaRPr lang="ru-RU" sz="9600" b="1" cap="none" spc="0" dirty="0">
              <a:ln/>
              <a:solidFill>
                <a:schemeClr val="accent3"/>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70" decel="100000"/>
                                        <p:tgtEl>
                                          <p:spTgt spid="6">
                                            <p:txEl>
                                              <p:pRg st="0" end="0"/>
                                            </p:txEl>
                                          </p:spTgt>
                                        </p:tgtEl>
                                      </p:cBhvr>
                                    </p:animEffect>
                                    <p:animScale>
                                      <p:cBhvr>
                                        <p:cTn id="8" dur="770" decel="100000"/>
                                        <p:tgtEl>
                                          <p:spTgt spid="6">
                                            <p:txEl>
                                              <p:pRg st="0" end="0"/>
                                            </p:txEl>
                                          </p:spTgt>
                                        </p:tgtEl>
                                      </p:cBhvr>
                                      <p:from x="10000" y="10000"/>
                                      <p:to x="200000" y="450000"/>
                                    </p:animScale>
                                    <p:animScale>
                                      <p:cBhvr>
                                        <p:cTn id="9" dur="1230" accel="100000" fill="hold">
                                          <p:stCondLst>
                                            <p:cond delay="770"/>
                                          </p:stCondLst>
                                        </p:cTn>
                                        <p:tgtEl>
                                          <p:spTgt spid="6">
                                            <p:txEl>
                                              <p:pRg st="0" end="0"/>
                                            </p:txEl>
                                          </p:spTgt>
                                        </p:tgtEl>
                                      </p:cBhvr>
                                      <p:from x="200000" y="450000"/>
                                      <p:to x="100000" y="100000"/>
                                    </p:animScale>
                                    <p:set>
                                      <p:cBhvr>
                                        <p:cTn id="10" dur="770" fill="hold"/>
                                        <p:tgtEl>
                                          <p:spTgt spid="6">
                                            <p:txEl>
                                              <p:pRg st="0" end="0"/>
                                            </p:txEl>
                                          </p:spTgt>
                                        </p:tgtEl>
                                        <p:attrNameLst>
                                          <p:attrName>ppt_x</p:attrName>
                                        </p:attrNameLst>
                                      </p:cBhvr>
                                      <p:to>
                                        <p:strVal val="(0.5)"/>
                                      </p:to>
                                    </p:set>
                                    <p:anim from="(0.5)" to="(#ppt_x)" calcmode="lin" valueType="num">
                                      <p:cBhvr>
                                        <p:cTn id="11" dur="1230" accel="100000" fill="hold">
                                          <p:stCondLst>
                                            <p:cond delay="770"/>
                                          </p:stCondLst>
                                        </p:cTn>
                                        <p:tgtEl>
                                          <p:spTgt spid="6">
                                            <p:txEl>
                                              <p:pRg st="0" end="0"/>
                                            </p:txEl>
                                          </p:spTgt>
                                        </p:tgtEl>
                                        <p:attrNameLst>
                                          <p:attrName>ppt_x</p:attrName>
                                        </p:attrNameLst>
                                      </p:cBhvr>
                                    </p:anim>
                                    <p:set>
                                      <p:cBhvr>
                                        <p:cTn id="12" dur="770" fill="hold"/>
                                        <p:tgtEl>
                                          <p:spTgt spid="6">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6">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3200" b="1" u="sng" dirty="0" smtClean="0"/>
              <a:t>Реостат</a:t>
            </a:r>
            <a:r>
              <a:rPr lang="ru-RU" sz="3200" dirty="0" smtClean="0"/>
              <a:t> – это прибор для регулирования и ограничения силы тока в цепи</a:t>
            </a:r>
            <a:endParaRPr lang="ru-RU" sz="3200" dirty="0"/>
          </a:p>
        </p:txBody>
      </p:sp>
      <p:pic>
        <p:nvPicPr>
          <p:cNvPr id="7" name="Содержимое 6" descr="Moritz_Hermann_von_Jacobi_1856.jpg"/>
          <p:cNvPicPr>
            <a:picLocks noGrp="1" noChangeAspect="1"/>
          </p:cNvPicPr>
          <p:nvPr>
            <p:ph idx="1"/>
          </p:nvPr>
        </p:nvPicPr>
        <p:blipFill>
          <a:blip r:embed="rId2"/>
          <a:stretch>
            <a:fillRect/>
          </a:stretch>
        </p:blipFill>
        <p:spPr>
          <a:xfrm>
            <a:off x="428596" y="1643050"/>
            <a:ext cx="3315723" cy="4525962"/>
          </a:xfrm>
        </p:spPr>
      </p:pic>
      <p:sp>
        <p:nvSpPr>
          <p:cNvPr id="8" name="TextBox 7"/>
          <p:cNvSpPr txBox="1"/>
          <p:nvPr/>
        </p:nvSpPr>
        <p:spPr>
          <a:xfrm>
            <a:off x="4143372" y="2643182"/>
            <a:ext cx="4071966" cy="2677656"/>
          </a:xfrm>
          <a:prstGeom prst="rect">
            <a:avLst/>
          </a:prstGeom>
          <a:noFill/>
        </p:spPr>
        <p:txBody>
          <a:bodyPr wrap="square" rtlCol="0">
            <a:spAutoFit/>
          </a:bodyPr>
          <a:lstStyle/>
          <a:p>
            <a:r>
              <a:rPr lang="ru-RU" sz="2800" dirty="0" smtClean="0"/>
              <a:t>Б.С. Якоби в 1840 г. на заседании академии наук в Санкт Петербурге </a:t>
            </a:r>
            <a:r>
              <a:rPr lang="ru-RU" sz="2800" dirty="0" smtClean="0"/>
              <a:t>доложил </a:t>
            </a:r>
            <a:r>
              <a:rPr lang="ru-RU" sz="2800" dirty="0" smtClean="0"/>
              <a:t>об изобретении регулятора силы тока</a:t>
            </a:r>
            <a:endParaRPr lang="ru-RU"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 изучения прибора:</a:t>
            </a:r>
            <a:endParaRPr lang="ru-RU" dirty="0"/>
          </a:p>
        </p:txBody>
      </p:sp>
      <p:sp>
        <p:nvSpPr>
          <p:cNvPr id="3" name="Содержимое 2"/>
          <p:cNvSpPr>
            <a:spLocks noGrp="1"/>
          </p:cNvSpPr>
          <p:nvPr>
            <p:ph idx="1"/>
          </p:nvPr>
        </p:nvSpPr>
        <p:spPr/>
        <p:txBody>
          <a:bodyPr/>
          <a:lstStyle/>
          <a:p>
            <a:pPr>
              <a:lnSpc>
                <a:spcPct val="150000"/>
              </a:lnSpc>
            </a:pPr>
            <a:r>
              <a:rPr lang="ru-RU" dirty="0" smtClean="0"/>
              <a:t>Устройство прибора</a:t>
            </a:r>
          </a:p>
          <a:p>
            <a:pPr>
              <a:lnSpc>
                <a:spcPct val="150000"/>
              </a:lnSpc>
            </a:pPr>
            <a:r>
              <a:rPr lang="ru-RU" dirty="0" smtClean="0"/>
              <a:t>Принцип действия</a:t>
            </a:r>
          </a:p>
          <a:p>
            <a:pPr>
              <a:lnSpc>
                <a:spcPct val="150000"/>
              </a:lnSpc>
            </a:pPr>
            <a:r>
              <a:rPr lang="ru-RU" dirty="0" smtClean="0"/>
              <a:t>Условное изображение на схемах</a:t>
            </a:r>
          </a:p>
          <a:p>
            <a:pPr>
              <a:lnSpc>
                <a:spcPct val="150000"/>
              </a:lnSpc>
            </a:pPr>
            <a:r>
              <a:rPr lang="ru-RU" dirty="0" smtClean="0"/>
              <a:t>Применение на практике</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dirty="0"/>
          </a:p>
        </p:txBody>
      </p:sp>
      <p:pic>
        <p:nvPicPr>
          <p:cNvPr id="2050" name="Picture 11" descr="http://tbn0.google.com/images?q=tbn:GGppwB1j4heP3M:http://www.smsm.ru/imglib/051-4000.jpg">
            <a:hlinkClick r:id="rId2"/>
          </p:cNvPr>
          <p:cNvPicPr>
            <a:picLocks noChangeAspect="1" noChangeArrowheads="1"/>
          </p:cNvPicPr>
          <p:nvPr/>
        </p:nvPicPr>
        <p:blipFill>
          <a:blip r:embed="rId3"/>
          <a:srcRect/>
          <a:stretch>
            <a:fillRect/>
          </a:stretch>
        </p:blipFill>
        <p:spPr bwMode="auto">
          <a:xfrm>
            <a:off x="4429124" y="1071546"/>
            <a:ext cx="2051039" cy="2701368"/>
          </a:xfrm>
          <a:prstGeom prst="rect">
            <a:avLst/>
          </a:prstGeom>
          <a:noFill/>
          <a:ln w="9525">
            <a:noFill/>
            <a:miter lim="800000"/>
            <a:headEnd/>
            <a:tailEnd/>
          </a:ln>
        </p:spPr>
      </p:pic>
      <p:sp>
        <p:nvSpPr>
          <p:cNvPr id="4" name="Номер слайда 2"/>
          <p:cNvSpPr txBox="1">
            <a:spLocks noGrp="1"/>
          </p:cNvSpPr>
          <p:nvPr/>
        </p:nvSpPr>
        <p:spPr>
          <a:xfrm>
            <a:off x="7924800" y="6356350"/>
            <a:ext cx="762000" cy="365125"/>
          </a:xfrm>
          <a:prstGeom prst="rect">
            <a:avLst/>
          </a:prstGeom>
          <a:noFill/>
        </p:spPr>
        <p:txBody>
          <a:bodyPr vert="horz" wrap="square" lIns="0" tIns="0" rIns="0" bIns="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pPr>
            <a:fld id="{44C39AFF-B911-44DF-89E7-F15016569381}" type="slidenum">
              <a:rPr kumimoji="0" lang="en-GB" sz="1600" b="0" i="0" u="none" strike="noStrike" cap="none" normalizeH="0" baseline="0" smtClean="0">
                <a:ln>
                  <a:noFill/>
                </a:ln>
                <a:solidFill>
                  <a:srgbClr val="565E72"/>
                </a:solidFill>
                <a:effectLst/>
                <a:latin typeface="Georgia" pitchFamily="18" charset="0"/>
                <a:cs typeface="Arial" pitchFamily="34" charset="0"/>
              </a:rPr>
              <a:pPr marL="0" marR="0" lvl="0" indent="0" algn="ctr" defTabSz="914400" rtl="0" eaLnBrk="1" fontAlgn="base" latinLnBrk="0" hangingPunct="1">
                <a:lnSpc>
                  <a:spcPct val="100000"/>
                </a:lnSpc>
                <a:spcBef>
                  <a:spcPct val="0"/>
                </a:spcBef>
                <a:spcAft>
                  <a:spcPct val="0"/>
                </a:spcAft>
                <a:buClrTx/>
                <a:buSzTx/>
                <a:buFontTx/>
                <a:buNone/>
                <a:tabLst/>
              </a:pPr>
              <a:t>7</a:t>
            </a:fld>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245" name="Text Box 5"/>
          <p:cNvSpPr txBox="1">
            <a:spLocks noChangeArrowheads="1"/>
          </p:cNvSpPr>
          <p:nvPr/>
        </p:nvSpPr>
        <p:spPr bwMode="auto">
          <a:xfrm>
            <a:off x="500063" y="428625"/>
            <a:ext cx="7559675" cy="708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smtClean="0">
                <a:ln>
                  <a:noFill/>
                </a:ln>
                <a:solidFill>
                  <a:schemeClr val="tx2"/>
                </a:solidFill>
                <a:effectLst>
                  <a:outerShdw blurRad="38100" dist="38100" dir="2700000" algn="tl">
                    <a:srgbClr val="C0C0C0"/>
                  </a:outerShdw>
                </a:effectLst>
                <a:latin typeface="Arial" pitchFamily="34" charset="0"/>
                <a:cs typeface="Arial" pitchFamily="34" charset="0"/>
              </a:rPr>
              <a:t>Разновидности</a:t>
            </a:r>
            <a:r>
              <a:rPr kumimoji="0" lang="ru-RU" sz="4000" b="1" i="0" u="none" strike="noStrike" cap="none" normalizeH="0" baseline="0" smtClean="0">
                <a:ln>
                  <a:noFill/>
                </a:ln>
                <a:solidFill>
                  <a:schemeClr val="tx2"/>
                </a:solidFill>
                <a:effectLst>
                  <a:outerShdw blurRad="38100" dist="38100" dir="2700000" algn="tl">
                    <a:srgbClr val="C0C0C0"/>
                  </a:outerShdw>
                </a:effectLst>
                <a:latin typeface="Bookman Old Style" pitchFamily="18" charset="0"/>
                <a:cs typeface="Arial" pitchFamily="34" charset="0"/>
              </a:rPr>
              <a:t> </a:t>
            </a:r>
            <a:r>
              <a:rPr kumimoji="0" lang="ru-RU" sz="4000" b="1" i="0" u="none" strike="noStrike" cap="none" normalizeH="0" baseline="0" smtClean="0">
                <a:ln>
                  <a:noFill/>
                </a:ln>
                <a:solidFill>
                  <a:schemeClr val="tx2"/>
                </a:solidFill>
                <a:effectLst>
                  <a:outerShdw blurRad="38100" dist="38100" dir="2700000" algn="tl">
                    <a:srgbClr val="C0C0C0"/>
                  </a:outerShdw>
                </a:effectLst>
                <a:latin typeface="Arial" pitchFamily="34" charset="0"/>
                <a:cs typeface="Arial" pitchFamily="34" charset="0"/>
              </a:rPr>
              <a:t>реостатов</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3" name="Picture 7" descr="http://images.picsearch.com/is?YErGdVue3NjDclcMYr9jMAl1vm1FPDA2Ra24zMBsR8k">
            <a:hlinkClick r:id="rId4"/>
          </p:cNvPr>
          <p:cNvPicPr>
            <a:picLocks noChangeAspect="1" noChangeArrowheads="1"/>
          </p:cNvPicPr>
          <p:nvPr/>
        </p:nvPicPr>
        <p:blipFill>
          <a:blip r:embed="rId5"/>
          <a:srcRect/>
          <a:stretch>
            <a:fillRect/>
          </a:stretch>
        </p:blipFill>
        <p:spPr bwMode="auto">
          <a:xfrm>
            <a:off x="323850" y="3644900"/>
            <a:ext cx="3468688" cy="2466975"/>
          </a:xfrm>
          <a:prstGeom prst="rect">
            <a:avLst/>
          </a:prstGeom>
          <a:noFill/>
          <a:ln w="9525">
            <a:noFill/>
            <a:miter lim="800000"/>
            <a:headEnd/>
            <a:tailEnd/>
          </a:ln>
        </p:spPr>
      </p:pic>
      <p:pic>
        <p:nvPicPr>
          <p:cNvPr id="2054" name="Picture 7" descr="http://images.picsearch.com/is?zjkqjZkIHBYIrGbtzP0ZowOeInjKwIJbOy1TQQIBeoo">
            <a:hlinkClick r:id="rId6"/>
          </p:cNvPr>
          <p:cNvPicPr>
            <a:picLocks noChangeAspect="1" noChangeArrowheads="1"/>
          </p:cNvPicPr>
          <p:nvPr/>
        </p:nvPicPr>
        <p:blipFill>
          <a:blip r:embed="rId7"/>
          <a:srcRect/>
          <a:stretch>
            <a:fillRect/>
          </a:stretch>
        </p:blipFill>
        <p:spPr bwMode="auto">
          <a:xfrm>
            <a:off x="4786314" y="3929066"/>
            <a:ext cx="3422679" cy="2567009"/>
          </a:xfrm>
          <a:prstGeom prst="rect">
            <a:avLst/>
          </a:prstGeom>
          <a:noFill/>
          <a:ln w="9525">
            <a:noFill/>
            <a:miter lim="800000"/>
            <a:headEnd/>
            <a:tailEnd/>
          </a:ln>
        </p:spPr>
      </p:pic>
      <p:pic>
        <p:nvPicPr>
          <p:cNvPr id="2055" name="Picture 11" descr="http://tbn0.google.com/images?q=tbn:ID09DqfUa3zQmM:http://upload.wikimedia.org/wikipedia/commons/thumb/3/35/Faders.jpg/180px-Faders.jpg">
            <a:hlinkClick r:id="rId8"/>
          </p:cNvPr>
          <p:cNvPicPr>
            <a:picLocks noChangeAspect="1" noChangeArrowheads="1"/>
          </p:cNvPicPr>
          <p:nvPr/>
        </p:nvPicPr>
        <p:blipFill>
          <a:blip r:embed="rId9"/>
          <a:srcRect/>
          <a:stretch>
            <a:fillRect/>
          </a:stretch>
        </p:blipFill>
        <p:spPr bwMode="auto">
          <a:xfrm>
            <a:off x="539750" y="1113436"/>
            <a:ext cx="3032118" cy="222190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festival.1september.ru/articles/419842/Image400.jpg"/>
          <p:cNvPicPr>
            <a:picLocks noChangeAspect="1" noChangeArrowheads="1"/>
          </p:cNvPicPr>
          <p:nvPr/>
        </p:nvPicPr>
        <p:blipFill>
          <a:blip r:embed="rId2" cstate="print"/>
          <a:srcRect/>
          <a:stretch>
            <a:fillRect/>
          </a:stretch>
        </p:blipFill>
        <p:spPr bwMode="auto">
          <a:xfrm>
            <a:off x="5072066" y="1616094"/>
            <a:ext cx="3357586" cy="2713007"/>
          </a:xfrm>
          <a:prstGeom prst="rect">
            <a:avLst/>
          </a:prstGeom>
          <a:noFill/>
        </p:spPr>
      </p:pic>
      <p:pic>
        <p:nvPicPr>
          <p:cNvPr id="57348" name="Picture 4" descr="http://www.asia.ru/images/target/photo/51355672/Sliding_Rheostat.jpg"/>
          <p:cNvPicPr>
            <a:picLocks noChangeAspect="1" noChangeArrowheads="1"/>
          </p:cNvPicPr>
          <p:nvPr/>
        </p:nvPicPr>
        <p:blipFill>
          <a:blip r:embed="rId3" cstate="print"/>
          <a:srcRect/>
          <a:stretch>
            <a:fillRect/>
          </a:stretch>
        </p:blipFill>
        <p:spPr bwMode="auto">
          <a:xfrm>
            <a:off x="2714612" y="3929066"/>
            <a:ext cx="2714643" cy="2714644"/>
          </a:xfrm>
          <a:prstGeom prst="rect">
            <a:avLst/>
          </a:prstGeom>
          <a:noFill/>
        </p:spPr>
      </p:pic>
      <p:pic>
        <p:nvPicPr>
          <p:cNvPr id="57350" name="Picture 6" descr="http://www.intos.ru/img/i61.jpg"/>
          <p:cNvPicPr>
            <a:picLocks noChangeAspect="1" noChangeArrowheads="1"/>
          </p:cNvPicPr>
          <p:nvPr/>
        </p:nvPicPr>
        <p:blipFill>
          <a:blip r:embed="rId4" cstate="print"/>
          <a:srcRect/>
          <a:stretch>
            <a:fillRect/>
          </a:stretch>
        </p:blipFill>
        <p:spPr bwMode="auto">
          <a:xfrm>
            <a:off x="500034" y="1571612"/>
            <a:ext cx="4000500" cy="2676525"/>
          </a:xfrm>
          <a:prstGeom prst="rect">
            <a:avLst/>
          </a:prstGeom>
          <a:noFill/>
        </p:spPr>
      </p:pic>
      <p:sp>
        <p:nvSpPr>
          <p:cNvPr id="5" name="Прямоугольник 4"/>
          <p:cNvSpPr/>
          <p:nvPr/>
        </p:nvSpPr>
        <p:spPr>
          <a:xfrm>
            <a:off x="356115" y="428604"/>
            <a:ext cx="8421151"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4400" b="1" cap="none" spc="0" dirty="0" smtClean="0">
                <a:ln/>
                <a:solidFill>
                  <a:schemeClr val="accent3"/>
                </a:solidFill>
                <a:effectLst/>
              </a:rPr>
              <a:t>Деление по виду конструкции</a:t>
            </a:r>
            <a:endParaRPr lang="ru-RU" sz="4400" b="1" cap="none" spc="0" dirty="0">
              <a:ln/>
              <a:solidFill>
                <a:schemeClr val="accent3"/>
              </a:solidFill>
              <a:effectLst/>
            </a:endParaRPr>
          </a:p>
        </p:txBody>
      </p:sp>
      <p:sp>
        <p:nvSpPr>
          <p:cNvPr id="6" name="TextBox 5"/>
          <p:cNvSpPr txBox="1"/>
          <p:nvPr/>
        </p:nvSpPr>
        <p:spPr>
          <a:xfrm>
            <a:off x="571472" y="3714752"/>
            <a:ext cx="4071966" cy="461665"/>
          </a:xfrm>
          <a:prstGeom prst="rect">
            <a:avLst/>
          </a:prstGeom>
          <a:noFill/>
        </p:spPr>
        <p:txBody>
          <a:bodyPr wrap="square" rtlCol="0">
            <a:spAutoFit/>
          </a:bodyPr>
          <a:lstStyle/>
          <a:p>
            <a:r>
              <a:rPr lang="ru-RU" sz="2400" b="1" dirty="0" smtClean="0">
                <a:solidFill>
                  <a:schemeClr val="accent2"/>
                </a:solidFill>
              </a:rPr>
              <a:t>Магазин сопротивлений</a:t>
            </a:r>
            <a:endParaRPr lang="ru-RU" sz="2400" b="1" dirty="0">
              <a:solidFill>
                <a:schemeClr val="accent2"/>
              </a:solidFill>
            </a:endParaRPr>
          </a:p>
        </p:txBody>
      </p:sp>
      <p:sp>
        <p:nvSpPr>
          <p:cNvPr id="7" name="TextBox 6"/>
          <p:cNvSpPr txBox="1"/>
          <p:nvPr/>
        </p:nvSpPr>
        <p:spPr>
          <a:xfrm>
            <a:off x="5429256" y="4286256"/>
            <a:ext cx="3000396" cy="461665"/>
          </a:xfrm>
          <a:prstGeom prst="rect">
            <a:avLst/>
          </a:prstGeom>
          <a:solidFill>
            <a:schemeClr val="tx1"/>
          </a:solidFill>
        </p:spPr>
        <p:txBody>
          <a:bodyPr wrap="square" rtlCol="0">
            <a:spAutoFit/>
          </a:bodyPr>
          <a:lstStyle/>
          <a:p>
            <a:r>
              <a:rPr lang="ru-RU" sz="2400" b="1" dirty="0" smtClean="0">
                <a:solidFill>
                  <a:schemeClr val="accent2"/>
                </a:solidFill>
              </a:rPr>
              <a:t>ступенчатый</a:t>
            </a:r>
            <a:endParaRPr lang="ru-RU" sz="2400" b="1" dirty="0">
              <a:solidFill>
                <a:schemeClr val="accent2"/>
              </a:solidFill>
            </a:endParaRPr>
          </a:p>
        </p:txBody>
      </p:sp>
      <p:sp>
        <p:nvSpPr>
          <p:cNvPr id="8" name="TextBox 7"/>
          <p:cNvSpPr txBox="1"/>
          <p:nvPr/>
        </p:nvSpPr>
        <p:spPr>
          <a:xfrm>
            <a:off x="3286116" y="5786454"/>
            <a:ext cx="3214710" cy="830997"/>
          </a:xfrm>
          <a:prstGeom prst="rect">
            <a:avLst/>
          </a:prstGeom>
          <a:noFill/>
        </p:spPr>
        <p:txBody>
          <a:bodyPr wrap="square" rtlCol="0">
            <a:spAutoFit/>
          </a:bodyPr>
          <a:lstStyle/>
          <a:p>
            <a:r>
              <a:rPr lang="ru-RU" sz="2400" b="1" dirty="0" smtClean="0">
                <a:solidFill>
                  <a:schemeClr val="accent2"/>
                </a:solidFill>
              </a:rPr>
              <a:t>Ползунковый реостат</a:t>
            </a:r>
            <a:endParaRPr lang="ru-RU" sz="2400"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7350"/>
                                        </p:tgtEl>
                                        <p:attrNameLst>
                                          <p:attrName>style.visibility</p:attrName>
                                        </p:attrNameLst>
                                      </p:cBhvr>
                                      <p:to>
                                        <p:strVal val="visible"/>
                                      </p:to>
                                    </p:set>
                                    <p:animEffect transition="in" filter="wipe(down)">
                                      <p:cBhvr>
                                        <p:cTn id="12" dur="500"/>
                                        <p:tgtEl>
                                          <p:spTgt spid="5735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7346"/>
                                        </p:tgtEl>
                                        <p:attrNameLst>
                                          <p:attrName>style.visibility</p:attrName>
                                        </p:attrNameLst>
                                      </p:cBhvr>
                                      <p:to>
                                        <p:strVal val="visible"/>
                                      </p:to>
                                    </p:set>
                                    <p:animEffect transition="in" filter="wipe(down)">
                                      <p:cBhvr>
                                        <p:cTn id="20" dur="500"/>
                                        <p:tgtEl>
                                          <p:spTgt spid="5734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7348"/>
                                        </p:tgtEl>
                                        <p:attrNameLst>
                                          <p:attrName>style.visibility</p:attrName>
                                        </p:attrNameLst>
                                      </p:cBhvr>
                                      <p:to>
                                        <p:strVal val="visible"/>
                                      </p:to>
                                    </p:set>
                                    <p:animEffect transition="in" filter="wipe(down)">
                                      <p:cBhvr>
                                        <p:cTn id="28" dur="500"/>
                                        <p:tgtEl>
                                          <p:spTgt spid="5734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4787900" y="571480"/>
            <a:ext cx="4356100" cy="3140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Arial" pitchFamily="34" charset="0"/>
                <a:cs typeface="Arial" pitchFamily="34" charset="0"/>
              </a:rPr>
              <a:t>Стальная проволока намотана на керамический цилиндр. Проволока покрыта тонким слоем непроводящей окалины, поэтому её витки изолированы друг от друга. Над обмоткой расположен металлический стержень, по которому может перемещаться ползунок. Своими контактами он прижат к виткам обмотки.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5" name="Picture 7" descr="reostat"/>
          <p:cNvPicPr>
            <a:picLocks noChangeAspect="1" noChangeArrowheads="1"/>
          </p:cNvPicPr>
          <p:nvPr/>
        </p:nvPicPr>
        <p:blipFill>
          <a:blip r:embed="rId2"/>
          <a:srcRect/>
          <a:stretch>
            <a:fillRect/>
          </a:stretch>
        </p:blipFill>
        <p:spPr bwMode="auto">
          <a:xfrm>
            <a:off x="179388" y="357166"/>
            <a:ext cx="4537075" cy="3176588"/>
          </a:xfrm>
          <a:prstGeom prst="rect">
            <a:avLst/>
          </a:prstGeom>
          <a:noFill/>
          <a:ln w="9525">
            <a:noFill/>
            <a:miter lim="800000"/>
            <a:headEnd/>
            <a:tailEnd/>
          </a:ln>
        </p:spPr>
      </p:pic>
      <p:sp>
        <p:nvSpPr>
          <p:cNvPr id="3076" name="Rectangle 8"/>
          <p:cNvSpPr>
            <a:spLocks noChangeArrowheads="1"/>
          </p:cNvSpPr>
          <p:nvPr/>
        </p:nvSpPr>
        <p:spPr bwMode="auto">
          <a:xfrm>
            <a:off x="142844" y="4000504"/>
            <a:ext cx="8785225" cy="2530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Arial" pitchFamily="34" charset="0"/>
                <a:cs typeface="Arial" pitchFamily="34" charset="0"/>
              </a:rPr>
              <a:t>От трения ползунка о витки слой окалины стирается и электрический ток проходит от витков проволоки к ползунку, а от него в стержень.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Arial" pitchFamily="34" charset="0"/>
                <a:cs typeface="Arial" pitchFamily="34" charset="0"/>
              </a:rPr>
              <a:t>При перемещении ползунка реостата справа налево его сопротивление увеличивается, так как в цепь включается все большее число витков.</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Arial" pitchFamily="34" charset="0"/>
                <a:cs typeface="Arial" pitchFamily="34" charset="0"/>
              </a:rPr>
              <a:t>При перемещении ползунка реостата слева направо его сопротивление уменьшается, так как в цепь включается все меньшее число витков</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145</TotalTime>
  <Words>323</Words>
  <Application>Microsoft Office PowerPoint</Application>
  <PresentationFormat>Экран (4:3)</PresentationFormat>
  <Paragraphs>41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Литейная</vt:lpstr>
      <vt:lpstr>Повторение</vt:lpstr>
      <vt:lpstr>Слайд 2</vt:lpstr>
      <vt:lpstr>Слайд 3</vt:lpstr>
      <vt:lpstr>Слайд 4</vt:lpstr>
      <vt:lpstr>Реостат – это прибор для регулирования и ограничения силы тока в цепи</vt:lpstr>
      <vt:lpstr>План изучения прибора:</vt:lpstr>
      <vt:lpstr>Слайд 7</vt:lpstr>
      <vt:lpstr>Слайд 8</vt:lpstr>
      <vt:lpstr>Слайд 9</vt:lpstr>
      <vt:lpstr>Условное обозначение на схемах</vt:lpstr>
      <vt:lpstr>Техника безопасности при работе с реостатами</vt:lpstr>
      <vt:lpstr>Слайд 12</vt:lpstr>
      <vt:lpstr>Слайд 13</vt:lpstr>
      <vt:lpstr>Домашнее задание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Домашний</dc:creator>
  <cp:lastModifiedBy>Сергей</cp:lastModifiedBy>
  <cp:revision>16</cp:revision>
  <dcterms:created xsi:type="dcterms:W3CDTF">2012-01-21T12:29:50Z</dcterms:created>
  <dcterms:modified xsi:type="dcterms:W3CDTF">2015-02-11T18:34:27Z</dcterms:modified>
</cp:coreProperties>
</file>