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6B7A-7D1C-4CE7-825B-79227ECA6B3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F692-24CD-43E5-A9DB-C791B9861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61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6B7A-7D1C-4CE7-825B-79227ECA6B3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F692-24CD-43E5-A9DB-C791B9861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3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6B7A-7D1C-4CE7-825B-79227ECA6B3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F692-24CD-43E5-A9DB-C791B9861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309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6B7A-7D1C-4CE7-825B-79227ECA6B3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F692-24CD-43E5-A9DB-C791B9861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034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6B7A-7D1C-4CE7-825B-79227ECA6B3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F692-24CD-43E5-A9DB-C791B9861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689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6B7A-7D1C-4CE7-825B-79227ECA6B3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F692-24CD-43E5-A9DB-C791B9861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735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6B7A-7D1C-4CE7-825B-79227ECA6B3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F692-24CD-43E5-A9DB-C791B9861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754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6B7A-7D1C-4CE7-825B-79227ECA6B3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F692-24CD-43E5-A9DB-C791B9861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865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6B7A-7D1C-4CE7-825B-79227ECA6B3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F692-24CD-43E5-A9DB-C791B9861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31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6B7A-7D1C-4CE7-825B-79227ECA6B3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31FF692-24CD-43E5-A9DB-C791B9861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80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6B7A-7D1C-4CE7-825B-79227ECA6B3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F692-24CD-43E5-A9DB-C791B9861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8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6B7A-7D1C-4CE7-825B-79227ECA6B3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F692-24CD-43E5-A9DB-C791B9861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63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6B7A-7D1C-4CE7-825B-79227ECA6B3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F692-24CD-43E5-A9DB-C791B9861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65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6B7A-7D1C-4CE7-825B-79227ECA6B3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F692-24CD-43E5-A9DB-C791B9861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825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6B7A-7D1C-4CE7-825B-79227ECA6B3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F692-24CD-43E5-A9DB-C791B9861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55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6B7A-7D1C-4CE7-825B-79227ECA6B3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F692-24CD-43E5-A9DB-C791B9861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52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6B7A-7D1C-4CE7-825B-79227ECA6B3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F692-24CD-43E5-A9DB-C791B9861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46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9376B7A-7D1C-4CE7-825B-79227ECA6B3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31FF692-24CD-43E5-A9DB-C791B9861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13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aster-test.net/ru/quiz/testing/id/4660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31704" y="1268760"/>
            <a:ext cx="62464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«Жизнь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прекрасна, когда творишь ее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сам»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Софи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Марсо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7208" y="4561772"/>
            <a:ext cx="5338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Работа в группах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7394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3712" y="0"/>
            <a:ext cx="483016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1847528" y="3941476"/>
            <a:ext cx="84249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Если представить </a:t>
            </a:r>
            <a:r>
              <a:rPr lang="en-US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RGB</a:t>
            </a:r>
            <a:r>
              <a:rPr lang="ru-RU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– модель как куб, по осям которого расположены значения трех цветов, то любая точка внутри куба определяется «координатами» </a:t>
            </a:r>
            <a:r>
              <a:rPr lang="en-US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RGB</a:t>
            </a:r>
            <a:r>
              <a:rPr lang="ru-RU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и представляет собой один оттенок, получаемый при смешении трех основных цветов.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Таким образом, можно высчитать, что внутри куба содержится 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256 * 256 * 256 = 16777216 точек</a:t>
            </a:r>
            <a:r>
              <a:rPr lang="ru-RU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с различными оттенками, а значит, модель </a:t>
            </a:r>
            <a:r>
              <a:rPr lang="en-US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RGB</a:t>
            </a:r>
            <a:r>
              <a:rPr lang="ru-RU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имеет приблизительно 16, 7 миллионов различных цветов. 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Для описания каждого составляющего цвета требуется 1 байт (8 бит) памяти, а чтобы описать один цвет (сложение 3-х), требуется 3 байта, т.е. 24 бита, памяти.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663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1708731" y="444758"/>
            <a:ext cx="9573161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Цветовая модель </a:t>
            </a:r>
            <a:r>
              <a:rPr lang="en-US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CMYK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При печати изображений на принтерах используется цветовая модель, основными красками в которой являются голубая (</a:t>
            </a:r>
            <a:r>
              <a:rPr lang="en-US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en-US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yan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), пурпурная (</a:t>
            </a:r>
            <a:r>
              <a:rPr lang="en-US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lang="en-US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agenta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 и желтая (</a:t>
            </a:r>
            <a:r>
              <a:rPr lang="en-US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ellow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Чтобы получить черный цвет, в цветовую модель был включен компонент чистого черного цвета (</a:t>
            </a:r>
            <a:r>
              <a:rPr lang="en-US" sz="20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Blac</a:t>
            </a:r>
            <a:r>
              <a:rPr lang="en-US" sz="2000" b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lang="ru-RU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Так получается четырехцветная модель, называемая </a:t>
            </a:r>
            <a:r>
              <a:rPr lang="ru-RU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CMYK 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(рис. 3).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 </a:t>
            </a:r>
            <a:r>
              <a:rPr lang="ru-RU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CMYK 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в отличие от </a:t>
            </a:r>
            <a:r>
              <a:rPr lang="en-US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RGB 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основана на восприятии не излучаемого, а отражаемого цвета.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indent="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57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6862" y="3223338"/>
            <a:ext cx="4309537" cy="3304860"/>
          </a:xfrm>
          <a:prstGeom prst="rect">
            <a:avLst/>
          </a:prstGeom>
          <a:solidFill>
            <a:srgbClr val="800000"/>
          </a:solidFill>
        </p:spPr>
      </p:pic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524001" y="15393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53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1942945" y="456733"/>
            <a:ext cx="9892739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048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Кодирование графической информации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indent="3048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Графический файл - </a:t>
            </a:r>
            <a:r>
              <a:rPr lang="ru-RU" sz="20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файл</a:t>
            </a:r>
            <a:r>
              <a:rPr lang="ru-RU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хранящий информацию о графическом изображении.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  <a:p>
            <a:pPr indent="3048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Качество изображения определяется разрешающей способностью экрана и глубиной цвета.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  <a:p>
            <a:pPr indent="3048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Число цветов, воспроизводимых на экране дисплея (К), и число бит, отводимых в видеопамяти под каждый пиксель (</a:t>
            </a:r>
            <a:r>
              <a:rPr lang="en-US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ru-RU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), связаны формулой: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  <a:p>
            <a:pPr indent="3048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lang="ru-RU" sz="4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=2</a:t>
            </a:r>
            <a:r>
              <a:rPr lang="en-US" sz="4800" b="1" baseline="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2135559" y="4587326"/>
            <a:ext cx="917209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810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Для получения богатой палитры цветов базовым цветам могут быть заданы различные интенсивности. Например, при глубине цвета в 24 бита на каждый из цветов выделяется по 8 бит, т.е. для каждого из цветов возможны </a:t>
            </a:r>
            <a:r>
              <a:rPr lang="en-US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= 2</a:t>
            </a:r>
            <a:r>
              <a:rPr lang="ru-RU" sz="2000" baseline="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8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= 256 уровней интенсивности.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99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2034862" y="1494182"/>
            <a:ext cx="941445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810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Пример 1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Сколько бит видеопамяти занимает информация об одном пикселе на черно-белом экране (без полутонов)?</a:t>
            </a:r>
          </a:p>
          <a:p>
            <a:pPr indent="38100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indent="3810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Решение.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Для черно-белого изображения без полутонов 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= 2. Следовательно, 2</a:t>
            </a:r>
            <a:r>
              <a:rPr lang="en-US" sz="2400" baseline="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N 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= 2. Отсюда 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= 1 бит на пиксель.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indent="3810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Величину 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называют битовой глубиной.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indent="3810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381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Страница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- раздел видеопамяти, вмещающий информацию об одном образе экрана (одной «картинке» на экране). В видеопамяти одновременно могут размещаться несколько страниц.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33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1919535" y="1295285"/>
            <a:ext cx="10019179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810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Пример 2.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На экране с разрешающей способностью 800 </a:t>
            </a:r>
            <a:r>
              <a:rPr lang="ru-RU" sz="2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600 высвечиваются только двухцветные изображения. Какой минимальный объем видеопамяти необходим для хранения изображения?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indent="3810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381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Решение. 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Так как битовая глубина двухцветного изображения равна 1, а видеопамять, как минимум, должна вмещать одну страницу изображения, то объем видеопамяти равен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indent="381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800 * 600 * 1 = 480000 бит = 60000 байт.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474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1919535" y="1783557"/>
            <a:ext cx="95040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810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Пример 3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Какой объем видеопамяти необходим для хранения двух страниц изображения при условии, что разрешающая способность дисплея равна 640 </a:t>
            </a:r>
            <a:r>
              <a:rPr lang="ru-RU" sz="2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350 пикселей, а количество используемых цветов - 16?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indent="3810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3810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3810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Решение.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640 * 350 * 4 * 2 = 1792000 бит = 218,75 Кбайт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indent="3810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Количество используемых цветов - 16, это 2</a:t>
            </a:r>
            <a:r>
              <a:rPr lang="ru-RU" sz="2400" baseline="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значит, битовая глубина цвета равна 4.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indent="3810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2 - количество страниц</a:t>
            </a:r>
            <a:r>
              <a:rPr lang="ru-RU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172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25712" y="3035514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	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«Я сегодня узнал…»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	«Я сегодня научился...»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	«Я получил возможность…»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	«Я не понял…»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	«Мне ещё надо…»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	«Я хочу…»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рефлексия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4703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347852"/>
              </p:ext>
            </p:extLst>
          </p:nvPr>
        </p:nvGraphicFramePr>
        <p:xfrm>
          <a:off x="1703511" y="1340768"/>
          <a:ext cx="9488229" cy="5020629"/>
        </p:xfrm>
        <a:graphic>
          <a:graphicData uri="http://schemas.openxmlformats.org/drawingml/2006/table">
            <a:tbl>
              <a:tblPr/>
              <a:tblGrid>
                <a:gridCol w="1988297"/>
                <a:gridCol w="1897773"/>
                <a:gridCol w="1822949"/>
                <a:gridCol w="1777529"/>
                <a:gridCol w="2001681"/>
              </a:tblGrid>
              <a:tr h="1301316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1" dirty="0">
                          <a:latin typeface="Calibri"/>
                          <a:ea typeface="Calibri"/>
                          <a:cs typeface="Times New Roman"/>
                        </a:rPr>
                        <a:t>Растровое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изображение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1" dirty="0">
                          <a:latin typeface="Calibri"/>
                          <a:ea typeface="Calibri"/>
                          <a:cs typeface="Times New Roman"/>
                        </a:rPr>
                        <a:t>Векторное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изображение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1" dirty="0">
                          <a:latin typeface="Calibri"/>
                          <a:ea typeface="Calibri"/>
                          <a:cs typeface="Times New Roman"/>
                        </a:rPr>
                        <a:t>Трехмерное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изображение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i="1" dirty="0">
                          <a:latin typeface="Calibri"/>
                          <a:ea typeface="Calibri"/>
                          <a:cs typeface="Times New Roman"/>
                        </a:rPr>
                        <a:t>Фрактальное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изображение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101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Базовые элементы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5623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016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Масштабирование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008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Программы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09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Форматы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09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Применение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3287689" y="0"/>
            <a:ext cx="55397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Сравнительная характеристика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556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1544" y="2136339"/>
            <a:ext cx="8676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•Составить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кроссворд на тему «Компьютерная графика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Ответить на тест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  <a:hlinkClick r:id="rId2"/>
              </a:rPr>
              <a:t>master-test.net/ru/quiz/testing/id/4660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 err="1">
                <a:latin typeface="Times New Roman" pitchFamily="18" charset="0"/>
                <a:cs typeface="Times New Roman" pitchFamily="18" charset="0"/>
              </a:rPr>
              <a:t>Скриншот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 ответа прислать на адрес: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valg4@yandex.ru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1585" y="37198"/>
            <a:ext cx="51842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rgbClr val="1D528D"/>
                </a:solidFill>
              </a:rPr>
              <a:t>Домашнее </a:t>
            </a:r>
            <a:r>
              <a:rPr lang="ru-RU" sz="3200" b="1" dirty="0">
                <a:solidFill>
                  <a:srgbClr val="1D528D"/>
                </a:solidFill>
              </a:rPr>
              <a:t>задание:</a:t>
            </a:r>
          </a:p>
        </p:txBody>
      </p:sp>
    </p:spTree>
    <p:extLst>
      <p:ext uri="{BB962C8B-B14F-4D97-AF65-F5344CB8AC3E}">
        <p14:creationId xmlns:p14="http://schemas.microsoft.com/office/powerpoint/2010/main" val="2686077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понятия графики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Раздел теории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921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1847528" y="1532986"/>
            <a:ext cx="969194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algn="just"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sz="2200" i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Свет</a:t>
            </a:r>
            <a:r>
              <a:rPr lang="ru-RU" sz="22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– электромагнитное излучение.</a:t>
            </a:r>
            <a:endParaRPr lang="ru-RU" sz="2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sz="2200" i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Цвет</a:t>
            </a:r>
            <a:r>
              <a:rPr lang="ru-RU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характеризуется действием излучения на глаз человека. Таким образом, лучи света, попадая на сетчатку глаза, производят ощущение цвета.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Распознавание цвета человеком зависит от освещения объекта, отражающего свет, от глаз и свойств мозга наблюдателя. 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Свет, попадая в глаз, преобразуется в сигналы нейронов, находящихся в сетчатке глаза, и по оптическому нерву пересылается в мозг. </a:t>
            </a:r>
            <a:r>
              <a:rPr lang="ru-RU" sz="22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Глаз реагирует на три дополнительных первичных цвета: красный, зеленый и синий. </a:t>
            </a:r>
            <a:endParaRPr lang="ru-RU" sz="2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888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88463" y="381232"/>
            <a:ext cx="60486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 eaLnBrk="0" hangingPunct="0">
              <a:tabLst>
                <a:tab pos="342900" algn="l"/>
              </a:tabLst>
            </a:pPr>
            <a:r>
              <a:rPr lang="ru-RU" sz="2200" i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Излучаемый цвет</a:t>
            </a:r>
            <a:r>
              <a:rPr lang="ru-RU" sz="22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– это свет, выходящий от источника, например, Солнца, лампочки или экрана монитора.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indent="342900" algn="just" eaLnBrk="0" hangingPunct="0">
              <a:tabLst>
                <a:tab pos="342900" algn="l"/>
              </a:tabLst>
            </a:pPr>
            <a:r>
              <a:rPr lang="ru-RU" sz="2200" i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Отраженный свет</a:t>
            </a:r>
            <a:r>
              <a:rPr lang="ru-RU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– это свет, отразившийся от поверхности объекта. Именно его мы видим, когда смотрим на какой-либо предмет, не являющийся источником света. Бумага, на которой мы печатаем изображение, отражает свет. 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indent="342900" algn="just" eaLnBrk="0" hangingPunct="0">
              <a:tabLst>
                <a:tab pos="342900" algn="l"/>
              </a:tabLst>
            </a:pPr>
            <a:r>
              <a:rPr lang="ru-RU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Излучаемый свет, идущий непосредственно от источника к глазу человека, сохраняет в себе все цвета, из которых он создан. Но этот свет может измениться при отражении объекта.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xn----8sbah5abgdninbyig6b.xn--j1amh/images/6.jpg?14183206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76" y="3497352"/>
            <a:ext cx="4714875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kbrinfo.ru/sites/default/files/field/image/electroener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01" y="204751"/>
            <a:ext cx="4369024" cy="2914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37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hrafika.com/wp-content/uploads/images/cvetovie_modeli_kompyuternoj_grafiki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715" y="347730"/>
            <a:ext cx="8346538" cy="6259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858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1991543" y="1065646"/>
            <a:ext cx="963807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algn="just"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lang="ru-RU" b="1" dirty="0" bmk="">
                <a:latin typeface="Arial" pitchFamily="34" charset="0"/>
                <a:ea typeface="Times New Roman" pitchFamily="18" charset="0"/>
                <a:cs typeface="Arial" pitchFamily="34" charset="0"/>
              </a:rPr>
              <a:t>войства цвета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dirty="0">
                <a:latin typeface="Arial" pitchFamily="34" charset="0"/>
                <a:ea typeface="Times New Roman" pitchFamily="18" charset="0"/>
                <a:cs typeface="Arial" pitchFamily="34" charset="0"/>
              </a:rPr>
              <a:t>Для описания цветовых оттенков, которые могут быть воспроизведены на экране компьютера и на принтере, разработаны специальные средства – </a:t>
            </a:r>
            <a:r>
              <a:rPr lang="ru-RU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цветовые модели</a:t>
            </a:r>
            <a:r>
              <a:rPr lang="ru-RU" dirty="0">
                <a:latin typeface="Arial" pitchFamily="34" charset="0"/>
                <a:ea typeface="Times New Roman" pitchFamily="18" charset="0"/>
                <a:cs typeface="Arial" pitchFamily="34" charset="0"/>
              </a:rPr>
              <a:t> (системы цветов).</a:t>
            </a: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 цвета есть три атрибута: цветовой тон, яркость и насыщенность. 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b="1" i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Цветовой тон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ea typeface="Times New Roman" pitchFamily="18" charset="0"/>
                <a:cs typeface="Arial" pitchFamily="34" charset="0"/>
              </a:rPr>
              <a:t>является таким атрибутом цвета, который позволяет различать их как красный, желтый, зеленый, синий или как промежуточный между двумя соседними парами этих цветов.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b="1" i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Яркость</a:t>
            </a:r>
            <a:r>
              <a:rPr lang="ru-RU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относится к относительной светлости или темноте цвета. Она определяется степенью отражения от физической поверхности, на которую падает свет. Чем выше яркость, тем светлее цвет.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b="1" i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Насыщенность</a:t>
            </a:r>
            <a:r>
              <a:rPr lang="ru-RU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заключается в том, насколько живым выглядит цвет. Она измеряется в терминах отличия данного цвета от бесцветного (нейтрального) серого цвета с той же самой степенью яркости. Чем ниже насыщенность, тем более серым выглядит цвет. При нулевой насыщенности цвет становится серым.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443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1919536" y="711059"/>
            <a:ext cx="967145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Так как цвет может получиться в процессе излучения и в процессе отражения, то существуют две противоположных модели его описания: модель </a:t>
            </a:r>
            <a:r>
              <a:rPr lang="en-US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RGB</a:t>
            </a:r>
            <a:r>
              <a:rPr lang="ru-RU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и модель </a:t>
            </a:r>
            <a:r>
              <a:rPr lang="en-US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CMYK</a:t>
            </a:r>
            <a:r>
              <a:rPr lang="ru-RU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Цветовая модель </a:t>
            </a:r>
            <a:r>
              <a:rPr lang="en-US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RGB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С экрана монитора человек воспринимает цвет как сумму излучения трёх базовых цветов: красного (</a:t>
            </a:r>
            <a:r>
              <a:rPr lang="en-US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en-US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ed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), зеленого </a:t>
            </a:r>
            <a:r>
              <a:rPr lang="ru-RU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r>
              <a:rPr lang="en-US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reen</a:t>
            </a:r>
            <a:r>
              <a:rPr lang="ru-RU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синего </a:t>
            </a:r>
            <a:r>
              <a:rPr lang="ru-RU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lang="en-US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lue</a:t>
            </a:r>
            <a:r>
              <a:rPr lang="ru-RU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Такая цветовая модель называется </a:t>
            </a:r>
            <a:r>
              <a:rPr lang="en-US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RGB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(по первым буквам) (см. рис. 2). Она служит основой при создании и обработке компьютерной графики, предназначенной для электронного воспроизведения (на мониторе, телевизоре).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1919535" y="4644469"/>
            <a:ext cx="989039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Цвет на экране получается при суммировании лучей трех основных цветов – красного, зеленого и синего. Если интенсивность каждого из них достигает 100%, то получается белый цвет. Минимальная интенсивность  трех базовых цветов дает черный цвет.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337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1007</Words>
  <Application>Microsoft Office PowerPoint</Application>
  <PresentationFormat>Широкоэкранный</PresentationFormat>
  <Paragraphs>82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Corbel</vt:lpstr>
      <vt:lpstr>Times New Roman</vt:lpstr>
      <vt:lpstr>Wingdings</vt:lpstr>
      <vt:lpstr>Параллакс</vt:lpstr>
      <vt:lpstr>Презентация PowerPoint</vt:lpstr>
      <vt:lpstr>Презентация PowerPoint</vt:lpstr>
      <vt:lpstr>Презентация PowerPoint</vt:lpstr>
      <vt:lpstr>Общие понятия графики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рефлексия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Администрация</dc:creator>
  <cp:lastModifiedBy>Администрация</cp:lastModifiedBy>
  <cp:revision>1</cp:revision>
  <dcterms:created xsi:type="dcterms:W3CDTF">2015-12-09T08:44:43Z</dcterms:created>
  <dcterms:modified xsi:type="dcterms:W3CDTF">2015-12-09T08:44:55Z</dcterms:modified>
</cp:coreProperties>
</file>