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61" r:id="rId6"/>
    <p:sldId id="25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9C8B-564E-4395-A6CC-EB6ED21D967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BA4-6333-4DCE-BE16-2BD74075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3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9C8B-564E-4395-A6CC-EB6ED21D967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BA4-6333-4DCE-BE16-2BD74075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11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9C8B-564E-4395-A6CC-EB6ED21D967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BA4-6333-4DCE-BE16-2BD74075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60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9C8B-564E-4395-A6CC-EB6ED21D967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BA4-6333-4DCE-BE16-2BD74075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2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9C8B-564E-4395-A6CC-EB6ED21D967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BA4-6333-4DCE-BE16-2BD74075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1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9C8B-564E-4395-A6CC-EB6ED21D967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BA4-6333-4DCE-BE16-2BD74075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4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9C8B-564E-4395-A6CC-EB6ED21D967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BA4-6333-4DCE-BE16-2BD74075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94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9C8B-564E-4395-A6CC-EB6ED21D967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BA4-6333-4DCE-BE16-2BD74075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8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9C8B-564E-4395-A6CC-EB6ED21D967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BA4-6333-4DCE-BE16-2BD74075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43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9C8B-564E-4395-A6CC-EB6ED21D967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BA4-6333-4DCE-BE16-2BD74075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29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9C8B-564E-4395-A6CC-EB6ED21D967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BA4-6333-4DCE-BE16-2BD74075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88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99C8B-564E-4395-A6CC-EB6ED21D967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48BA4-6333-4DCE-BE16-2BD74075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3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438969"/>
            <a:ext cx="9144000" cy="6968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Бразилия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28" y="1135780"/>
            <a:ext cx="9600000" cy="44638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24236" y="5804034"/>
            <a:ext cx="3051208" cy="558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err="1" smtClean="0">
                <a:solidFill>
                  <a:schemeClr val="tx1"/>
                </a:solidFill>
              </a:rPr>
              <a:t>Демчишина</a:t>
            </a:r>
            <a:r>
              <a:rPr lang="ru-RU" sz="1200" b="1" dirty="0" smtClean="0">
                <a:solidFill>
                  <a:schemeClr val="tx1"/>
                </a:solidFill>
              </a:rPr>
              <a:t> Наталья Константиновна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67 школа-интернат Санкт-Петербург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7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0080"/>
                </a:solidFill>
                <a:latin typeface="Verdana" panose="020B0604030504040204" pitchFamily="34" charset="0"/>
              </a:rPr>
              <a:t>История страны</a:t>
            </a:r>
            <a:endParaRPr lang="ru-RU" sz="1600" b="1" dirty="0">
              <a:solidFill>
                <a:srgbClr val="000080"/>
              </a:solidFill>
              <a:latin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2771" y="1825625"/>
            <a:ext cx="6031028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3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Бразилию, населенную индейскими племенами тупи-</a:t>
            </a:r>
            <a:r>
              <a:rPr lang="ru-RU" sz="1300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гурани</a:t>
            </a:r>
            <a:r>
              <a:rPr lang="ru-RU" sz="13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, </a:t>
            </a:r>
            <a:r>
              <a:rPr lang="ru-RU" sz="1300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араваков</a:t>
            </a:r>
            <a:r>
              <a:rPr lang="ru-RU" sz="13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, </a:t>
            </a:r>
            <a:r>
              <a:rPr lang="ru-RU" sz="1300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карибов</a:t>
            </a:r>
            <a:r>
              <a:rPr lang="ru-RU" sz="13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, </a:t>
            </a:r>
            <a:r>
              <a:rPr lang="ru-RU" sz="1300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ге</a:t>
            </a:r>
            <a:r>
              <a:rPr lang="ru-RU" sz="13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, </a:t>
            </a:r>
            <a:r>
              <a:rPr lang="ru-RU" sz="1300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пано</a:t>
            </a:r>
            <a:r>
              <a:rPr lang="ru-RU" sz="13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, первым открыл португальский мореплаватель </a:t>
            </a:r>
            <a:r>
              <a:rPr lang="ru-RU" sz="1300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Кабрал</a:t>
            </a:r>
            <a:r>
              <a:rPr lang="ru-RU" sz="13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. Колонизация территории современной Бразилии началась с восточного побережья страны и сопровождалась сильной эксплуатацией африканских рабов, которых использовали для работ на плантациях сахарного тростника. </a:t>
            </a:r>
          </a:p>
          <a:p>
            <a:pPr marL="0" indent="0" algn="just">
              <a:buNone/>
            </a:pPr>
            <a:r>
              <a:rPr lang="ru-RU" sz="13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Проникая в глубь территории страны, португальские завоеватели грабили индейские племена и обращали индейцев в рабов. </a:t>
            </a:r>
          </a:p>
          <a:p>
            <a:pPr marL="0" indent="0" algn="just">
              <a:buNone/>
            </a:pPr>
            <a:r>
              <a:rPr lang="ru-RU" sz="13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Когда, спасаясь в 1807 г. от войск Наполеона Бонапарта, в Бразилию бежал король Португалии </a:t>
            </a:r>
            <a:r>
              <a:rPr lang="ru-RU" sz="1300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Жоа</a:t>
            </a:r>
            <a:r>
              <a:rPr lang="ru-RU" sz="13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 VI, Рио-де-Жанейро стал столицей португальской империи. После возвращения короля на родину его сын Педро I, оставшийся править Бразилией, провозгласил независимость страны от португальской короны. В 1831 г. Педро I отрекся от престола в пользу своего сына Педро II, чье правление стало эпохой экономического и политического расцвета страны, несмотря на войны с Аргентиной (1851-1852) и Парагваем (1866-1870). </a:t>
            </a:r>
          </a:p>
          <a:p>
            <a:pPr marL="0" indent="0" algn="just">
              <a:buNone/>
            </a:pPr>
            <a:r>
              <a:rPr lang="ru-RU" sz="13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Конец 19 в. характеризуется массовым наплывом иммигрантов из Европы (сначала немцев, затем итальянцев) и Японии, отменой рабства (1888) и провозглашением федеративной республики - Соединенные Штаты Бразилии (1891). </a:t>
            </a:r>
          </a:p>
          <a:p>
            <a:pPr marL="0" indent="0" algn="just">
              <a:buNone/>
            </a:pPr>
            <a:r>
              <a:rPr lang="ru-RU" sz="13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Президент </a:t>
            </a:r>
            <a:r>
              <a:rPr lang="ru-RU" sz="1300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Варгас</a:t>
            </a:r>
            <a:r>
              <a:rPr lang="ru-RU" sz="13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 установил диктатуру в 1930 г., во время которой были отменены некоторые гражданские права, однако в то же время был достигнут значительный прогресс в экономике страны. После очередного военного переворота в 1964 г. военные правили страной до 1985 г., когда к власти пришло гражданское правительство.</a:t>
            </a:r>
            <a:endParaRPr lang="ru-RU" sz="1300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1825625"/>
            <a:ext cx="445970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6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0080"/>
                </a:solidFill>
                <a:latin typeface="Verdana" panose="020B0604030504040204" pitchFamily="34" charset="0"/>
              </a:rPr>
              <a:t>Географическое положение и природа.</a:t>
            </a:r>
            <a:br>
              <a:rPr lang="ru-RU" sz="1600" b="1" dirty="0" smtClean="0">
                <a:solidFill>
                  <a:srgbClr val="000080"/>
                </a:solidFill>
                <a:latin typeface="Verdana" panose="020B0604030504040204" pitchFamily="34" charset="0"/>
              </a:rPr>
            </a:b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28518" y="913984"/>
            <a:ext cx="65676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sz="1200" b="0" dirty="0" smtClean="0">
                <a:solidFill>
                  <a:srgbClr val="000080"/>
                </a:solidFill>
                <a:latin typeface="Verdana" panose="020B0604030504040204" pitchFamily="34" charset="0"/>
              </a:rPr>
              <a:t>Государство в Южной Америке. На западе граничит с Аргентиной (длина границы 1 224 км), Боливией (3 400 км), Парагваем (1 290 км) и Перу (1 560 км), на севере - с Венесуэлой (2 200 км), Гайаной (1 119 км), Французской Гвианой (673 км) и Суринамом (597 км), на северо-западе-с Колумбией (1 643 км), на юге -с Уругваем (985 км). На востоке и севере Бразилия омывается Атлантическим океаном. Общая протяженность границы - 14 691 км, длина береговой линии - 7491 км. Общая площадь страны 8 511 965 км (площадь суши - 8 456 510 км2). </a:t>
            </a:r>
          </a:p>
          <a:p>
            <a:pPr algn="just"/>
            <a:endParaRPr lang="ru-RU" sz="1200" dirty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sz="1200" b="0" dirty="0" smtClean="0">
                <a:solidFill>
                  <a:srgbClr val="000080"/>
                </a:solidFill>
                <a:latin typeface="Verdana" panose="020B0604030504040204" pitchFamily="34" charset="0"/>
              </a:rPr>
              <a:t>Бразилия является самым крупным государством Южной Америки и занимает почти половину континента. В юго-восточной части территории страны находится Бразильское плоскогорье, которое пересекают многочисленные долины рек и горные цепи: Сьерра-да-</a:t>
            </a:r>
            <a:r>
              <a:rPr lang="ru-RU" sz="1200" b="0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Мантикейра</a:t>
            </a:r>
            <a:r>
              <a:rPr lang="ru-RU" sz="1200" b="0" dirty="0" smtClean="0">
                <a:solidFill>
                  <a:srgbClr val="000080"/>
                </a:solidFill>
                <a:latin typeface="Verdana" panose="020B0604030504040204" pitchFamily="34" charset="0"/>
              </a:rPr>
              <a:t> с самой высокой точкой Пико-да-</a:t>
            </a:r>
            <a:r>
              <a:rPr lang="ru-RU" sz="1200" b="0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Бандейра</a:t>
            </a:r>
            <a:r>
              <a:rPr lang="ru-RU" sz="1200" b="0" dirty="0" smtClean="0">
                <a:solidFill>
                  <a:srgbClr val="000080"/>
                </a:solidFill>
                <a:latin typeface="Verdana" panose="020B0604030504040204" pitchFamily="34" charset="0"/>
              </a:rPr>
              <a:t> (2 890 м), Сьерра-да-</a:t>
            </a:r>
            <a:r>
              <a:rPr lang="ru-RU" sz="1200" b="0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Мар</a:t>
            </a:r>
            <a:r>
              <a:rPr lang="ru-RU" sz="1200" b="0" dirty="0" smtClean="0">
                <a:solidFill>
                  <a:srgbClr val="000080"/>
                </a:solidFill>
                <a:latin typeface="Verdana" panose="020B0604030504040204" pitchFamily="34" charset="0"/>
              </a:rPr>
              <a:t> и Сьерра-Же-</a:t>
            </a:r>
            <a:r>
              <a:rPr lang="ru-RU" sz="1200" b="0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раль</a:t>
            </a:r>
            <a:r>
              <a:rPr lang="ru-RU" sz="1200" b="0" dirty="0" smtClean="0">
                <a:solidFill>
                  <a:srgbClr val="000080"/>
                </a:solidFill>
                <a:latin typeface="Verdana" panose="020B0604030504040204" pitchFamily="34" charset="0"/>
              </a:rPr>
              <a:t>. Центральное плоскогорье Мату-</a:t>
            </a:r>
            <a:r>
              <a:rPr lang="ru-RU" sz="1200" b="0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Гросу</a:t>
            </a:r>
            <a:r>
              <a:rPr lang="ru-RU" sz="1200" b="0" dirty="0" smtClean="0">
                <a:solidFill>
                  <a:srgbClr val="000080"/>
                </a:solidFill>
                <a:latin typeface="Verdana" panose="020B0604030504040204" pitchFamily="34" charset="0"/>
              </a:rPr>
              <a:t> спускается с юга на север к Амазонской равнине. </a:t>
            </a:r>
          </a:p>
          <a:p>
            <a:pPr algn="just"/>
            <a:endParaRPr lang="ru-RU" sz="1200" dirty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sz="1200" b="0" dirty="0" smtClean="0">
                <a:solidFill>
                  <a:srgbClr val="000080"/>
                </a:solidFill>
                <a:latin typeface="Verdana" panose="020B0604030504040204" pitchFamily="34" charset="0"/>
              </a:rPr>
              <a:t>Бассейн Амазонки занимает более одной трети территории страны (свыше 5 млн. км2), его покрывают самые обширные в мире тропические леса (сельва). На севере Бразилии расположено </a:t>
            </a:r>
            <a:r>
              <a:rPr lang="ru-RU" sz="1200" b="0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Гвианское</a:t>
            </a:r>
            <a:r>
              <a:rPr lang="ru-RU" sz="1200" b="0" dirty="0" smtClean="0">
                <a:solidFill>
                  <a:srgbClr val="000080"/>
                </a:solidFill>
                <a:latin typeface="Verdana" panose="020B0604030504040204" pitchFamily="34" charset="0"/>
              </a:rPr>
              <a:t> плоскогорье с самой высокой точкой Бразилии - горой Пико-да-</a:t>
            </a:r>
            <a:r>
              <a:rPr lang="ru-RU" sz="1200" b="0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Неблина</a:t>
            </a:r>
            <a:r>
              <a:rPr lang="ru-RU" sz="1200" b="0" dirty="0" smtClean="0">
                <a:solidFill>
                  <a:srgbClr val="000080"/>
                </a:solidFill>
                <a:latin typeface="Verdana" panose="020B0604030504040204" pitchFamily="34" charset="0"/>
              </a:rPr>
              <a:t> (3 014 м). </a:t>
            </a:r>
          </a:p>
          <a:p>
            <a:pPr algn="just"/>
            <a:endParaRPr lang="ru-RU" sz="1200" dirty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sz="1200" b="0" dirty="0" smtClean="0">
                <a:solidFill>
                  <a:srgbClr val="000080"/>
                </a:solidFill>
                <a:latin typeface="Verdana" panose="020B0604030504040204" pitchFamily="34" charset="0"/>
              </a:rPr>
              <a:t>Основными реками страны являются: самая длинная в мире река Амазонка, а также Сан-</a:t>
            </a:r>
            <a:r>
              <a:rPr lang="ru-RU" sz="1200" b="0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Франсиску</a:t>
            </a:r>
            <a:r>
              <a:rPr lang="ru-RU" sz="1200" b="0" dirty="0" smtClean="0">
                <a:solidFill>
                  <a:srgbClr val="000080"/>
                </a:solidFill>
                <a:latin typeface="Verdana" panose="020B0604030504040204" pitchFamily="34" charset="0"/>
              </a:rPr>
              <a:t>, Парана, Уругвай и Парагвай. Страна богата такими природными ресурсами, как железная руда, марганец, никель, уран, бокситы, фосфориты, олово, золото, платина, нефть, имеются большие запасы древесины. Пахотные земли занимают 7% территории страны, луга и пастбища - 19%; леса и рощи - 67%.</a:t>
            </a:r>
            <a:endParaRPr lang="ru-RU" sz="1200" b="1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8" y="1142999"/>
            <a:ext cx="4218379" cy="490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Экономика, транспортные коммуникации. Достопримечательности</a:t>
            </a:r>
            <a:br>
              <a:rPr lang="ru-RU" sz="1600" b="1" u="sng" dirty="0" smtClean="0">
                <a:solidFill>
                  <a:srgbClr val="000080"/>
                </a:solidFill>
                <a:latin typeface="Verdana" panose="020B0604030504040204" pitchFamily="34" charset="0"/>
              </a:rPr>
            </a:br>
            <a:r>
              <a:rPr lang="ru-RU" sz="1600" b="1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/>
            </a:r>
            <a:br>
              <a:rPr lang="ru-RU" sz="1600" b="1" u="sng" dirty="0" smtClean="0">
                <a:solidFill>
                  <a:srgbClr val="000080"/>
                </a:solidFill>
                <a:latin typeface="Verdana" panose="020B0604030504040204" pitchFamily="34" charset="0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5885" y="1575368"/>
            <a:ext cx="6608545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2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Аграрный сектор играет важную роль в экономике страны. Бразилия является самым крупным в мире производителем и экспортером кофе и цитрусового концентрированного сока и вторым по величине экспортером сои. Выращиваются также рис, маниока (первое место в мире), зерновые, сахарный тростник, какао-бобы (второе место в мире). В животноводстве преобладает крупный рогатый скот. За исключением пшеницы, страна полностью обеспечивает свои внутренние потребности в продовольствии. Значительная доля больших земельных владений находится в частном пользовании с государственным финансированием этого сектора. Собственность на основные индустриальные и добывающие средства производства поделена между частными собственниками, включая нескольких </a:t>
            </a:r>
            <a:r>
              <a:rPr lang="ru-RU" sz="1200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мультинациональных</a:t>
            </a:r>
            <a:r>
              <a:rPr lang="ru-RU" sz="12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, и правительством. </a:t>
            </a:r>
          </a:p>
          <a:p>
            <a:pPr marL="0" indent="0" algn="just">
              <a:buNone/>
            </a:pPr>
            <a:r>
              <a:rPr lang="ru-RU" sz="12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Наиболее развитые отрасли промышленности: химическая, </a:t>
            </a:r>
            <a:r>
              <a:rPr lang="ru-RU" sz="1200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деревообрабаты</a:t>
            </a:r>
            <a:r>
              <a:rPr lang="ru-RU" sz="12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 </a:t>
            </a:r>
            <a:r>
              <a:rPr lang="ru-RU" sz="1200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вающая</a:t>
            </a:r>
            <a:r>
              <a:rPr lang="ru-RU" sz="12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, текстильная, металлургическая, машиностроение. Основным потенциалом для развития экономики Бразилии служат ее громадные природные ресурсы. ВНП в 1994 г. составил $886,3 млрд. (ВНП надушу населения - $5 580). Денежная единица - реал (1 (R$) реал равен 100 сентаво).В стране проложено 30 612 км железных дорог, общая протяженность автодорог - 1 670 000 км. Многие реки (в первую очередь Амазонка) судоходны, внутренние водные пути составляют 50 000 км. Главные порты страны - Парамарибо, </a:t>
            </a:r>
            <a:r>
              <a:rPr lang="ru-RU" sz="1200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Кайенна</a:t>
            </a:r>
            <a:r>
              <a:rPr lang="ru-RU" sz="12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, Форта-</a:t>
            </a:r>
            <a:r>
              <a:rPr lang="ru-RU" sz="1200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леза</a:t>
            </a:r>
            <a:r>
              <a:rPr lang="ru-RU" sz="12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, </a:t>
            </a:r>
            <a:r>
              <a:rPr lang="ru-RU" sz="1200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Натал</a:t>
            </a:r>
            <a:r>
              <a:rPr lang="ru-RU" sz="12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, Жуан-Песоа, </a:t>
            </a:r>
            <a:r>
              <a:rPr lang="ru-RU" sz="1200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Масейо</a:t>
            </a:r>
            <a:r>
              <a:rPr lang="ru-RU" sz="12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, </a:t>
            </a:r>
            <a:r>
              <a:rPr lang="ru-RU" sz="1200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Салвадор</a:t>
            </a:r>
            <a:r>
              <a:rPr lang="ru-RU" sz="12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, </a:t>
            </a:r>
            <a:r>
              <a:rPr lang="ru-RU" sz="1200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Витория</a:t>
            </a:r>
            <a:r>
              <a:rPr lang="ru-RU" sz="12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, Рио-де-Жанейро, </a:t>
            </a:r>
            <a:r>
              <a:rPr lang="ru-RU" sz="1200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Нитерой</a:t>
            </a:r>
            <a:r>
              <a:rPr lang="ru-RU" sz="12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, Порту-Алегри.</a:t>
            </a:r>
            <a:endParaRPr lang="ru-RU" sz="1200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pPr algn="just"/>
            <a:endParaRPr lang="ru-RU" sz="1200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12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Бразилия принимает у себя много иностранных туристов, которых привлекает сюда знаменитый карнавал в Рио-де-Жанейро. Кроме того, в этом городе находятся известные океанские пляжи </a:t>
            </a:r>
            <a:r>
              <a:rPr lang="ru-RU" sz="1200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Копакабана</a:t>
            </a:r>
            <a:r>
              <a:rPr lang="ru-RU" sz="12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, </a:t>
            </a:r>
            <a:r>
              <a:rPr lang="ru-RU" sz="1200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Ипанема</a:t>
            </a:r>
            <a:r>
              <a:rPr lang="ru-RU" sz="12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, </a:t>
            </a:r>
            <a:r>
              <a:rPr lang="ru-RU" sz="1200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Лебнон</a:t>
            </a:r>
            <a:r>
              <a:rPr lang="ru-RU" sz="12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; статуя Христа на вершине вулкана </a:t>
            </a:r>
            <a:r>
              <a:rPr lang="ru-RU" sz="1200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Корковадо</a:t>
            </a:r>
            <a:r>
              <a:rPr lang="ru-RU" sz="12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; зоопарк. Среди музеев можно отметить Музей современного искусства, Национальный Музей, Музей индейцев в Рио-де-Жанейро.</a:t>
            </a:r>
            <a:endParaRPr lang="ru-RU" sz="1200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endParaRPr lang="ru-RU" sz="1200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75368"/>
            <a:ext cx="4147685" cy="393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6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Население и климат</a:t>
            </a:r>
            <a:br>
              <a:rPr lang="ru-RU" sz="1600" b="1" u="sng" dirty="0" smtClean="0">
                <a:solidFill>
                  <a:srgbClr val="000080"/>
                </a:solidFill>
                <a:latin typeface="Verdana" panose="020B0604030504040204" pitchFamily="34" charset="0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0896" y="1520792"/>
            <a:ext cx="5982903" cy="465617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sz="1200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12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Население составляет 160 737 489 человек (1995), средняя плотность населения почти 19 человек на км2. Большинство жителей проживает в районе Атлантического побережья. Самая крупная этническая группа представлена европейцами (португальцы, испанцы, немцы, итальянцы) - 54,7%, черные африканцы составляют 5,89% населения страны, мулаты - 38,45%. Кроме граждан Бразилии, в стране более 3 млн. иммигрантов - это, главным образом, индийцы, арабы, японцы, итальянцы, немцы, французы. Официальный язык португальский, распространены также испанский, английский, немецкий, итальянский языки. Большинство верующих исповедуют католицизм (70%), есть также протестанты, иудеи. Рождаемость - 21 новорожденный на 1 000 человек (1995). Смертность - 9 смертельных исходов на 1 000 человек (уровень детской смертности - 57 смертельных исходов на 1 000 новорожденных). Средняя продолжительность жизни: мужчин-57 лет, женщин-67 лет (1995). Из всего трудоспособного населения (57 000 000 человек по данным 1989 г.) в сфере услуг занято 42%, в сельском хозяйстве -31%, в промышленности - 27%.</a:t>
            </a:r>
            <a:endParaRPr lang="ru-RU" sz="1200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endParaRPr lang="ru-RU" sz="1200" b="0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1200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Климат меняется с северо-запада на юго-восток от влажного экваториального до сезонно-влажного субтропического. Средние температуры января от 23 до 29°С, июля - от 16 до 24'С. Осадки распределяются следующим образом: от 500 мм в год на северо-востоке Бразильского плоскогорья до 1 200 мм в южных областях страны, среднегодовая норма выпадения осадков на западе Амазонской низменности - 3 000 мм.</a:t>
            </a:r>
            <a:endParaRPr lang="ru-RU" sz="1200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pPr algn="just"/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1825625"/>
            <a:ext cx="4804766" cy="393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3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u="sng" dirty="0">
                <a:solidFill>
                  <a:srgbClr val="000080"/>
                </a:solidFill>
                <a:latin typeface="Verdana" panose="020B0604030504040204" pitchFamily="34" charset="0"/>
              </a:rPr>
              <a:t>Растительный и животный мир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6068" y="1449604"/>
            <a:ext cx="411560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100" u="sng" dirty="0">
                <a:solidFill>
                  <a:srgbClr val="000080"/>
                </a:solidFill>
                <a:latin typeface="Verdana" panose="020B0604030504040204" pitchFamily="34" charset="0"/>
              </a:rPr>
              <a:t>На Амазонской низменности растут </a:t>
            </a:r>
            <a:r>
              <a:rPr lang="ru-RU" sz="1100" u="sng" dirty="0" err="1">
                <a:solidFill>
                  <a:srgbClr val="000080"/>
                </a:solidFill>
                <a:latin typeface="Verdana" panose="020B0604030504040204" pitchFamily="34" charset="0"/>
              </a:rPr>
              <a:t>влажноэкваториальные</a:t>
            </a:r>
            <a:r>
              <a:rPr lang="ru-RU" sz="1100" u="sng" dirty="0">
                <a:solidFill>
                  <a:srgbClr val="000080"/>
                </a:solidFill>
                <a:latin typeface="Verdana" panose="020B0604030504040204" pitchFamily="34" charset="0"/>
              </a:rPr>
              <a:t> леса, среди разнообразной растительности этого </a:t>
            </a:r>
            <a:r>
              <a:rPr lang="ru-RU" sz="1100" u="sng" dirty="0" err="1">
                <a:solidFill>
                  <a:srgbClr val="000080"/>
                </a:solidFill>
                <a:latin typeface="Verdana" panose="020B0604030504040204" pitchFamily="34" charset="0"/>
              </a:rPr>
              <a:t>регона</a:t>
            </a:r>
            <a:r>
              <a:rPr lang="ru-RU" sz="1100" u="sng" dirty="0">
                <a:solidFill>
                  <a:srgbClr val="000080"/>
                </a:solidFill>
                <a:latin typeface="Verdana" panose="020B0604030504040204" pitchFamily="34" charset="0"/>
              </a:rPr>
              <a:t> следует отметить пальмы, лавр, бегонию, мимозу, мангровые деревья, фиговое дерево, гуаву, ананас, </a:t>
            </a:r>
            <a:r>
              <a:rPr lang="ru-RU" sz="1100" u="sng" dirty="0" err="1">
                <a:solidFill>
                  <a:srgbClr val="000080"/>
                </a:solidFill>
                <a:latin typeface="Verdana" panose="020B0604030504040204" pitchFamily="34" charset="0"/>
              </a:rPr>
              <a:t>анону</a:t>
            </a:r>
            <a:r>
              <a:rPr lang="ru-RU" sz="1100" u="sng" dirty="0">
                <a:solidFill>
                  <a:srgbClr val="000080"/>
                </a:solidFill>
                <a:latin typeface="Verdana" panose="020B0604030504040204" pitchFamily="34" charset="0"/>
              </a:rPr>
              <a:t>. В центре страны преобладает растительность саванны, в частности, здесь встречается кактус, южные районы страны покрыты вечнозелеными лесами.</a:t>
            </a:r>
          </a:p>
          <a:p>
            <a:pPr algn="just"/>
            <a:endParaRPr lang="ru-RU" sz="1100" u="sng" dirty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1100" u="sng" dirty="0">
                <a:solidFill>
                  <a:srgbClr val="000080"/>
                </a:solidFill>
                <a:latin typeface="Verdana" panose="020B0604030504040204" pitchFamily="34" charset="0"/>
              </a:rPr>
              <a:t>Фауна Бразилии также богата и разнообразна: здесь встречаются ягуар, пума, оцелот, лиса, кустарниковая собака, броненосец, муравьед, ленивец и многие другие животные. Среди представителей богатого мира рептилий следует отметить аллигатора, боа, </a:t>
            </a:r>
            <a:r>
              <a:rPr lang="ru-RU" sz="1100" u="sng" dirty="0" err="1">
                <a:solidFill>
                  <a:srgbClr val="000080"/>
                </a:solidFill>
                <a:latin typeface="Verdana" panose="020B0604030504040204" pitchFamily="34" charset="0"/>
              </a:rPr>
              <a:t>бушмастера</a:t>
            </a:r>
            <a:r>
              <a:rPr lang="ru-RU" sz="1100" u="sng" dirty="0">
                <a:solidFill>
                  <a:srgbClr val="000080"/>
                </a:solidFill>
                <a:latin typeface="Verdana" panose="020B0604030504040204" pitchFamily="34" charset="0"/>
              </a:rPr>
              <a:t>.</a:t>
            </a:r>
          </a:p>
          <a:p>
            <a:pPr algn="just"/>
            <a:endParaRPr lang="ru-RU" sz="1100" u="sng" dirty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-56510485"/>
            <a:ext cx="6096000" cy="250837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разилия</a:t>
            </a:r>
            <a:endParaRPr lang="ru-RU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endParaRPr lang="ru-RU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r>
              <a:rPr lang="ru-RU" b="1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Географическое положение и природа.</a:t>
            </a:r>
          </a:p>
          <a:p>
            <a:endParaRPr lang="ru-RU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r>
              <a:rPr lang="ru-RU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Государство в Южной Америке. На западе граничит с Аргентиной (длина границы 1 224 км), Боливией (3 400 км), Парагваем (1 290 км) и Перу (1 560 км), на севере - с Венесуэлой (2 200 км), Гайаной (1 119 км), Французской Гвианой (673 км) и Суринамом (597 км), на северо-западе-с Колумбией (1 643 км), на юге -с Уругваем (985 км). На востоке и севере Бразилия омывается Атлантическим океаном. Общая протяженность границы - 14 691 км, длина береговой линии - 7491 км. Общая площадь страны 8 511 965 км (площадь суши - 8 456 510 км2). Бразилия является самым крупным государством Южной Америки и занимает почти половину континента. В юго-восточной части территории страны находится Бразильское плоскогорье, которое пересекают многочисленные долины рек и горные цепи: Сьерра-да-</a:t>
            </a:r>
            <a:r>
              <a:rPr lang="ru-RU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Мантикейра</a:t>
            </a:r>
            <a:r>
              <a:rPr lang="ru-RU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 с самой высокой точкой Пико-да-</a:t>
            </a:r>
            <a:r>
              <a:rPr lang="ru-RU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Бандейра</a:t>
            </a:r>
            <a:r>
              <a:rPr lang="ru-RU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 (2 890 м), Сьерра-да-</a:t>
            </a:r>
            <a:r>
              <a:rPr lang="ru-RU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Мар</a:t>
            </a:r>
            <a:r>
              <a:rPr lang="ru-RU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 и Сьерра-Же-</a:t>
            </a:r>
            <a:r>
              <a:rPr lang="ru-RU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раль</a:t>
            </a:r>
            <a:r>
              <a:rPr lang="ru-RU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. Центральное плоскогорье Мату-</a:t>
            </a:r>
            <a:r>
              <a:rPr lang="ru-RU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Гросу</a:t>
            </a:r>
            <a:r>
              <a:rPr lang="ru-RU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 спускается с юга на север к Амазонской равнине. Бассейн Амазонки занимает более одной трети территории страны (свыше 5 млн. км2), его покрывают самые обширные в мире тропические леса (сельва). На севере Бразилии расположено </a:t>
            </a:r>
            <a:r>
              <a:rPr lang="ru-RU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Гвианское</a:t>
            </a:r>
            <a:r>
              <a:rPr lang="ru-RU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 плоскогорье с самой высокой точкой Бразилии - горой Пико-да-</a:t>
            </a:r>
            <a:r>
              <a:rPr lang="ru-RU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Неблина</a:t>
            </a:r>
            <a:r>
              <a:rPr lang="ru-RU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 (3 014 м). Основными реками страны являются: самая длинная в мире река Амазонка, а также Сан-</a:t>
            </a:r>
            <a:r>
              <a:rPr lang="ru-RU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Франсиску</a:t>
            </a:r>
            <a:r>
              <a:rPr lang="ru-RU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, Парана, Уругвай и Парагвай. Страна богата такими природными ресурсами, как железная руда, марганец, никель, уран, бокситы, фосфориты, олово, золото, платина, нефть, имеются большие запасы древесины. Пахотные земли занимают 7% территории страны, луга и пастбища - 19%; леса и рощи - 67%.</a:t>
            </a:r>
            <a:endParaRPr lang="ru-RU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endParaRPr lang="ru-RU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endParaRPr lang="ru-RU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r>
              <a:rPr lang="ru-RU" b="1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Растительный мир.</a:t>
            </a:r>
          </a:p>
          <a:p>
            <a:endParaRPr lang="ru-RU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r>
              <a:rPr lang="ru-RU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На Амазонской низменности растут </a:t>
            </a:r>
            <a:r>
              <a:rPr lang="ru-RU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влажноэкваториальные</a:t>
            </a:r>
            <a:r>
              <a:rPr lang="ru-RU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 леса, среди разнообразной растительности этого </a:t>
            </a:r>
            <a:r>
              <a:rPr lang="ru-RU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регона</a:t>
            </a:r>
            <a:r>
              <a:rPr lang="ru-RU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 следует отметить пальмы, лавр, бегонию, мимозу, мангровые деревья, фиговое дерево, гуаву, ананас, </a:t>
            </a:r>
            <a:r>
              <a:rPr lang="ru-RU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анону</a:t>
            </a:r>
            <a:r>
              <a:rPr lang="ru-RU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. В центре страны преобладает растительность саванны, в частности, здесь встречается кактус, южные районы страны покрыты вечнозелеными лесами.</a:t>
            </a:r>
            <a:endParaRPr lang="ru-RU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endParaRPr lang="ru-RU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r>
              <a:rPr lang="ru-RU" b="1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Животный мир.</a:t>
            </a:r>
          </a:p>
          <a:p>
            <a:endParaRPr lang="ru-RU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r>
              <a:rPr lang="ru-RU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фауна Бразилии также богата и разнообразна: здесь встречаются ягуар, пума, оцелот, лиса, кустарниковая собака, броненосец, муравьед, ленивец и многие другие животные. Среди представителей богатого мира рептилий следует отметить аллигатора, боа, </a:t>
            </a:r>
            <a:r>
              <a:rPr lang="ru-RU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бушмастера</a:t>
            </a:r>
            <a:r>
              <a:rPr lang="ru-RU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.</a:t>
            </a:r>
            <a:endParaRPr lang="ru-RU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endParaRPr lang="ru-RU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r>
              <a:rPr lang="ru-RU" b="1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Государственное устройство, политические партии.</a:t>
            </a:r>
          </a:p>
          <a:p>
            <a:endParaRPr lang="ru-RU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r>
              <a:rPr lang="ru-RU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Полное наименование - Федеративная Республика Бразилия. Государственный строй - федеративная президентская республика. Страна состоит из 26 штатов и 1 федерального округа, в котором расположена столица - Бразилия. Независимость от Португалии Бразилия получила 7 сентября 1822 г. Последняя конституция была принята 5 октября 1988 г. Национальный праздник - 7 сентября - День независимости. Глава правительства - президент, назначающий правительство. Законодательная власть принадлежит двухпалатному парламенту (</a:t>
            </a:r>
            <a:r>
              <a:rPr lang="ru-RU" b="0" u="sng" dirty="0" err="1" smtClean="0">
                <a:solidFill>
                  <a:srgbClr val="000080"/>
                </a:solidFill>
                <a:latin typeface="Verdana" panose="020B0604030504040204" pitchFamily="34" charset="0"/>
              </a:rPr>
              <a:t>Национальныому</a:t>
            </a:r>
            <a:r>
              <a:rPr lang="ru-RU" b="0" u="sng" dirty="0" smtClean="0">
                <a:solidFill>
                  <a:srgbClr val="000080"/>
                </a:solidFill>
                <a:latin typeface="Verdana" panose="020B0604030504040204" pitchFamily="34" charset="0"/>
              </a:rPr>
              <a:t> конгрессу), состоящему из Сената и Палаты депутатов. Наиболее влиятельные политические партии: Партия бразильской социал-демократии (ПБСД), Партия Бразильского демократического движения (ПБДД), Партия либерального фронта (ПЛФ), Социал-демократическая партия (СДП).</a:t>
            </a:r>
            <a:endParaRPr lang="ru-RU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endParaRPr lang="ru-RU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  <a:p>
            <a:endParaRPr lang="ru-RU" b="1" u="sng" dirty="0" smtClean="0">
              <a:solidFill>
                <a:srgbClr val="000080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8" y="1449604"/>
            <a:ext cx="6198669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7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1729</Words>
  <Application>Microsoft Office PowerPoint</Application>
  <PresentationFormat>Широкоэкранный</PresentationFormat>
  <Paragraphs>50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Тема Office</vt:lpstr>
      <vt:lpstr>Бразилия</vt:lpstr>
      <vt:lpstr>История страны</vt:lpstr>
      <vt:lpstr>Географическое положение и природа. </vt:lpstr>
      <vt:lpstr>Экономика, транспортные коммуникации. Достопримечательности  </vt:lpstr>
      <vt:lpstr>Население и климат </vt:lpstr>
      <vt:lpstr>Растительный и животный мир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Бразилия</dc:title>
  <dc:creator>Мама</dc:creator>
  <cp:lastModifiedBy>Мама</cp:lastModifiedBy>
  <cp:revision>4</cp:revision>
  <dcterms:created xsi:type="dcterms:W3CDTF">2015-12-13T06:33:24Z</dcterms:created>
  <dcterms:modified xsi:type="dcterms:W3CDTF">2015-12-13T06:57:03Z</dcterms:modified>
</cp:coreProperties>
</file>