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3" r:id="rId4"/>
    <p:sldId id="260" r:id="rId5"/>
    <p:sldId id="259" r:id="rId6"/>
    <p:sldId id="271" r:id="rId7"/>
    <p:sldId id="258" r:id="rId8"/>
    <p:sldId id="257" r:id="rId9"/>
    <p:sldId id="264" r:id="rId10"/>
    <p:sldId id="265" r:id="rId11"/>
    <p:sldId id="266" r:id="rId12"/>
    <p:sldId id="267" r:id="rId13"/>
    <p:sldId id="268" r:id="rId14"/>
    <p:sldId id="270" r:id="rId15"/>
    <p:sldId id="273" r:id="rId16"/>
    <p:sldId id="269" r:id="rId17"/>
    <p:sldId id="272" r:id="rId18"/>
    <p:sldId id="275" r:id="rId19"/>
    <p:sldId id="274" r:id="rId20"/>
    <p:sldId id="277" r:id="rId21"/>
    <p:sldId id="276" r:id="rId22"/>
    <p:sldId id="279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9AC4-9CD3-4A11-A124-3A0F3C3FE4F2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7F1C-2DA2-4BDA-8345-E351D92DE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9AC4-9CD3-4A11-A124-3A0F3C3FE4F2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7F1C-2DA2-4BDA-8345-E351D92DE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9AC4-9CD3-4A11-A124-3A0F3C3FE4F2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7F1C-2DA2-4BDA-8345-E351D92DE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9AC4-9CD3-4A11-A124-3A0F3C3FE4F2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7F1C-2DA2-4BDA-8345-E351D92DE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9AC4-9CD3-4A11-A124-3A0F3C3FE4F2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7F1C-2DA2-4BDA-8345-E351D92DE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9AC4-9CD3-4A11-A124-3A0F3C3FE4F2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7F1C-2DA2-4BDA-8345-E351D92DE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9AC4-9CD3-4A11-A124-3A0F3C3FE4F2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7F1C-2DA2-4BDA-8345-E351D92DE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9AC4-9CD3-4A11-A124-3A0F3C3FE4F2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7F1C-2DA2-4BDA-8345-E351D92DE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9AC4-9CD3-4A11-A124-3A0F3C3FE4F2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7F1C-2DA2-4BDA-8345-E351D92DE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9AC4-9CD3-4A11-A124-3A0F3C3FE4F2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7F1C-2DA2-4BDA-8345-E351D92DE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9AC4-9CD3-4A11-A124-3A0F3C3FE4F2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7F1C-2DA2-4BDA-8345-E351D92DE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69AC4-9CD3-4A11-A124-3A0F3C3FE4F2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27F1C-2DA2-4BDA-8345-E351D92DE4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" TargetMode="External"/><Relationship Id="rId3" Type="http://schemas.openxmlformats.org/officeDocument/2006/relationships/hyperlink" Target="http://mollenta.ru/articles/istoriya-hleba-na-rusi.php" TargetMode="External"/><Relationship Id="rId7" Type="http://schemas.openxmlformats.org/officeDocument/2006/relationships/hyperlink" Target="http://chaepedia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oobooka.com/melochi/krasivye-buterbrody/" TargetMode="External"/><Relationship Id="rId5" Type="http://schemas.openxmlformats.org/officeDocument/2006/relationships/hyperlink" Target="http://www.kakprosto.ru/kak-826319-otkuda-poshla-tradiciya-vstrechat-hlebom-s-solyu" TargetMode="External"/><Relationship Id="rId4" Type="http://schemas.openxmlformats.org/officeDocument/2006/relationships/hyperlink" Target="http://pro-khleb.ru/index.php?id=7&amp;Itemid=4&amp;option=com_content&amp;task=vie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een-leaves-vector-wallpapers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1340768"/>
            <a:ext cx="698477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Бутерброды и горячие напитки.</a:t>
            </a:r>
          </a:p>
          <a:p>
            <a:pPr algn="ctr"/>
            <a:endParaRPr lang="en-US" sz="4000" dirty="0" smtClean="0">
              <a:solidFill>
                <a:srgbClr val="00B050"/>
              </a:solidFill>
            </a:endParaRPr>
          </a:p>
          <a:p>
            <a:pPr algn="ctr"/>
            <a:r>
              <a:rPr lang="ru-RU" sz="4000" dirty="0" smtClean="0">
                <a:solidFill>
                  <a:srgbClr val="00B050"/>
                </a:solidFill>
              </a:rPr>
              <a:t>Урок технологии в 5 классе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een-leaves-vector-wallpapers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692696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Виды бутербродов</a:t>
            </a:r>
          </a:p>
          <a:p>
            <a:pPr algn="ctr"/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ЗАКУСОЧНЫЕ (канапе)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573016"/>
            <a:ext cx="3665984" cy="2533650"/>
          </a:xfrm>
          <a:prstGeom prst="rect">
            <a:avLst/>
          </a:prstGeom>
        </p:spPr>
      </p:pic>
      <p:pic>
        <p:nvPicPr>
          <p:cNvPr id="7" name="Рисунок 6" descr="buterbrody-zakusochnye_78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573016"/>
            <a:ext cx="3672408" cy="2526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een-leaves-vector-wallpapers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548680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Бутерброд должен быть не только вкусным, но и красивым!</a:t>
            </a:r>
          </a:p>
          <a:p>
            <a:pPr algn="ctr"/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Рисунок 8" descr="14181157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1700808"/>
            <a:ext cx="2880320" cy="2289994"/>
          </a:xfrm>
          <a:prstGeom prst="rect">
            <a:avLst/>
          </a:prstGeom>
        </p:spPr>
      </p:pic>
      <p:pic>
        <p:nvPicPr>
          <p:cNvPr id="10" name="Рисунок 9" descr="7vHoR4j7g9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700808"/>
            <a:ext cx="2216496" cy="2287996"/>
          </a:xfrm>
          <a:prstGeom prst="rect">
            <a:avLst/>
          </a:prstGeom>
        </p:spPr>
      </p:pic>
      <p:pic>
        <p:nvPicPr>
          <p:cNvPr id="11" name="Рисунок 10" descr="59466623_Salat_cuyplen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1719667"/>
            <a:ext cx="3096344" cy="2285397"/>
          </a:xfrm>
          <a:prstGeom prst="rect">
            <a:avLst/>
          </a:prstGeom>
        </p:spPr>
      </p:pic>
      <p:pic>
        <p:nvPicPr>
          <p:cNvPr id="12" name="Рисунок 11" descr="76426088_2587ee5391f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4437112"/>
            <a:ext cx="2293443" cy="2174184"/>
          </a:xfrm>
          <a:prstGeom prst="rect">
            <a:avLst/>
          </a:prstGeom>
        </p:spPr>
      </p:pic>
      <p:pic>
        <p:nvPicPr>
          <p:cNvPr id="13" name="Рисунок 12" descr="9e2kCTUWfq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437112"/>
            <a:ext cx="2808312" cy="2106234"/>
          </a:xfrm>
          <a:prstGeom prst="rect">
            <a:avLst/>
          </a:prstGeom>
        </p:spPr>
      </p:pic>
      <p:pic>
        <p:nvPicPr>
          <p:cNvPr id="14" name="Рисунок 13" descr="YYJQWc7qK6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4437112"/>
            <a:ext cx="2880320" cy="212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een-leaves-vector-wallpapers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620688"/>
            <a:ext cx="85689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ГОРЯЧИЕ НАПИТКИ</a:t>
            </a:r>
          </a:p>
          <a:p>
            <a:pPr algn="ctr"/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  ЧАЙ</a:t>
            </a:r>
          </a:p>
          <a:p>
            <a:pPr algn="ctr"/>
            <a:endParaRPr lang="ru-RU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КОФЕ</a:t>
            </a:r>
          </a:p>
          <a:p>
            <a:pPr algn="ctr"/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КАКАО</a:t>
            </a:r>
          </a:p>
          <a:p>
            <a:pPr algn="ctr"/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3160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708" y="2348880"/>
            <a:ext cx="2004036" cy="1584176"/>
          </a:xfrm>
          <a:prstGeom prst="rect">
            <a:avLst/>
          </a:prstGeom>
        </p:spPr>
      </p:pic>
      <p:pic>
        <p:nvPicPr>
          <p:cNvPr id="6" name="Рисунок 5" descr="186722__coffee_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3429000"/>
            <a:ext cx="2397888" cy="1499608"/>
          </a:xfrm>
          <a:prstGeom prst="rect">
            <a:avLst/>
          </a:prstGeom>
        </p:spPr>
      </p:pic>
      <p:pic>
        <p:nvPicPr>
          <p:cNvPr id="7" name="Рисунок 6" descr="803346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498" y="4699198"/>
            <a:ext cx="2447990" cy="1610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een-leaves-vector-wallpapers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5416"/>
            <a:ext cx="9144000" cy="7173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0"/>
            <a:ext cx="8712968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ЧАЙ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Чай (кит. 茶 — «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ча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́» на пекинском и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гуандунском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диалекте, «те̂» на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амойском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и «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тцай-е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» на тайваньском) — напиток, получаемый варкой, завариванием и/или настаиванием листа чайного куста, который предварительно подготавливается специальным образом.</a:t>
            </a: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На Руси появился около 300 лет назад и стал привычным лишь к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XIX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веку.</a:t>
            </a: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Традиционно в России воду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для чая кипятили в самоваре.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Разливать чай и предлагать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угощения  должна была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хозяйка дома.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GMTR_RusskiiYwin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717032"/>
            <a:ext cx="4225652" cy="2922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een-leaves-vector-wallpapers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856895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ВИДЫ ЧАЯ</a:t>
            </a:r>
          </a:p>
          <a:p>
            <a:r>
              <a:rPr lang="ru-RU" sz="2400" b="1" dirty="0" smtClean="0"/>
              <a:t>Черный чай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 в процессе производства подвергается полной ферментации, что придает сырью (заварке) характерный черный цвет и особый «смолистый» (или «бальзамический») аромат. </a:t>
            </a: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rgbClr val="00B050"/>
                </a:solidFill>
              </a:rPr>
              <a:t>Зеленый чай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 очень полезный, он содержит много витамина С, РР и группы В. Зеленый чай поднимает настроение, уничтожает бактерии, выводит из организма тяжелые металлы (свинец, ртуть, цинк) .</a:t>
            </a: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rgbClr val="FFFF00"/>
                </a:solidFill>
              </a:rPr>
              <a:t>Желтый чай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 изготавливается только из сырья наивысшего качества, исключительно из «жирных» — плотных и тяжелых, неповрежденных молодых почек. Процесс изготовления желтого чая длится не более 72 часов</a:t>
            </a: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een-leaves-vector-wallpapers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692696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Белый чай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 это чайные почки, которые покрытые белым ворсом. Такой чай собирают в начале весны, при этом людям, занятым сборкой чая, не разрешается употреблять до работы лук, чеснок и разные пряности, чтобы не испортить аромат листочков. </a:t>
            </a: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Красный чай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 для красного чая верхние листочки собирают рано утром. Он повышает иммунитет, оказывает хорошее общеукрепляющее воздействие на организм. В этом напитке содержится большое количество калия.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een-leaves-vector-wallpapers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849694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КОФЕ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Ко́фе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 — напиток, изготавливаемый из жареных семян (зёрен) нескольких видов растений, относящихся к роду Кофе (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Coffea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) . Насчитывается более 90 видов растений, относящихся к роду кофе. </a:t>
            </a: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Наиболее распространённый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сорт кофе-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арабика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.  Это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кофейное  дерево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произрастает на высоте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 900 до 2000 метров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над уровнем моря. </a:t>
            </a: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 некоторых странах существует праздник, посвящённый кофе. «День кофе» отмечается 12 сентября в Коста-Рике,        19 сентября в Ирландии и 1 октября в Японии.</a:t>
            </a: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full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132856"/>
            <a:ext cx="3960440" cy="2877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een-leaves-vector-wallpapers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0"/>
            <a:ext cx="849694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КАКАО</a:t>
            </a:r>
          </a:p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Какао – это небольшое дерево , растущее в тропических лесах Африки и Южной Америки. Это дерево цветет желтыми цветами и плодоносит круглый год. Примечательно, что цветы растут прямо на коре ствола. Со ствола свисают также и оранжево-желтые продолговатые плоды, похожие на ребристые огурцы. Они достигают 30 см в длину и весят от 300 до 600 г. Под деревянистой оболочкой плода находится от 25 до 50 семян какао-бобов. Их сушат, поджаривают, освобождают от кожуры и перемалывают в порошок. </a:t>
            </a:r>
          </a:p>
          <a:p>
            <a:pPr algn="just"/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Какао и шоколад стимулируют выработку «гормона счастья» –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эндорфина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, поднимающего настроение и снижающего уровень стресса.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ррi.jp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05064"/>
            <a:ext cx="2952328" cy="1521717"/>
          </a:xfrm>
          <a:prstGeom prst="rect">
            <a:avLst/>
          </a:prstGeom>
        </p:spPr>
      </p:pic>
      <p:pic>
        <p:nvPicPr>
          <p:cNvPr id="6" name="Рисунок 5" descr="shoco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4005064"/>
            <a:ext cx="3096344" cy="1576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een-leaves-vector-wallpapers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Правила безопасной работы на кухне</a:t>
            </a:r>
          </a:p>
          <a:p>
            <a:pPr algn="ctr"/>
            <a:endParaRPr lang="ru-RU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Передавай нож (или вилку) только ручкой вперед.</a:t>
            </a:r>
          </a:p>
          <a:p>
            <a:pPr marL="457200" indent="-457200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2.    Перед работой проверь исправность соединительного шнура. </a:t>
            </a:r>
          </a:p>
          <a:p>
            <a:pPr marL="457200" indent="-457200">
              <a:buAutoNum type="arabicPeriod" startAt="3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Включай и выключай электроприбор сухими руками, при этом берись за корпус вилки. </a:t>
            </a:r>
          </a:p>
          <a:p>
            <a:pPr marL="457200" indent="-457200">
              <a:buFontTx/>
              <a:buAutoNum type="arabicPeriod" startAt="3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По окончании работы выключи электроприбор. </a:t>
            </a:r>
          </a:p>
          <a:p>
            <a:pPr marL="457200" indent="-457200">
              <a:buFontTx/>
              <a:buAutoNum type="arabicPeriod" startAt="3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Не используй посуду с прогнувшимся дном и сломанными ручками</a:t>
            </a:r>
          </a:p>
          <a:p>
            <a:pPr marL="457200" indent="-457200">
              <a:buFontTx/>
              <a:buAutoNum type="arabicPeriod" startAt="3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Наполняя кастрюлю жидкостью, не доливай до края 4-5 см.</a:t>
            </a:r>
          </a:p>
          <a:p>
            <a:pPr marL="457200" indent="-457200">
              <a:buFontTx/>
              <a:buAutoNum type="arabicPeriod" startAt="3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Снимая крышку с горячей посуды, приподнимай ее от себя и  пользуйся прихваткой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een-leaves-vector-wallpapers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0"/>
            <a:ext cx="842493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Санитарно-гигиенические требования к приготовлению пищи</a:t>
            </a:r>
          </a:p>
          <a:p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1.Готовить пищу надо в специальной одежде. </a:t>
            </a:r>
          </a:p>
          <a:p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2. Нужно тщательно вымыть руки с мылом,    убрать волосы под шапочку (косынку). Ногти должны быть коротко острижены. </a:t>
            </a:r>
          </a:p>
          <a:p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3. Посуду  и приспособления после готовки тщательно вымыть и вытереть.</a:t>
            </a:r>
          </a:p>
          <a:p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4.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 До тепловой обработки продукты должны быть вымыты. </a:t>
            </a:r>
          </a:p>
          <a:p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5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. Различные виды продуктов следует обрабатывать на разных разделочных досках с соответствующей маркировкой. </a:t>
            </a:r>
          </a:p>
          <a:p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. Нельзя готовить пищу в посуде с поврежденной эмалью. </a:t>
            </a:r>
          </a:p>
          <a:p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7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. Нельзя употреблять в пищу несвежие продукты. </a:t>
            </a:r>
          </a:p>
          <a:p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8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. Скоропортящиеся продукты необходимо хранить в холодильнике в определенных местах и при правильной температуре.. </a:t>
            </a:r>
          </a:p>
          <a:p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9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. Продукты, готовые к употреблению, хранить закрытыми отдельно от сырых. </a:t>
            </a:r>
          </a:p>
          <a:p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een-leaves-vector-wallpapers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052736"/>
            <a:ext cx="76328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ЦЕЛИ УРОКА: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r>
              <a:rPr lang="ru-RU" sz="2400" b="1" i="1" dirty="0" smtClean="0">
                <a:solidFill>
                  <a:srgbClr val="00B050"/>
                </a:solidFill>
              </a:rPr>
              <a:t>Узнать:</a:t>
            </a:r>
          </a:p>
          <a:p>
            <a:r>
              <a:rPr lang="ru-RU" sz="2400" dirty="0" smtClean="0"/>
              <a:t>Когда появился хлеб в жизни человека.</a:t>
            </a:r>
          </a:p>
          <a:p>
            <a:r>
              <a:rPr lang="ru-RU" sz="2400" dirty="0" smtClean="0"/>
              <a:t>Какие виды бутербродов бывают .</a:t>
            </a:r>
          </a:p>
          <a:p>
            <a:r>
              <a:rPr lang="ru-RU" sz="2400" dirty="0" smtClean="0"/>
              <a:t>Какие горячие напитки присутствуют на нашем столе.</a:t>
            </a:r>
          </a:p>
          <a:p>
            <a:endParaRPr lang="ru-RU" sz="2400" dirty="0"/>
          </a:p>
          <a:p>
            <a:r>
              <a:rPr lang="ru-RU" sz="2400" b="1" i="1" dirty="0" smtClean="0">
                <a:solidFill>
                  <a:srgbClr val="00B050"/>
                </a:solidFill>
              </a:rPr>
              <a:t>Научиться:</a:t>
            </a:r>
          </a:p>
          <a:p>
            <a:r>
              <a:rPr lang="ru-RU" sz="2400" dirty="0" smtClean="0"/>
              <a:t>Готовить горячие бутерброды.</a:t>
            </a:r>
          </a:p>
          <a:p>
            <a:r>
              <a:rPr lang="ru-RU" sz="2400" dirty="0" smtClean="0"/>
              <a:t>Заваривать вкусный чай.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een-leaves-vector-wallpapers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8820472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ТЕХНОЛОГИЧЕСКАЯ КАРТА №!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«Гренки с сыром»</a:t>
            </a:r>
          </a:p>
          <a:p>
            <a:pPr algn="ctr"/>
            <a:endParaRPr lang="ru-RU" sz="2800" b="1" dirty="0" smtClean="0">
              <a:solidFill>
                <a:srgbClr val="00B050"/>
              </a:solidFill>
            </a:endParaRPr>
          </a:p>
          <a:p>
            <a:r>
              <a:rPr lang="ru-RU" sz="2000" b="1" i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Продукты                    Количество</a:t>
            </a:r>
            <a:endParaRPr lang="ru-RU" sz="2000" b="1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tabLst>
                <a:tab pos="228600" algn="l"/>
                <a:tab pos="3505200" algn="l"/>
              </a:tabLst>
            </a:pPr>
            <a:r>
              <a:rPr lang="ru-RU" sz="2000" b="0" i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Хлеб или булка             1 батон</a:t>
            </a:r>
            <a:endParaRPr lang="ru-RU" sz="2000" b="1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tabLst>
                <a:tab pos="228600" algn="l"/>
                <a:tab pos="3505200" algn="l"/>
              </a:tabLst>
            </a:pPr>
            <a:r>
              <a:rPr lang="ru-RU" sz="2000" b="0" i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Масло сливочное          100 г</a:t>
            </a:r>
            <a:endParaRPr lang="ru-RU" sz="2000" b="1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tabLst>
                <a:tab pos="228600" algn="l"/>
                <a:tab pos="3505200" algn="l"/>
              </a:tabLst>
            </a:pPr>
            <a:r>
              <a:rPr lang="ru-RU" sz="2000" b="0" i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Сыр                                150 г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Оборудование и инструменты: </a:t>
            </a:r>
            <a:r>
              <a:rPr lang="ru-RU" sz="2000" dirty="0" smtClean="0"/>
              <a:t>ножи</a:t>
            </a:r>
            <a:r>
              <a:rPr lang="ru-RU" sz="2000" dirty="0"/>
              <a:t>, тёрка, разделочные доски </a:t>
            </a:r>
            <a:r>
              <a:rPr lang="ru-RU" sz="2000" dirty="0" smtClean="0"/>
              <a:t>,тарелка</a:t>
            </a:r>
            <a:r>
              <a:rPr lang="ru-RU" sz="2000" dirty="0"/>
              <a:t>, </a:t>
            </a:r>
            <a:r>
              <a:rPr lang="ru-RU" sz="2000" dirty="0" smtClean="0"/>
              <a:t>противень, лопатка, кухонная плита.</a:t>
            </a:r>
          </a:p>
          <a:p>
            <a:endParaRPr lang="ru-RU" sz="2000" b="1" i="1" dirty="0"/>
          </a:p>
          <a:p>
            <a:r>
              <a:rPr lang="ru-RU" sz="2000" b="1" dirty="0"/>
              <a:t> </a:t>
            </a:r>
            <a:r>
              <a:rPr lang="ru-RU" sz="2000" b="1" dirty="0" smtClean="0"/>
              <a:t>Последовательность приготовления</a:t>
            </a:r>
            <a:endParaRPr lang="ru-RU" sz="2000" b="1" i="1" dirty="0"/>
          </a:p>
          <a:p>
            <a:r>
              <a:rPr lang="ru-RU" sz="2000" dirty="0"/>
              <a:t>1. Хлеб, булку нарезать толщиной 1,0-1,5 см.</a:t>
            </a:r>
            <a:endParaRPr lang="ru-RU" sz="2000" b="1" i="1" dirty="0"/>
          </a:p>
          <a:p>
            <a:r>
              <a:rPr lang="ru-RU" sz="2000" dirty="0"/>
              <a:t>2. Намазать хлеб, булку маслом.</a:t>
            </a:r>
            <a:endParaRPr lang="ru-RU" sz="2000" b="1" i="1" dirty="0"/>
          </a:p>
          <a:p>
            <a:r>
              <a:rPr lang="ru-RU" sz="2000" dirty="0"/>
              <a:t>3. Натереть на тёрке или тонко нарезать сыр</a:t>
            </a:r>
            <a:r>
              <a:rPr lang="ru-RU" sz="2000" dirty="0" smtClean="0"/>
              <a:t>. Выложить сыр на хлеб.</a:t>
            </a:r>
            <a:endParaRPr lang="ru-RU" sz="2000" b="1" i="1" dirty="0"/>
          </a:p>
          <a:p>
            <a:r>
              <a:rPr lang="ru-RU" sz="2000" dirty="0"/>
              <a:t>4. Смазать противень маслом, выложить на него подготовленные бутерброды.</a:t>
            </a:r>
            <a:endParaRPr lang="ru-RU" sz="2000" b="1" i="1" dirty="0"/>
          </a:p>
          <a:p>
            <a:r>
              <a:rPr lang="ru-RU" sz="2000" dirty="0"/>
              <a:t>5. Поставить противень в горячую духовку на 3-5 мин.</a:t>
            </a:r>
            <a:endParaRPr lang="ru-RU" sz="2000" b="1" i="1" dirty="0"/>
          </a:p>
          <a:p>
            <a:r>
              <a:rPr lang="ru-RU" sz="2000" dirty="0"/>
              <a:t>6. Готовые гренки быстро выложить лопаткой на блюдо и подать на стол.</a:t>
            </a:r>
            <a:endParaRPr lang="ru-RU" sz="2000" b="1" i="1" dirty="0"/>
          </a:p>
          <a:p>
            <a:pPr>
              <a:spcAft>
                <a:spcPts val="0"/>
              </a:spcAft>
              <a:tabLst>
                <a:tab pos="228600" algn="l"/>
                <a:tab pos="3505200" algn="l"/>
              </a:tabLst>
            </a:pPr>
            <a:endParaRPr lang="ru-RU" dirty="0" smtClean="0"/>
          </a:p>
          <a:p>
            <a:pPr>
              <a:spcAft>
                <a:spcPts val="0"/>
              </a:spcAft>
              <a:tabLst>
                <a:tab pos="228600" algn="l"/>
                <a:tab pos="3505200" algn="l"/>
              </a:tabLst>
            </a:pPr>
            <a:endParaRPr lang="ru-RU" dirty="0" smtClean="0"/>
          </a:p>
          <a:p>
            <a:pPr>
              <a:spcAft>
                <a:spcPts val="0"/>
              </a:spcAft>
              <a:tabLst>
                <a:tab pos="228600" algn="l"/>
                <a:tab pos="3505200" algn="l"/>
              </a:tabLst>
            </a:pPr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tabLst>
                <a:tab pos="228600" algn="l"/>
                <a:tab pos="3505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b="1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/>
            <a:endParaRPr lang="ru-RU" sz="2800" b="1" dirty="0" smtClean="0">
              <a:solidFill>
                <a:srgbClr val="00B050"/>
              </a:solidFill>
            </a:endParaRPr>
          </a:p>
          <a:p>
            <a:pPr algn="ctr"/>
            <a:endParaRPr lang="ru-RU" sz="2800" b="1" dirty="0">
              <a:solidFill>
                <a:srgbClr val="00B050"/>
              </a:solidFill>
            </a:endParaRPr>
          </a:p>
          <a:p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een-leaves-vector-wallpapers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04664"/>
            <a:ext cx="864096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ТЕХНОЛОГИЧЕСКАЯ КАРТА №2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«Горячие напитки: чай»</a:t>
            </a:r>
          </a:p>
          <a:p>
            <a:r>
              <a:rPr lang="ru-RU" b="1" dirty="0" smtClean="0"/>
              <a:t>Продукты                                   Количество</a:t>
            </a:r>
            <a:endParaRPr lang="ru-RU" b="1" i="1" dirty="0"/>
          </a:p>
          <a:p>
            <a:r>
              <a:rPr lang="ru-RU" dirty="0" smtClean="0"/>
              <a:t>Заварка                                      1-2 </a:t>
            </a:r>
            <a:r>
              <a:rPr lang="ru-RU" dirty="0"/>
              <a:t>чайные ложки</a:t>
            </a:r>
            <a:endParaRPr lang="ru-RU" b="1" i="1" dirty="0"/>
          </a:p>
          <a:p>
            <a:r>
              <a:rPr lang="ru-RU" dirty="0"/>
              <a:t>Сахарный </a:t>
            </a:r>
            <a:r>
              <a:rPr lang="ru-RU" dirty="0" smtClean="0"/>
              <a:t>песок                       8-12 </a:t>
            </a:r>
            <a:r>
              <a:rPr lang="ru-RU" dirty="0"/>
              <a:t>чайных </a:t>
            </a:r>
            <a:r>
              <a:rPr lang="ru-RU" dirty="0" smtClean="0"/>
              <a:t>ложки</a:t>
            </a:r>
          </a:p>
          <a:p>
            <a:r>
              <a:rPr lang="ru-RU" b="1" dirty="0" smtClean="0"/>
              <a:t>Оборудование и инструменты: </a:t>
            </a:r>
            <a:r>
              <a:rPr lang="ru-RU" dirty="0"/>
              <a:t>чайники для кипятка и заварки, чайные чашки, блюдца, ложки, сахарница, подставки для чайников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b="1" dirty="0"/>
              <a:t>Последовательность приготовления:</a:t>
            </a:r>
            <a:endParaRPr lang="ru-RU" b="1" i="1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Вскипятить воду.</a:t>
            </a:r>
            <a:endParaRPr lang="ru-RU" b="1" i="1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Сполоснуть кипятком заварной чайник.</a:t>
            </a:r>
            <a:endParaRPr lang="ru-RU" b="1" i="1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Всыпать чай и залить кипятком на 1/3 чайника.</a:t>
            </a:r>
            <a:endParaRPr lang="ru-RU" b="1" i="1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Накрыть чайник грелкой и дать настояться 3-5 минут.</a:t>
            </a:r>
            <a:endParaRPr lang="ru-RU" b="1" i="1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Долить чайник кипятком, накрыть грелкой и дать настояться ещё 3-5 минут.</a:t>
            </a:r>
            <a:endParaRPr lang="ru-RU" b="1" i="1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Разлить чай в чашки, добавить сахар по вкусу</a:t>
            </a:r>
            <a:r>
              <a:rPr lang="ru-RU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ru-RU" b="1" i="1" dirty="0"/>
          </a:p>
          <a:p>
            <a:r>
              <a:rPr lang="ru-RU" b="1" dirty="0"/>
              <a:t>Требования, предъявляемые к чаю:</a:t>
            </a:r>
            <a:endParaRPr lang="ru-RU" b="1" i="1" dirty="0"/>
          </a:p>
          <a:p>
            <a:pPr lvl="0"/>
            <a:r>
              <a:rPr lang="ru-RU" dirty="0"/>
              <a:t>Чай должен быть прозрачным, без чаинок.</a:t>
            </a:r>
            <a:endParaRPr lang="ru-RU" b="1" i="1" dirty="0"/>
          </a:p>
          <a:p>
            <a:pPr lvl="0"/>
            <a:r>
              <a:rPr lang="ru-RU" dirty="0"/>
              <a:t>Вкус и запах должен соответствовать вкусу и запаху чая.</a:t>
            </a:r>
            <a:endParaRPr lang="ru-RU" b="1" i="1" dirty="0"/>
          </a:p>
          <a:p>
            <a:pPr lvl="0"/>
            <a:r>
              <a:rPr lang="ru-RU" dirty="0"/>
              <a:t>Цвет чая должен быть красновато-коричневым.</a:t>
            </a:r>
            <a:endParaRPr lang="ru-RU" b="1" i="1" dirty="0"/>
          </a:p>
          <a:p>
            <a:pPr marL="342900" lvl="0" indent="-342900"/>
            <a:endParaRPr lang="ru-RU" sz="1600" b="1" i="1" dirty="0"/>
          </a:p>
          <a:p>
            <a:endParaRPr lang="ru-RU" sz="1600" dirty="0" smtClean="0"/>
          </a:p>
          <a:p>
            <a:endParaRPr lang="ru-RU" sz="1600" b="1" dirty="0"/>
          </a:p>
          <a:p>
            <a:endParaRPr lang="ru-RU" sz="1600" b="1" dirty="0"/>
          </a:p>
          <a:p>
            <a:endParaRPr lang="ru-RU" sz="1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een-leaves-vector-wallpapers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76672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ДОМАШНЕЕ ЗАДАНИЕ</a:t>
            </a:r>
          </a:p>
          <a:p>
            <a:pPr algn="ctr"/>
            <a:endParaRPr lang="ru-RU" sz="2800" b="1" dirty="0">
              <a:solidFill>
                <a:srgbClr val="00B050"/>
              </a:solidFill>
            </a:endParaRPr>
          </a:p>
          <a:p>
            <a:endParaRPr lang="ru-RU" sz="2400" b="1" dirty="0" smtClean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</a:rPr>
              <a:t>Составить технологическую карту процесса приготовления бутербродов определенного вида.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</a:rPr>
              <a:t>Приготовить 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бутерброды  следуя инструкции.</a:t>
            </a:r>
            <a:endParaRPr lang="ru-RU" sz="2400" b="1" dirty="0" smtClean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</a:rPr>
              <a:t>Попросить оценить родителей вкусовые и эстетические качества получившихся бутербродов.</a:t>
            </a:r>
          </a:p>
          <a:p>
            <a:endParaRPr lang="ru-RU" sz="2400" b="1" dirty="0">
              <a:solidFill>
                <a:srgbClr val="00B050"/>
              </a:solidFill>
            </a:endParaRPr>
          </a:p>
          <a:p>
            <a:endParaRPr lang="ru-RU" sz="24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СПАСИБО ЗА ВНИМАНИЕ!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een-leaves-vector-wallpapers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28092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Информационные источники</a:t>
            </a:r>
          </a:p>
          <a:p>
            <a:r>
              <a:rPr lang="ru-RU" sz="2000" b="1" dirty="0" smtClean="0"/>
              <a:t>1. Программа курса «Технология. Обслуживающий труд» для 5-8 классов образовательных учреждений (автор О.А. Кожина) – М.: Дрофа, 2014.</a:t>
            </a:r>
          </a:p>
          <a:p>
            <a:r>
              <a:rPr lang="ru-RU" sz="2000" b="1" dirty="0"/>
              <a:t>2</a:t>
            </a:r>
            <a:r>
              <a:rPr lang="ru-RU" sz="2000" b="1" dirty="0" smtClean="0"/>
              <a:t>.Технология. Обслуживающий труд. 5 класс. Учебник (авторы О.А. Кожина, Е. Н. </a:t>
            </a:r>
            <a:r>
              <a:rPr lang="ru-RU" sz="2000" b="1" dirty="0" err="1" smtClean="0"/>
              <a:t>Кудакова</a:t>
            </a:r>
            <a:r>
              <a:rPr lang="ru-RU" sz="2000" b="1" dirty="0" smtClean="0"/>
              <a:t>, С. Э. </a:t>
            </a:r>
            <a:r>
              <a:rPr lang="ru-RU" sz="2000" b="1" dirty="0" err="1" smtClean="0"/>
              <a:t>Маркуцкая</a:t>
            </a:r>
            <a:r>
              <a:rPr lang="ru-RU" sz="2000" b="1" dirty="0" smtClean="0"/>
              <a:t>). – М.: Дрофа, 2013.</a:t>
            </a:r>
          </a:p>
          <a:p>
            <a:r>
              <a:rPr lang="ru-RU" sz="2000" b="1" dirty="0"/>
              <a:t>3</a:t>
            </a:r>
            <a:r>
              <a:rPr lang="ru-RU" sz="2000" b="1" dirty="0" smtClean="0"/>
              <a:t>. Технология. Обслуживающий труд. 5 класс. Методическое пособие (авторы О.А. Кожина, Е. Н. </a:t>
            </a:r>
            <a:r>
              <a:rPr lang="ru-RU" sz="2000" b="1" dirty="0" err="1" smtClean="0"/>
              <a:t>Кудакова</a:t>
            </a:r>
            <a:r>
              <a:rPr lang="ru-RU" sz="2000" b="1" dirty="0" smtClean="0"/>
              <a:t>, С. Э. </a:t>
            </a:r>
            <a:r>
              <a:rPr lang="ru-RU" sz="2000" b="1" dirty="0" err="1" smtClean="0"/>
              <a:t>Маркуцкая</a:t>
            </a:r>
            <a:r>
              <a:rPr lang="ru-RU" sz="2000" b="1" dirty="0" smtClean="0"/>
              <a:t>). – М.: Дрофа, 2013.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Электронные ресурсы</a:t>
            </a:r>
          </a:p>
          <a:p>
            <a:r>
              <a:rPr lang="ru-RU" sz="2000" dirty="0">
                <a:hlinkClick r:id="rId3"/>
              </a:rPr>
              <a:t>http://mollenta.ru/articles/istoriya-hleba-na-rusi.php</a:t>
            </a:r>
            <a:endParaRPr lang="ru-RU" sz="2000" dirty="0"/>
          </a:p>
          <a:p>
            <a:r>
              <a:rPr lang="ru-RU" sz="2000" dirty="0">
                <a:hlinkClick r:id="rId4"/>
              </a:rPr>
              <a:t>http://</a:t>
            </a:r>
            <a:r>
              <a:rPr lang="ru-RU" sz="2000" dirty="0" smtClean="0">
                <a:hlinkClick r:id="rId4"/>
              </a:rPr>
              <a:t>pro-khleb.ru/index.php?id=7&amp;Itemid=4&amp;option=com_content&amp;task=view</a:t>
            </a:r>
            <a:endParaRPr lang="ru-RU" sz="2000" dirty="0"/>
          </a:p>
          <a:p>
            <a:r>
              <a:rPr lang="ru-RU" sz="2000" dirty="0">
                <a:hlinkClick r:id="rId5"/>
              </a:rPr>
              <a:t>http://www.kakprosto.ru/kak-826319-otkuda-poshla-tradiciya-vstrechat-hlebom-s-solyu</a:t>
            </a:r>
            <a:endParaRPr lang="ru-RU" sz="2000" dirty="0"/>
          </a:p>
          <a:p>
            <a:r>
              <a:rPr lang="ru-RU" sz="2000" dirty="0">
                <a:hlinkClick r:id="rId6"/>
              </a:rPr>
              <a:t>http://boobooka.com/melochi/krasivye-buterbrody/</a:t>
            </a:r>
            <a:endParaRPr lang="ru-RU" sz="2000" dirty="0"/>
          </a:p>
          <a:p>
            <a:r>
              <a:rPr lang="ru-RU" sz="2000" dirty="0" smtClean="0">
                <a:hlinkClick r:id="rId7"/>
              </a:rPr>
              <a:t>http://chaepedia.com/</a:t>
            </a:r>
            <a:endParaRPr lang="ru-RU" sz="2000" dirty="0" smtClean="0"/>
          </a:p>
          <a:p>
            <a:r>
              <a:rPr lang="en-US" sz="2000" dirty="0" smtClean="0">
                <a:hlinkClick r:id="rId8"/>
              </a:rPr>
              <a:t>https://ru.wikipedia.org/wiki/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3200" b="1" dirty="0" smtClean="0">
              <a:solidFill>
                <a:srgbClr val="00B050"/>
              </a:solidFill>
            </a:endParaRPr>
          </a:p>
          <a:p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een-leaves-vector-wallpapers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0-(article-picture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73" y="1285874"/>
            <a:ext cx="7728859" cy="50234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26064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ХЛЕБ – ВСЕМУ ГОЛОВА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een-leaves-vector-wallpapers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620688"/>
            <a:ext cx="82089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        Хлеб появился более 15 тысяч лет назад, когда человечество находилось на первобытной стадии своего развития.  Люди сначала ели зерна диких злаковых культур сырыми, а потом научились сами выращивать нужные им растения, и готовить из зерен кашу – растирать их в порошок и смешивать с водой.</a:t>
            </a:r>
          </a:p>
          <a:p>
            <a:pPr algn="just"/>
            <a:endParaRPr lang="ru-RU" sz="2400" dirty="0"/>
          </a:p>
          <a:p>
            <a:pPr algn="just"/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      </a:t>
            </a:r>
          </a:p>
          <a:p>
            <a:pPr algn="just"/>
            <a:r>
              <a:rPr lang="ru-RU" sz="2400" dirty="0" smtClean="0"/>
              <a:t>        Затем появился и прообраз нынешнего хлеба – лепешку из густой зерновой каши запекали на открытом огне.  Конечно, это пригорелое кушанье мало напоминало современные калачи и батоны, но именно с него и началась история хлеба.</a:t>
            </a:r>
            <a:endParaRPr lang="ru-RU" sz="2400" dirty="0"/>
          </a:p>
        </p:txBody>
      </p:sp>
      <p:pic>
        <p:nvPicPr>
          <p:cNvPr id="5" name="Рисунок 4" descr="Колос_пшенич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924944"/>
            <a:ext cx="4716015" cy="175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een-leaves-vector-wallpapers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0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      </a:t>
            </a:r>
          </a:p>
          <a:p>
            <a:pPr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Во все времена люди отдавали дань важности хлеба в своей жизни, считали его даром Божьим и практически живым существом. Про него говорили: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«Хлеб всему голова»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«Любая пища приедается, хлеб никогда»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«Хлеб везде хорош – и у нас и за морем»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«Хлеба край – и под елью рай, хлеба ни куска – и в полатях возьмет тоска». </a:t>
            </a:r>
          </a:p>
          <a:p>
            <a:pPr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     Хлеб никогда не выбрасывали – из зачерствевших корок сушили сухари, крошки сметали со стола и отдавали птицам или животным.</a:t>
            </a:r>
          </a:p>
          <a:p>
            <a:pPr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       Существовал обычай встречать дорогих гостей на пороге дома с хлебом и солью. Хлеб и соль были символами достатка и благополучия, а соли к тому же приписывались свойства «оберега».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img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4725144"/>
            <a:ext cx="4350246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een-leaves-vector-wallpapers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8136904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БУТЕРБРОДЫ</a:t>
            </a:r>
          </a:p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«Бутерброд» - немецкое </a:t>
            </a:r>
            <a:r>
              <a:rPr lang="ru-RU" sz="4400" b="1" dirty="0" err="1" smtClean="0">
                <a:solidFill>
                  <a:schemeClr val="accent3">
                    <a:lumMod val="50000"/>
                  </a:schemeClr>
                </a:solidFill>
              </a:rPr>
              <a:t>Butterbrot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 -«хлеб с маслом»</a:t>
            </a:r>
          </a:p>
          <a:p>
            <a:pPr algn="ctr"/>
            <a:endParaRPr lang="ru-RU" sz="2800" u="sng" dirty="0" smtClean="0"/>
          </a:p>
          <a:p>
            <a:pPr algn="ctr"/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</a:rPr>
              <a:t>Инструменты и приспособления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Острый нож  для нарезки хлеба и доска для нарезки хлеба.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Острый нож и доска для резки ветчины, мяса, колбасы, сыра.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Фруктовый нож и доска для нарезки фруктов.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Нож с округлым концом для намазывания масла, паст и паштетов. </a:t>
            </a:r>
          </a:p>
          <a:p>
            <a:pPr algn="ctr"/>
            <a:endParaRPr lang="ru-RU" sz="4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een-leaves-vector-wallpapers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620688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Виды бутербродов</a:t>
            </a:r>
          </a:p>
          <a:p>
            <a:pPr algn="ctr"/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  ПРОСТЫЕ                          СЛОЖНЫЕ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im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924944"/>
            <a:ext cx="3840428" cy="2880321"/>
          </a:xfrm>
          <a:prstGeom prst="rect">
            <a:avLst/>
          </a:prstGeom>
        </p:spPr>
      </p:pic>
      <p:pic>
        <p:nvPicPr>
          <p:cNvPr id="6" name="Рисунок 5" descr="619284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7960" y="2996952"/>
            <a:ext cx="3950505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een-leaves-vector-wallpapers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692696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Виды бутербродов</a:t>
            </a:r>
          </a:p>
          <a:p>
            <a:pPr algn="ctr"/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ЗАКРЫТЫЕ                   ОТКРЫТЫЕ</a:t>
            </a:r>
          </a:p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сендвич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 descr="63897530-370918-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573016"/>
            <a:ext cx="4025450" cy="2651765"/>
          </a:xfrm>
          <a:prstGeom prst="rect">
            <a:avLst/>
          </a:prstGeom>
        </p:spPr>
      </p:pic>
      <p:pic>
        <p:nvPicPr>
          <p:cNvPr id="7" name="Рисунок 6" descr="but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573016"/>
            <a:ext cx="3777359" cy="2575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een-leaves-vector-wallpapers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692696"/>
            <a:ext cx="8064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Виды бутербродов</a:t>
            </a:r>
          </a:p>
          <a:p>
            <a:pPr algn="ctr"/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ХОЛОДНЫЕ                 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ГОРЯЧИЕ</a:t>
            </a:r>
            <a:endParaRPr lang="ru-RU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Рисунок 7" descr="8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212976"/>
            <a:ext cx="4179168" cy="2783624"/>
          </a:xfrm>
          <a:prstGeom prst="rect">
            <a:avLst/>
          </a:prstGeom>
        </p:spPr>
      </p:pic>
      <p:pic>
        <p:nvPicPr>
          <p:cNvPr id="9" name="Рисунок 8" descr="L2ltYWdlcy9mb29kcy8xNi03MDI5Mi5qcGc7Nw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212976"/>
            <a:ext cx="4191000" cy="276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1033</Words>
  <Application>Microsoft Office PowerPoint</Application>
  <PresentationFormat>Экран (4:3)</PresentationFormat>
  <Paragraphs>182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31</cp:revision>
  <dcterms:created xsi:type="dcterms:W3CDTF">2015-10-25T15:09:26Z</dcterms:created>
  <dcterms:modified xsi:type="dcterms:W3CDTF">2015-10-25T19:09:13Z</dcterms:modified>
</cp:coreProperties>
</file>