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91" r:id="rId3"/>
    <p:sldId id="269" r:id="rId4"/>
    <p:sldId id="264" r:id="rId5"/>
    <p:sldId id="275" r:id="rId6"/>
    <p:sldId id="288" r:id="rId7"/>
    <p:sldId id="261" r:id="rId8"/>
    <p:sldId id="294" r:id="rId9"/>
    <p:sldId id="287" r:id="rId10"/>
    <p:sldId id="278" r:id="rId11"/>
    <p:sldId id="258" r:id="rId12"/>
    <p:sldId id="259" r:id="rId13"/>
    <p:sldId id="260" r:id="rId14"/>
    <p:sldId id="265" r:id="rId15"/>
    <p:sldId id="267" r:id="rId16"/>
    <p:sldId id="295" r:id="rId17"/>
    <p:sldId id="284" r:id="rId18"/>
    <p:sldId id="29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34" autoAdjust="0"/>
  </p:normalViewPr>
  <p:slideViewPr>
    <p:cSldViewPr>
      <p:cViewPr>
        <p:scale>
          <a:sx n="100" d="100"/>
          <a:sy n="100" d="100"/>
        </p:scale>
        <p:origin x="-210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395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9008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5417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071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157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0214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6498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742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850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067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5338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65525-6127-448D-A6C9-10EBB5DB85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73129-C7C5-43CE-8FF3-46103A55C2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31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Горизонтальный свиток 1"/>
          <p:cNvSpPr/>
          <p:nvPr/>
        </p:nvSpPr>
        <p:spPr>
          <a:xfrm>
            <a:off x="1000100" y="1000108"/>
            <a:ext cx="6336704" cy="252028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75656" y="428605"/>
            <a:ext cx="56886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3600" dirty="0" smtClean="0"/>
              <a:t>«Дорогу осилит идущий»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928670"/>
            <a:ext cx="4214842" cy="4000528"/>
          </a:xfrm>
          <a:prstGeom prst="rect">
            <a:avLst/>
          </a:prstGeom>
          <a:noFill/>
        </p:spPr>
      </p:pic>
      <p:pic>
        <p:nvPicPr>
          <p:cNvPr id="2" name="Picture 2" descr="http://tritroichki.narod.ru/cute/cute16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591" y="5296537"/>
            <a:ext cx="1527423" cy="1527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52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mages42.fotosik.pl/115/f699d31062275f23m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24944"/>
            <a:ext cx="3043141" cy="3384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://spox.ru/uploads/classification/cards/kompass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785794"/>
            <a:ext cx="3240360" cy="32403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soonwald-woelfe.homepage.t-online.de/Icon_Kompass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5286388"/>
            <a:ext cx="1238250" cy="895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714356"/>
            <a:ext cx="4986337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 descr="http://soonwald-woelfe.homepage.t-online.de/Icon_Kompass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517232"/>
            <a:ext cx="1238250" cy="895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4282" y="260648"/>
            <a:ext cx="792961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/>
              <a:t>Правила работы с компасом</a:t>
            </a:r>
          </a:p>
          <a:p>
            <a:endParaRPr lang="ru-RU" sz="2400" dirty="0" smtClean="0"/>
          </a:p>
          <a:p>
            <a:pPr>
              <a:buFont typeface="+mj-lt"/>
              <a:buAutoNum type="arabicPeriod"/>
            </a:pPr>
            <a:r>
              <a:rPr lang="ru-RU" sz="2400" dirty="0"/>
              <a:t>Положить компас на ладонь.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Подождать пока стрелка остановится, ее синий конец или острие будет показывать на север.</a:t>
            </a:r>
            <a:endParaRPr lang="ru-RU" sz="2400" dirty="0"/>
          </a:p>
          <a:p>
            <a:pPr>
              <a:buFont typeface="+mj-lt"/>
              <a:buAutoNum type="arabicPeriod"/>
            </a:pPr>
            <a:r>
              <a:rPr lang="ru-RU" sz="2400" dirty="0" smtClean="0"/>
              <a:t>Медленно, не потревожив стрелку, вращаем компас, пока синий конец или острие на будет показывать на букву «С» или «</a:t>
            </a:r>
            <a:r>
              <a:rPr lang="en-US" sz="2400" dirty="0" smtClean="0"/>
              <a:t>N</a:t>
            </a:r>
            <a:r>
              <a:rPr lang="ru-RU" sz="2400" dirty="0" smtClean="0"/>
              <a:t>» на  шкале</a:t>
            </a:r>
          </a:p>
          <a:p>
            <a:pPr>
              <a:buFont typeface="+mj-lt"/>
              <a:buAutoNum type="arabicPeriod"/>
            </a:pPr>
            <a:r>
              <a:rPr lang="ru-RU" sz="2400" dirty="0" smtClean="0"/>
              <a:t>И все! Теперь точно можно, сказать где север.</a:t>
            </a:r>
            <a:endParaRPr lang="ru-RU" sz="2400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332656"/>
            <a:ext cx="55446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Есть </a:t>
            </a:r>
            <a:r>
              <a:rPr lang="ru-RU" sz="2000" i="1" dirty="0"/>
              <a:t> компас и можно за кладом идти.</a:t>
            </a:r>
            <a:br>
              <a:rPr lang="ru-RU" sz="2000" i="1" dirty="0"/>
            </a:br>
            <a:r>
              <a:rPr lang="ru-RU" sz="2000" i="1" dirty="0"/>
              <a:t>Но нет, не спеши, погоди!</a:t>
            </a:r>
            <a:br>
              <a:rPr lang="ru-RU" sz="2000" i="1" dirty="0"/>
            </a:br>
            <a:r>
              <a:rPr lang="ru-RU" sz="2000" i="1" dirty="0" smtClean="0"/>
              <a:t>Без знаний </a:t>
            </a:r>
            <a:r>
              <a:rPr lang="ru-RU" sz="2000" i="1" dirty="0"/>
              <a:t>дорога длинна и трудна.</a:t>
            </a:r>
            <a:br>
              <a:rPr lang="ru-RU" sz="2000" i="1" dirty="0"/>
            </a:br>
            <a:r>
              <a:rPr lang="ru-RU" sz="2000" i="1" dirty="0"/>
              <a:t>Как компас работает,  не знаю  - беда.</a:t>
            </a:r>
            <a:br>
              <a:rPr lang="ru-RU" sz="2000" i="1" dirty="0"/>
            </a:br>
            <a:r>
              <a:rPr lang="ru-RU" sz="2000" i="1" dirty="0"/>
              <a:t>Друзья, помогите, скорей подскажите,</a:t>
            </a:r>
            <a:br>
              <a:rPr lang="ru-RU" sz="2000" i="1" dirty="0"/>
            </a:br>
            <a:r>
              <a:rPr lang="ru-RU" sz="2000" i="1" dirty="0"/>
              <a:t>Дорогу по компасу мне объясните. </a:t>
            </a:r>
            <a:endParaRPr lang="ru-RU" sz="20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268862"/>
            <a:ext cx="2704061" cy="258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8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3" cstate="print"/>
          <a:srcRect l="23570" t="23922" r="23998" b="25490"/>
          <a:stretch>
            <a:fillRect/>
          </a:stretch>
        </p:blipFill>
        <p:spPr bwMode="auto">
          <a:xfrm>
            <a:off x="1857356" y="714356"/>
            <a:ext cx="457203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260648"/>
            <a:ext cx="5688632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Тест.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Солнце встает на</a:t>
            </a:r>
          </a:p>
          <a:p>
            <a:r>
              <a:rPr lang="ru-RU" dirty="0"/>
              <a:t>а</a:t>
            </a:r>
            <a:r>
              <a:rPr lang="ru-RU" dirty="0" smtClean="0"/>
              <a:t>) Севере</a:t>
            </a:r>
          </a:p>
          <a:p>
            <a:r>
              <a:rPr lang="ru-RU" dirty="0"/>
              <a:t>б</a:t>
            </a:r>
            <a:r>
              <a:rPr lang="ru-RU" dirty="0" smtClean="0"/>
              <a:t>) Востоке</a:t>
            </a:r>
          </a:p>
          <a:p>
            <a:r>
              <a:rPr lang="ru-RU" dirty="0"/>
              <a:t>в</a:t>
            </a:r>
            <a:r>
              <a:rPr lang="ru-RU" dirty="0" smtClean="0"/>
              <a:t>) Западе</a:t>
            </a:r>
          </a:p>
          <a:p>
            <a:pPr marL="342900" indent="-342900">
              <a:buAutoNum type="arabicPeriod" startAt="2"/>
            </a:pPr>
            <a:r>
              <a:rPr lang="ru-RU" b="1" dirty="0" smtClean="0"/>
              <a:t>Прибор для ориентирования называется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а</a:t>
            </a:r>
            <a:r>
              <a:rPr lang="ru-RU" dirty="0">
                <a:solidFill>
                  <a:prstClr val="black"/>
                </a:solidFill>
              </a:rPr>
              <a:t>) </a:t>
            </a:r>
            <a:r>
              <a:rPr lang="ru-RU" dirty="0" smtClean="0">
                <a:solidFill>
                  <a:prstClr val="black"/>
                </a:solidFill>
              </a:rPr>
              <a:t>термометр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б) </a:t>
            </a:r>
            <a:r>
              <a:rPr lang="ru-RU" dirty="0" smtClean="0">
                <a:solidFill>
                  <a:prstClr val="black"/>
                </a:solidFill>
              </a:rPr>
              <a:t>компас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в) </a:t>
            </a:r>
            <a:r>
              <a:rPr lang="ru-RU" dirty="0" smtClean="0">
                <a:solidFill>
                  <a:prstClr val="black"/>
                </a:solidFill>
              </a:rPr>
              <a:t>барометр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3. Определение своего положения относительно сторон горизонта называется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а) </a:t>
            </a:r>
            <a:r>
              <a:rPr lang="ru-RU" dirty="0" smtClean="0">
                <a:solidFill>
                  <a:prstClr val="black"/>
                </a:solidFill>
              </a:rPr>
              <a:t>ориентирование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б) </a:t>
            </a:r>
            <a:r>
              <a:rPr lang="ru-RU" dirty="0" smtClean="0">
                <a:solidFill>
                  <a:prstClr val="black"/>
                </a:solidFill>
              </a:rPr>
              <a:t>нивелирование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в) </a:t>
            </a:r>
            <a:r>
              <a:rPr lang="ru-RU" dirty="0" smtClean="0">
                <a:solidFill>
                  <a:prstClr val="black"/>
                </a:solidFill>
              </a:rPr>
              <a:t>хронометраж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4. Какому цвету соответствует конец стрелки компаса, указывающий на юг.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а) </a:t>
            </a:r>
            <a:r>
              <a:rPr lang="ru-RU" dirty="0" smtClean="0">
                <a:solidFill>
                  <a:prstClr val="black"/>
                </a:solidFill>
              </a:rPr>
              <a:t>белому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б) </a:t>
            </a:r>
            <a:r>
              <a:rPr lang="ru-RU" dirty="0" smtClean="0">
                <a:solidFill>
                  <a:prstClr val="black"/>
                </a:solidFill>
              </a:rPr>
              <a:t>красному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в) </a:t>
            </a:r>
            <a:r>
              <a:rPr lang="ru-RU" dirty="0" smtClean="0">
                <a:solidFill>
                  <a:prstClr val="black"/>
                </a:solidFill>
              </a:rPr>
              <a:t>синему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5. Первый компас появился в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а) Индии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б</a:t>
            </a:r>
            <a:r>
              <a:rPr lang="ru-RU" dirty="0">
                <a:solidFill>
                  <a:prstClr val="black"/>
                </a:solidFill>
              </a:rPr>
              <a:t>) </a:t>
            </a:r>
            <a:r>
              <a:rPr lang="ru-RU" dirty="0" smtClean="0">
                <a:solidFill>
                  <a:prstClr val="black"/>
                </a:solidFill>
              </a:rPr>
              <a:t>России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в) </a:t>
            </a:r>
            <a:r>
              <a:rPr lang="ru-RU" dirty="0" smtClean="0">
                <a:solidFill>
                  <a:prstClr val="black"/>
                </a:solidFill>
              </a:rPr>
              <a:t>Китае</a:t>
            </a:r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5122" name="Picture 2" descr="http://www.way9.ru/dela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301208"/>
            <a:ext cx="1368152" cy="1467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260648"/>
            <a:ext cx="5688632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Тест.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Солнце встает на</a:t>
            </a:r>
          </a:p>
          <a:p>
            <a:r>
              <a:rPr lang="ru-RU" dirty="0"/>
              <a:t>а</a:t>
            </a:r>
            <a:r>
              <a:rPr lang="ru-RU" dirty="0" smtClean="0"/>
              <a:t>) Севере</a:t>
            </a:r>
          </a:p>
          <a:p>
            <a:r>
              <a:rPr lang="ru-RU" dirty="0">
                <a:solidFill>
                  <a:srgbClr val="FF0000"/>
                </a:solidFill>
              </a:rPr>
              <a:t>б</a:t>
            </a:r>
            <a:r>
              <a:rPr lang="ru-RU" dirty="0" smtClean="0">
                <a:solidFill>
                  <a:srgbClr val="FF0000"/>
                </a:solidFill>
              </a:rPr>
              <a:t>) Востоке</a:t>
            </a:r>
          </a:p>
          <a:p>
            <a:r>
              <a:rPr lang="ru-RU" dirty="0"/>
              <a:t>в</a:t>
            </a:r>
            <a:r>
              <a:rPr lang="ru-RU" dirty="0" smtClean="0"/>
              <a:t>) Западе</a:t>
            </a:r>
          </a:p>
          <a:p>
            <a:pPr marL="342900" indent="-342900">
              <a:buAutoNum type="arabicPeriod" startAt="2"/>
            </a:pPr>
            <a:r>
              <a:rPr lang="ru-RU" b="1" dirty="0" smtClean="0"/>
              <a:t>Прибор для ориентирования называется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а</a:t>
            </a:r>
            <a:r>
              <a:rPr lang="ru-RU" dirty="0">
                <a:solidFill>
                  <a:prstClr val="black"/>
                </a:solidFill>
              </a:rPr>
              <a:t>) </a:t>
            </a:r>
            <a:r>
              <a:rPr lang="ru-RU" dirty="0" smtClean="0">
                <a:solidFill>
                  <a:prstClr val="black"/>
                </a:solidFill>
              </a:rPr>
              <a:t>термометр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srgbClr val="FF0000"/>
                </a:solidFill>
              </a:rPr>
              <a:t>б) </a:t>
            </a:r>
            <a:r>
              <a:rPr lang="ru-RU" dirty="0" smtClean="0">
                <a:solidFill>
                  <a:srgbClr val="FF0000"/>
                </a:solidFill>
              </a:rPr>
              <a:t>компас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в) </a:t>
            </a:r>
            <a:r>
              <a:rPr lang="ru-RU" dirty="0" smtClean="0">
                <a:solidFill>
                  <a:prstClr val="black"/>
                </a:solidFill>
              </a:rPr>
              <a:t>барометр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3. Определение своего положения относительно сторон горизонта называется</a:t>
            </a:r>
          </a:p>
          <a:p>
            <a:pPr lvl="0"/>
            <a:r>
              <a:rPr lang="ru-RU" dirty="0">
                <a:solidFill>
                  <a:srgbClr val="FF0000"/>
                </a:solidFill>
              </a:rPr>
              <a:t>а) </a:t>
            </a:r>
            <a:r>
              <a:rPr lang="ru-RU" dirty="0" smtClean="0">
                <a:solidFill>
                  <a:srgbClr val="FF0000"/>
                </a:solidFill>
              </a:rPr>
              <a:t>ориентирование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б) </a:t>
            </a:r>
            <a:r>
              <a:rPr lang="ru-RU" dirty="0" smtClean="0">
                <a:solidFill>
                  <a:prstClr val="black"/>
                </a:solidFill>
              </a:rPr>
              <a:t>нивелирование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в) </a:t>
            </a:r>
            <a:r>
              <a:rPr lang="ru-RU" dirty="0" smtClean="0">
                <a:solidFill>
                  <a:prstClr val="black"/>
                </a:solidFill>
              </a:rPr>
              <a:t>хронометраж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4. Какому цвету соответствует конец стрелки компаса, указывающий на юг.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а) </a:t>
            </a:r>
            <a:r>
              <a:rPr lang="ru-RU" dirty="0" smtClean="0">
                <a:solidFill>
                  <a:prstClr val="black"/>
                </a:solidFill>
              </a:rPr>
              <a:t>белому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б) </a:t>
            </a:r>
            <a:r>
              <a:rPr lang="ru-RU" dirty="0" smtClean="0">
                <a:solidFill>
                  <a:prstClr val="black"/>
                </a:solidFill>
              </a:rPr>
              <a:t>красному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srgbClr val="FF0000"/>
                </a:solidFill>
              </a:rPr>
              <a:t>в) </a:t>
            </a:r>
            <a:r>
              <a:rPr lang="ru-RU" dirty="0" smtClean="0">
                <a:solidFill>
                  <a:srgbClr val="FF0000"/>
                </a:solidFill>
              </a:rPr>
              <a:t>синему</a:t>
            </a: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5. Первый компас появился в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а) Индии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б</a:t>
            </a:r>
            <a:r>
              <a:rPr lang="ru-RU" dirty="0">
                <a:solidFill>
                  <a:prstClr val="black"/>
                </a:solidFill>
              </a:rPr>
              <a:t>) </a:t>
            </a:r>
            <a:r>
              <a:rPr lang="ru-RU" dirty="0" smtClean="0">
                <a:solidFill>
                  <a:prstClr val="black"/>
                </a:solidFill>
              </a:rPr>
              <a:t>России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srgbClr val="FF0000"/>
                </a:solidFill>
              </a:rPr>
              <a:t>в) </a:t>
            </a:r>
            <a:r>
              <a:rPr lang="ru-RU" dirty="0" smtClean="0">
                <a:solidFill>
                  <a:srgbClr val="FF0000"/>
                </a:solidFill>
              </a:rPr>
              <a:t>Китае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5122" name="Picture 2" descr="http://www.way9.ru/dela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301208"/>
            <a:ext cx="1368152" cy="1467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45" y="-3205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7158" y="692696"/>
            <a:ext cx="742955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Домашнее задание.</a:t>
            </a:r>
          </a:p>
          <a:p>
            <a:endParaRPr lang="ru-RU" dirty="0" smtClean="0"/>
          </a:p>
          <a:p>
            <a:r>
              <a:rPr lang="ru-RU" sz="2400" dirty="0" smtClean="0"/>
              <a:t>Параграф 6 стр. 29-33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С </a:t>
            </a:r>
            <a:r>
              <a:rPr lang="ru-RU" sz="2400" dirty="0">
                <a:solidFill>
                  <a:srgbClr val="000000"/>
                </a:solidFill>
                <a:latin typeface="Times New Roman"/>
                <a:cs typeface="Times New Roman"/>
              </a:rPr>
              <a:t>помощью дополнительных источников информации найдите  еще какие либо способы ориентирования. </a:t>
            </a:r>
            <a:r>
              <a:rPr lang="ru-RU" sz="2400" dirty="0" smtClean="0"/>
              <a:t>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Написать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слово компас.</a:t>
            </a:r>
          </a:p>
          <a:p>
            <a:endParaRPr lang="ru-RU" sz="2400" dirty="0"/>
          </a:p>
        </p:txBody>
      </p:sp>
      <p:pic>
        <p:nvPicPr>
          <p:cNvPr id="3" name="Picture 2" descr="http://www.resim.genckizlar.net/out.php?i=16961_64688915zr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301208"/>
            <a:ext cx="1907704" cy="16533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6728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beliy-kamen.lodya.ru/bk.jpg"/>
          <p:cNvPicPr>
            <a:picLocks noChangeAspect="1" noChangeArrowheads="1"/>
          </p:cNvPicPr>
          <p:nvPr/>
        </p:nvPicPr>
        <p:blipFill>
          <a:blip r:embed="rId2" cstate="print"/>
          <a:srcRect b="126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трелка вправо 2"/>
          <p:cNvSpPr/>
          <p:nvPr/>
        </p:nvSpPr>
        <p:spPr>
          <a:xfrm rot="16200000">
            <a:off x="2969005" y="522084"/>
            <a:ext cx="3611021" cy="220281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 rot="13853391">
            <a:off x="-611625" y="1310387"/>
            <a:ext cx="4196419" cy="230869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18309518">
            <a:off x="5653342" y="1322398"/>
            <a:ext cx="3933104" cy="2360314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9411581">
            <a:off x="-48734" y="1238562"/>
            <a:ext cx="177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Затруднялся использовать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404664"/>
            <a:ext cx="1399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Использовал </a:t>
            </a:r>
          </a:p>
          <a:p>
            <a:r>
              <a:rPr lang="ru-RU" sz="1400" dirty="0" smtClean="0"/>
              <a:t>и доволен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 rot="1784366">
            <a:off x="7536167" y="1470400"/>
            <a:ext cx="1719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Буду применять </a:t>
            </a:r>
          </a:p>
          <a:p>
            <a:r>
              <a:rPr lang="ru-RU" sz="1400" dirty="0" smtClean="0"/>
              <a:t>в будущем</a:t>
            </a:r>
            <a:endParaRPr lang="ru-RU" sz="1400" dirty="0"/>
          </a:p>
        </p:txBody>
      </p:sp>
      <p:pic>
        <p:nvPicPr>
          <p:cNvPr id="2050" name="Picture 2" descr="&amp;Rcy;&amp;iecy;&amp;fcy;&amp;lcy;&amp;iecy;&amp;kcy;&amp;scy;&amp;icy;&amp;yacy;. &amp;Kcy;&amp;acy;&amp;kcy; &amp;vcy;&amp;ycy; &amp;scy;&amp;chcy;&amp;icy;&amp;tcy;&amp;acy;&amp;iecy;&amp;tcy;&amp;iecy;, &amp;chcy;&amp;tcy;&amp;ocy; &amp;vcy;&amp;acy;&amp;mcy; &amp;scy;&amp;iecy;&amp;gcy;&amp;ocy;&amp;dcy;&amp;ncy;&amp;yacy; &amp;ncy;&amp;acy; &amp;ucy;&amp;rcy;&amp;ocy;&amp;kcy;&amp;iecy; &amp;ucy;&amp;dcy;&amp;acy;&amp;lcy;&amp;ocy;&amp;scy;&amp;softcy;, &amp;acy; &amp;ncy;&amp;acy;&amp;dcy; &amp;chcy;&amp;iecy;&amp;mcy; &amp;iecy;&amp;shchcy;&amp;iocy; &amp;ncy;&amp;acy;&amp;dcy;&amp;ocy; &amp;pcy;&amp;ocy;&amp;rcy;&amp;acy;&amp;bcy;&amp;ocy;&amp;tcy;&amp;acy;&amp;tcy;&amp;softcy;? &amp;CHcy;&amp;tcy;&amp;ocy; &amp;ucy;&amp;dcy;&amp;acy;&amp;lcy;&amp;ocy;&amp;scy;&amp;softcy;… &amp;Ncy;&amp;acy;&amp;dcy;&amp;ocy; &amp;iecy;&amp;shchcy;&amp;iocy; &amp;pcy;&amp;ocy;&amp;rcy;&amp;acy;&amp;bcy;&amp;ocy;&amp;tcy;&amp;acy;&amp;tcy;&amp;softcy;…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396" y="3180189"/>
            <a:ext cx="1143000" cy="1609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Scy;&amp;pcy;&amp;acy;&amp;scy;&amp;icy;&amp;bcy;&amp;ocy; &amp;zcy;&amp;acy; &amp;ucy;&amp;rcy;&amp;ocy;&amp;kcy;!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920" y="2708920"/>
            <a:ext cx="920001" cy="12761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57554" y="4714884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  Камень знаний</a:t>
            </a:r>
            <a:endParaRPr lang="ru-RU" sz="32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0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      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29937"/>
          <a:stretch>
            <a:fillRect/>
          </a:stretch>
        </p:blipFill>
        <p:spPr>
          <a:xfrm>
            <a:off x="714348" y="199752"/>
            <a:ext cx="7572428" cy="63357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071.radikal.ru/0911/e3/b1ae10e6b0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1" y="0"/>
            <a:ext cx="8984975" cy="68565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0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5451" t="10623" r="5543" b="14015"/>
          <a:stretch>
            <a:fillRect/>
          </a:stretch>
        </p:blipFill>
        <p:spPr bwMode="auto">
          <a:xfrm>
            <a:off x="357158" y="0"/>
            <a:ext cx="87868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dob.1september.ru/2002/02/2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282" y="2786034"/>
            <a:ext cx="4357718" cy="4071966"/>
          </a:xfrm>
          <a:prstGeom prst="rect">
            <a:avLst/>
          </a:prstGeom>
          <a:noFill/>
          <a:ln>
            <a:noFill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Слово  «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ориенс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с латыни означает восток, а причем тут восток?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000504"/>
            <a:ext cx="47148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Ориентирование это определение своего место положения относительно сторон горизонта. 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 rot="10800000">
            <a:off x="642910" y="2423765"/>
            <a:ext cx="571504" cy="15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857356" y="242886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>
            <a:stCxn id="99" idx="2"/>
            <a:endCxn id="99" idx="2"/>
          </p:cNvCxnSpPr>
          <p:nvPr/>
        </p:nvCxnSpPr>
        <p:spPr>
          <a:xfrm rot="5400000">
            <a:off x="5572132" y="550070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10800000" flipH="1">
            <a:off x="4714876" y="1214422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7000892" y="242886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7000892" y="3000372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0" y="4143380"/>
            <a:ext cx="57864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ru-RU" sz="1400" b="1" dirty="0" smtClean="0"/>
              <a:t>     </a:t>
            </a:r>
            <a:r>
              <a:rPr lang="ru-RU" b="1" dirty="0" smtClean="0"/>
              <a:t>по вертикали</a:t>
            </a:r>
          </a:p>
          <a:p>
            <a:pPr marL="228600" indent="-228600">
              <a:buAutoNum type="arabicPeriod"/>
            </a:pPr>
            <a:r>
              <a:rPr lang="ru-RU" b="1" dirty="0" smtClean="0"/>
              <a:t>Чертеж, изображающий земную поверхность.</a:t>
            </a:r>
          </a:p>
          <a:p>
            <a:pPr marL="228600" indent="-228600">
              <a:buAutoNum type="arabicPeriod"/>
            </a:pPr>
            <a:r>
              <a:rPr lang="ru-RU" b="1" dirty="0" smtClean="0"/>
              <a:t>Одна из основных сторон горизонта.</a:t>
            </a:r>
          </a:p>
          <a:p>
            <a:pPr marL="228600" indent="-228600">
              <a:buAutoNum type="arabicPeriod"/>
            </a:pPr>
            <a:r>
              <a:rPr lang="ru-RU" b="1" dirty="0" smtClean="0"/>
              <a:t>Промежуток времени в 24 часа</a:t>
            </a:r>
          </a:p>
          <a:p>
            <a:pPr marL="228600" indent="-228600">
              <a:buAutoNum type="arabicPeriod"/>
            </a:pPr>
            <a:r>
              <a:rPr lang="ru-RU" b="1" dirty="0" smtClean="0"/>
              <a:t>Линия разделившая Землю на северное и южное полушарие</a:t>
            </a:r>
          </a:p>
          <a:p>
            <a:pPr marL="228600" indent="-228600">
              <a:buAutoNum type="arabicPeriod"/>
            </a:pPr>
            <a:r>
              <a:rPr lang="ru-RU" b="1" dirty="0" smtClean="0"/>
              <a:t>Звезда показывающая направление на север.</a:t>
            </a:r>
          </a:p>
          <a:p>
            <a:pPr marL="228600" indent="-228600">
              <a:buAutoNum type="arabicPeriod"/>
            </a:pPr>
            <a:r>
              <a:rPr lang="ru-RU" b="1" dirty="0" smtClean="0"/>
              <a:t>Сторона горизонта противоположная западу.</a:t>
            </a:r>
          </a:p>
          <a:p>
            <a:pPr marL="228600" indent="-228600">
              <a:buAutoNum type="arabicPeriod"/>
            </a:pPr>
            <a:r>
              <a:rPr lang="ru-RU" b="1" dirty="0" smtClean="0"/>
              <a:t>Видимое вокруг нас  пространство. </a:t>
            </a:r>
            <a:endParaRPr lang="ru-RU" b="1" dirty="0"/>
          </a:p>
        </p:txBody>
      </p:sp>
      <p:sp>
        <p:nvSpPr>
          <p:cNvPr id="154" name="TextBox 153"/>
          <p:cNvSpPr txBox="1"/>
          <p:nvPr/>
        </p:nvSpPr>
        <p:spPr>
          <a:xfrm>
            <a:off x="1214414" y="1214422"/>
            <a:ext cx="14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1</a:t>
            </a:r>
            <a:endParaRPr lang="ru-RU" sz="900" dirty="0"/>
          </a:p>
        </p:txBody>
      </p:sp>
      <p:sp>
        <p:nvSpPr>
          <p:cNvPr id="155" name="TextBox 154"/>
          <p:cNvSpPr txBox="1"/>
          <p:nvPr/>
        </p:nvSpPr>
        <p:spPr>
          <a:xfrm>
            <a:off x="2428861" y="785794"/>
            <a:ext cx="71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2</a:t>
            </a:r>
            <a:endParaRPr lang="ru-RU" sz="900" dirty="0"/>
          </a:p>
        </p:txBody>
      </p:sp>
      <p:sp>
        <p:nvSpPr>
          <p:cNvPr id="156" name="TextBox 155"/>
          <p:cNvSpPr txBox="1"/>
          <p:nvPr/>
        </p:nvSpPr>
        <p:spPr>
          <a:xfrm>
            <a:off x="3571868" y="1214422"/>
            <a:ext cx="14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3</a:t>
            </a:r>
            <a:endParaRPr lang="ru-RU" sz="900" dirty="0"/>
          </a:p>
        </p:txBody>
      </p:sp>
      <p:sp>
        <p:nvSpPr>
          <p:cNvPr id="157" name="TextBox 156"/>
          <p:cNvSpPr txBox="1"/>
          <p:nvPr/>
        </p:nvSpPr>
        <p:spPr>
          <a:xfrm>
            <a:off x="4714876" y="0"/>
            <a:ext cx="117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4</a:t>
            </a:r>
            <a:endParaRPr lang="ru-RU" sz="900" dirty="0"/>
          </a:p>
        </p:txBody>
      </p:sp>
      <p:sp>
        <p:nvSpPr>
          <p:cNvPr id="158" name="TextBox 157"/>
          <p:cNvSpPr txBox="1"/>
          <p:nvPr/>
        </p:nvSpPr>
        <p:spPr>
          <a:xfrm>
            <a:off x="5286380" y="2000240"/>
            <a:ext cx="14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5</a:t>
            </a:r>
            <a:endParaRPr lang="ru-RU" sz="900" dirty="0"/>
          </a:p>
        </p:txBody>
      </p:sp>
      <p:sp>
        <p:nvSpPr>
          <p:cNvPr id="159" name="TextBox 158"/>
          <p:cNvSpPr txBox="1"/>
          <p:nvPr/>
        </p:nvSpPr>
        <p:spPr>
          <a:xfrm>
            <a:off x="5929322" y="2428868"/>
            <a:ext cx="4571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6</a:t>
            </a:r>
            <a:endParaRPr lang="ru-RU" sz="900" dirty="0"/>
          </a:p>
        </p:txBody>
      </p:sp>
      <p:sp>
        <p:nvSpPr>
          <p:cNvPr id="160" name="TextBox 159"/>
          <p:cNvSpPr txBox="1"/>
          <p:nvPr/>
        </p:nvSpPr>
        <p:spPr>
          <a:xfrm>
            <a:off x="7072330" y="0"/>
            <a:ext cx="71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7</a:t>
            </a:r>
            <a:endParaRPr lang="ru-RU" sz="900" dirty="0"/>
          </a:p>
        </p:txBody>
      </p:sp>
      <p:pic>
        <p:nvPicPr>
          <p:cNvPr id="162" name="Picture 2" descr="http://www.alirni.ucoz.ru/_si/0/86546839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5191125"/>
            <a:ext cx="1428750" cy="1666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" name="TextBox 162"/>
          <p:cNvSpPr txBox="1"/>
          <p:nvPr/>
        </p:nvSpPr>
        <p:spPr>
          <a:xfrm>
            <a:off x="714348" y="2428868"/>
            <a:ext cx="4571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1</a:t>
            </a:r>
            <a:endParaRPr lang="ru-RU" sz="900" dirty="0"/>
          </a:p>
        </p:txBody>
      </p:sp>
      <p:sp>
        <p:nvSpPr>
          <p:cNvPr id="164" name="TextBox 163"/>
          <p:cNvSpPr txBox="1"/>
          <p:nvPr/>
        </p:nvSpPr>
        <p:spPr>
          <a:xfrm>
            <a:off x="285720" y="142852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 горизонтали</a:t>
            </a:r>
          </a:p>
          <a:p>
            <a:r>
              <a:rPr lang="ru-RU" sz="1400" b="1" dirty="0" smtClean="0"/>
              <a:t>1. Умение находить стороны горизонта. </a:t>
            </a:r>
            <a:endParaRPr lang="ru-RU" sz="1400" b="1" dirty="0"/>
          </a:p>
        </p:txBody>
      </p:sp>
      <p:grpSp>
        <p:nvGrpSpPr>
          <p:cNvPr id="141" name="Группа 140"/>
          <p:cNvGrpSpPr/>
          <p:nvPr/>
        </p:nvGrpSpPr>
        <p:grpSpPr>
          <a:xfrm>
            <a:off x="642910" y="0"/>
            <a:ext cx="8001056" cy="5500702"/>
            <a:chOff x="642910" y="0"/>
            <a:chExt cx="8001056" cy="5500702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642910" y="2428868"/>
              <a:ext cx="8001056" cy="571504"/>
              <a:chOff x="642910" y="2428868"/>
              <a:chExt cx="8001056" cy="571504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642910" y="2428868"/>
                <a:ext cx="8001056" cy="57150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" name="Прямая соединительная линия 5"/>
              <p:cNvCxnSpPr/>
              <p:nvPr/>
            </p:nvCxnSpPr>
            <p:spPr>
              <a:xfrm rot="5400000">
                <a:off x="929456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единительная линия 6"/>
              <p:cNvCxnSpPr/>
              <p:nvPr/>
            </p:nvCxnSpPr>
            <p:spPr>
              <a:xfrm rot="5400000">
                <a:off x="1572398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 rot="5400000">
                <a:off x="7858942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rot="5400000">
                <a:off x="2143902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 rot="5400000">
                <a:off x="2715406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rot="5400000">
                <a:off x="3286910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rot="5400000">
                <a:off x="3858414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 rot="5400000">
                <a:off x="4429918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5001422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rot="5400000">
                <a:off x="5572926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rot="5400000">
                <a:off x="6144430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rot="5400000">
                <a:off x="6715934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rot="5400000">
                <a:off x="7287438" y="2713826"/>
                <a:ext cx="571504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Прямоугольник 40"/>
            <p:cNvSpPr/>
            <p:nvPr/>
          </p:nvSpPr>
          <p:spPr>
            <a:xfrm>
              <a:off x="1214414" y="1214422"/>
              <a:ext cx="642942" cy="30003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>
              <a:off x="1214414" y="1857364"/>
              <a:ext cx="64294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1214414" y="3071810"/>
              <a:ext cx="64294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1214414" y="2428868"/>
              <a:ext cx="64294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1214414" y="3643314"/>
              <a:ext cx="64294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Прямоугольник 53"/>
            <p:cNvSpPr/>
            <p:nvPr/>
          </p:nvSpPr>
          <p:spPr>
            <a:xfrm>
              <a:off x="2428860" y="785794"/>
              <a:ext cx="571504" cy="285752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0" name="Прямая соединительная линия 59"/>
            <p:cNvCxnSpPr/>
            <p:nvPr/>
          </p:nvCxnSpPr>
          <p:spPr>
            <a:xfrm>
              <a:off x="2428860" y="1214422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2428860" y="1785926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2428860" y="2428868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2428860" y="3000372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Прямоугольник 70"/>
            <p:cNvSpPr/>
            <p:nvPr/>
          </p:nvSpPr>
          <p:spPr>
            <a:xfrm>
              <a:off x="3571868" y="1214422"/>
              <a:ext cx="571504" cy="30003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соединительная линия 72"/>
            <p:cNvCxnSpPr/>
            <p:nvPr/>
          </p:nvCxnSpPr>
          <p:spPr>
            <a:xfrm>
              <a:off x="3571868" y="1785926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3571868" y="2428868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3571868" y="3000372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3571868" y="3643314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Прямоугольник 81"/>
            <p:cNvSpPr/>
            <p:nvPr/>
          </p:nvSpPr>
          <p:spPr>
            <a:xfrm>
              <a:off x="4714876" y="0"/>
              <a:ext cx="571504" cy="242886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>
              <a:off x="4714876" y="357166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4714876" y="785794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Прямая соединительная линия 93"/>
            <p:cNvCxnSpPr/>
            <p:nvPr/>
          </p:nvCxnSpPr>
          <p:spPr>
            <a:xfrm>
              <a:off x="4714876" y="1571612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>
              <a:off x="4714876" y="2000240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Прямоугольник 98"/>
            <p:cNvSpPr/>
            <p:nvPr/>
          </p:nvSpPr>
          <p:spPr>
            <a:xfrm>
              <a:off x="5286380" y="2000240"/>
              <a:ext cx="571504" cy="350046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1" name="Прямая соединительная линия 100"/>
            <p:cNvCxnSpPr/>
            <p:nvPr/>
          </p:nvCxnSpPr>
          <p:spPr>
            <a:xfrm>
              <a:off x="5286380" y="2428868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5286380" y="3000372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>
              <a:off x="5286380" y="3429000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единительная линия 106"/>
            <p:cNvCxnSpPr/>
            <p:nvPr/>
          </p:nvCxnSpPr>
          <p:spPr>
            <a:xfrm rot="10800000" flipH="1">
              <a:off x="5286380" y="3857628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/>
            <p:nvPr/>
          </p:nvCxnSpPr>
          <p:spPr>
            <a:xfrm>
              <a:off x="5286380" y="4286256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Прямая соединительная линия 111"/>
            <p:cNvCxnSpPr/>
            <p:nvPr/>
          </p:nvCxnSpPr>
          <p:spPr>
            <a:xfrm>
              <a:off x="5286380" y="4714884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/>
            <p:cNvCxnSpPr/>
            <p:nvPr/>
          </p:nvCxnSpPr>
          <p:spPr>
            <a:xfrm>
              <a:off x="5286380" y="5072074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Прямоугольник 118"/>
            <p:cNvSpPr/>
            <p:nvPr/>
          </p:nvSpPr>
          <p:spPr>
            <a:xfrm>
              <a:off x="5857884" y="3000372"/>
              <a:ext cx="571504" cy="207170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5857884" y="3429000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5857884" y="3857628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>
              <a:off x="5857884" y="4286256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Прямая соединительная линия 128"/>
            <p:cNvCxnSpPr/>
            <p:nvPr/>
          </p:nvCxnSpPr>
          <p:spPr>
            <a:xfrm>
              <a:off x="5857884" y="4714884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Прямоугольник 129"/>
            <p:cNvSpPr/>
            <p:nvPr/>
          </p:nvSpPr>
          <p:spPr>
            <a:xfrm rot="5400000">
              <a:off x="5572144" y="1428748"/>
              <a:ext cx="3429000" cy="5715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6" name="Прямая соединительная линия 135"/>
            <p:cNvCxnSpPr/>
            <p:nvPr/>
          </p:nvCxnSpPr>
          <p:spPr>
            <a:xfrm>
              <a:off x="7000892" y="428604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7000892" y="2000240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>
              <a:off x="7000892" y="1643050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7000892" y="1214422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Прямая соединительная линия 137"/>
            <p:cNvCxnSpPr/>
            <p:nvPr/>
          </p:nvCxnSpPr>
          <p:spPr>
            <a:xfrm>
              <a:off x="7000892" y="785794"/>
              <a:ext cx="571504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Прямая соединительная линия 77"/>
          <p:cNvCxnSpPr/>
          <p:nvPr/>
        </p:nvCxnSpPr>
        <p:spPr>
          <a:xfrm>
            <a:off x="7000892" y="242886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7000892" y="3000372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214414" y="1285860"/>
            <a:ext cx="14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1</a:t>
            </a:r>
            <a:endParaRPr lang="ru-RU" sz="900" dirty="0"/>
          </a:p>
        </p:txBody>
      </p:sp>
      <p:sp>
        <p:nvSpPr>
          <p:cNvPr id="83" name="TextBox 82"/>
          <p:cNvSpPr txBox="1"/>
          <p:nvPr/>
        </p:nvSpPr>
        <p:spPr>
          <a:xfrm>
            <a:off x="2500298" y="785794"/>
            <a:ext cx="71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2</a:t>
            </a:r>
            <a:endParaRPr lang="ru-RU" sz="900" dirty="0"/>
          </a:p>
        </p:txBody>
      </p:sp>
      <p:sp>
        <p:nvSpPr>
          <p:cNvPr id="84" name="TextBox 83"/>
          <p:cNvSpPr txBox="1"/>
          <p:nvPr/>
        </p:nvSpPr>
        <p:spPr>
          <a:xfrm>
            <a:off x="3643306" y="1285860"/>
            <a:ext cx="714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3</a:t>
            </a:r>
            <a:endParaRPr lang="ru-RU" sz="900" dirty="0"/>
          </a:p>
        </p:txBody>
      </p:sp>
      <p:sp>
        <p:nvSpPr>
          <p:cNvPr id="85" name="TextBox 84"/>
          <p:cNvSpPr txBox="1"/>
          <p:nvPr/>
        </p:nvSpPr>
        <p:spPr>
          <a:xfrm>
            <a:off x="4714876" y="0"/>
            <a:ext cx="14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4</a:t>
            </a:r>
            <a:endParaRPr lang="ru-RU" sz="900" dirty="0"/>
          </a:p>
        </p:txBody>
      </p:sp>
      <p:sp>
        <p:nvSpPr>
          <p:cNvPr id="86" name="TextBox 85"/>
          <p:cNvSpPr txBox="1"/>
          <p:nvPr/>
        </p:nvSpPr>
        <p:spPr>
          <a:xfrm>
            <a:off x="5357818" y="2071678"/>
            <a:ext cx="14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5</a:t>
            </a:r>
            <a:endParaRPr lang="ru-RU" sz="900" dirty="0"/>
          </a:p>
        </p:txBody>
      </p:sp>
      <p:sp>
        <p:nvSpPr>
          <p:cNvPr id="87" name="TextBox 86"/>
          <p:cNvSpPr txBox="1"/>
          <p:nvPr/>
        </p:nvSpPr>
        <p:spPr>
          <a:xfrm>
            <a:off x="5857884" y="2428868"/>
            <a:ext cx="14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6</a:t>
            </a:r>
            <a:endParaRPr lang="ru-RU" sz="900" dirty="0"/>
          </a:p>
        </p:txBody>
      </p:sp>
      <p:sp>
        <p:nvSpPr>
          <p:cNvPr id="89" name="TextBox 88"/>
          <p:cNvSpPr txBox="1"/>
          <p:nvPr/>
        </p:nvSpPr>
        <p:spPr>
          <a:xfrm>
            <a:off x="7000892" y="0"/>
            <a:ext cx="14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7</a:t>
            </a:r>
            <a:endParaRPr lang="ru-RU" sz="900" dirty="0"/>
          </a:p>
        </p:txBody>
      </p:sp>
      <p:sp>
        <p:nvSpPr>
          <p:cNvPr id="91" name="TextBox 90"/>
          <p:cNvSpPr txBox="1"/>
          <p:nvPr/>
        </p:nvSpPr>
        <p:spPr>
          <a:xfrm>
            <a:off x="642910" y="2500306"/>
            <a:ext cx="1428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1</a:t>
            </a:r>
            <a:endParaRPr lang="ru-RU" sz="900" dirty="0"/>
          </a:p>
        </p:txBody>
      </p:sp>
    </p:spTree>
    <p:extLst>
      <p:ext uri="{BB962C8B-B14F-4D97-AF65-F5344CB8AC3E}">
        <p14:creationId xmlns="" xmlns:p14="http://schemas.microsoft.com/office/powerpoint/2010/main" val="268828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8" y="-29522"/>
            <a:ext cx="9147778" cy="68875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05978235"/>
              </p:ext>
            </p:extLst>
          </p:nvPr>
        </p:nvGraphicFramePr>
        <p:xfrm>
          <a:off x="857224" y="2786059"/>
          <a:ext cx="6715172" cy="2714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6"/>
                <a:gridCol w="3357586"/>
              </a:tblGrid>
              <a:tr h="542929">
                <a:tc>
                  <a:txBody>
                    <a:bodyPr/>
                    <a:lstStyle/>
                    <a:p>
                      <a:r>
                        <a:rPr lang="ru-RU" dirty="0" smtClean="0"/>
                        <a:t>Сокращенные названия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Полные названия</a:t>
                      </a:r>
                      <a:endParaRPr lang="ru-RU" dirty="0"/>
                    </a:p>
                  </a:txBody>
                  <a:tcPr/>
                </a:tc>
              </a:tr>
              <a:tr h="542929">
                <a:tc>
                  <a:txBody>
                    <a:bodyPr/>
                    <a:lstStyle/>
                    <a:p>
                      <a:r>
                        <a:rPr lang="ru-RU" dirty="0" smtClean="0"/>
                        <a:t>СВ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2929">
                <a:tc>
                  <a:txBody>
                    <a:bodyPr/>
                    <a:lstStyle/>
                    <a:p>
                      <a:r>
                        <a:rPr lang="ru-RU" dirty="0" smtClean="0"/>
                        <a:t>ЮВ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2929">
                <a:tc>
                  <a:txBody>
                    <a:bodyPr/>
                    <a:lstStyle/>
                    <a:p>
                      <a:r>
                        <a:rPr lang="ru-RU" dirty="0" smtClean="0"/>
                        <a:t>ЮЗ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2929">
                <a:tc>
                  <a:txBody>
                    <a:bodyPr/>
                    <a:lstStyle/>
                    <a:p>
                      <a:r>
                        <a:rPr lang="ru-RU" dirty="0" smtClean="0"/>
                        <a:t>СЗ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Picture 4" descr="http://s17.rimg.info/35a6e6438f8b43ec1cd8feccc705401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775" y="5429250"/>
            <a:ext cx="141922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2"/>
          <p:cNvGrpSpPr>
            <a:grpSpLocks/>
          </p:cNvGrpSpPr>
          <p:nvPr/>
        </p:nvGrpSpPr>
        <p:grpSpPr bwMode="auto">
          <a:xfrm>
            <a:off x="3203848" y="836712"/>
            <a:ext cx="1895475" cy="1695450"/>
            <a:chOff x="5085" y="3653"/>
            <a:chExt cx="2985" cy="2670"/>
          </a:xfrm>
        </p:grpSpPr>
        <p:cxnSp>
          <p:nvCxnSpPr>
            <p:cNvPr id="26" name="AutoShape 3"/>
            <p:cNvCxnSpPr>
              <a:cxnSpLocks noChangeShapeType="1"/>
            </p:cNvCxnSpPr>
            <p:nvPr/>
          </p:nvCxnSpPr>
          <p:spPr bwMode="auto">
            <a:xfrm>
              <a:off x="5085" y="3653"/>
              <a:ext cx="2985" cy="26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8" name="AutoShape 4"/>
            <p:cNvCxnSpPr>
              <a:cxnSpLocks noChangeShapeType="1"/>
            </p:cNvCxnSpPr>
            <p:nvPr/>
          </p:nvCxnSpPr>
          <p:spPr bwMode="auto">
            <a:xfrm flipH="1">
              <a:off x="5085" y="3653"/>
              <a:ext cx="2985" cy="26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9" name="AutoShape 5"/>
            <p:cNvCxnSpPr>
              <a:cxnSpLocks noChangeShapeType="1"/>
            </p:cNvCxnSpPr>
            <p:nvPr/>
          </p:nvCxnSpPr>
          <p:spPr bwMode="auto">
            <a:xfrm>
              <a:off x="6525" y="3653"/>
              <a:ext cx="75" cy="26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" name="AutoShape 6"/>
            <p:cNvCxnSpPr>
              <a:cxnSpLocks noChangeShapeType="1"/>
            </p:cNvCxnSpPr>
            <p:nvPr/>
          </p:nvCxnSpPr>
          <p:spPr bwMode="auto">
            <a:xfrm>
              <a:off x="5085" y="4973"/>
              <a:ext cx="2985" cy="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</p:grpSp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2285993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cs typeface="Arial"/>
              </a:rPr>
              <a:t>Физминутка</a:t>
            </a:r>
            <a:endParaRPr lang="ru-RU" sz="4800" b="1" kern="10" dirty="0" smtClean="0">
              <a:ln w="9525">
                <a:noFill/>
                <a:round/>
                <a:headEnd/>
                <a:tailEnd/>
              </a:ln>
              <a:solidFill>
                <a:srgbClr val="000080"/>
              </a:solidFill>
              <a:cs typeface="Arial"/>
            </a:endParaRPr>
          </a:p>
          <a:p>
            <a:pPr algn="ctr"/>
            <a:r>
              <a:rPr lang="ru-RU" sz="48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cs typeface="Arial"/>
              </a:rPr>
              <a:t>для глаз</a:t>
            </a:r>
            <a:endParaRPr lang="ru-RU" sz="4800" b="1" kern="10" dirty="0">
              <a:ln w="9525">
                <a:noFill/>
                <a:round/>
                <a:headEnd/>
                <a:tailEnd/>
              </a:ln>
              <a:solidFill>
                <a:srgbClr val="000080"/>
              </a:solidFill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monitore.ru/uploads/catalog/3dgrafika/pole_romashek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7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www.ljplus.ru/img3/p/l/pleno_de_vida/list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009" r="21489" b="34932"/>
          <a:stretch/>
        </p:blipFill>
        <p:spPr bwMode="auto">
          <a:xfrm>
            <a:off x="857224" y="1500174"/>
            <a:ext cx="6143668" cy="3571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3071802" y="2250273"/>
            <a:ext cx="1928826" cy="1500198"/>
            <a:chOff x="4125" y="10245"/>
            <a:chExt cx="2431" cy="1890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5250" y="11040"/>
              <a:ext cx="143" cy="143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6" name="AutoShape 4"/>
            <p:cNvCxnSpPr>
              <a:cxnSpLocks noChangeShapeType="1"/>
            </p:cNvCxnSpPr>
            <p:nvPr/>
          </p:nvCxnSpPr>
          <p:spPr bwMode="auto">
            <a:xfrm>
              <a:off x="6240" y="11805"/>
              <a:ext cx="0" cy="33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4125" y="10522"/>
              <a:ext cx="2431" cy="803"/>
              <a:chOff x="4125" y="10522"/>
              <a:chExt cx="2431" cy="803"/>
            </a:xfrm>
          </p:grpSpPr>
          <p:cxnSp>
            <p:nvCxnSpPr>
              <p:cNvPr id="8" name="AutoShape 6"/>
              <p:cNvCxnSpPr>
                <a:cxnSpLocks noChangeShapeType="1"/>
              </p:cNvCxnSpPr>
              <p:nvPr/>
            </p:nvCxnSpPr>
            <p:spPr bwMode="auto">
              <a:xfrm>
                <a:off x="6555" y="10522"/>
                <a:ext cx="1" cy="803"/>
              </a:xfrm>
              <a:prstGeom prst="straightConnector1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031" name="AutoShape 7"/>
              <p:cNvCxnSpPr>
                <a:cxnSpLocks noChangeShapeType="1"/>
              </p:cNvCxnSpPr>
              <p:nvPr/>
            </p:nvCxnSpPr>
            <p:spPr bwMode="auto">
              <a:xfrm>
                <a:off x="4125" y="10522"/>
                <a:ext cx="1" cy="803"/>
              </a:xfrm>
              <a:prstGeom prst="straightConnector1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1032" name="AutoShape 8"/>
            <p:cNvCxnSpPr>
              <a:cxnSpLocks noChangeShapeType="1"/>
            </p:cNvCxnSpPr>
            <p:nvPr/>
          </p:nvCxnSpPr>
          <p:spPr bwMode="auto">
            <a:xfrm>
              <a:off x="4425" y="11805"/>
              <a:ext cx="0" cy="33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250" y="10598"/>
              <a:ext cx="143" cy="143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1034" name="AutoShape 10"/>
            <p:cNvCxnSpPr>
              <a:cxnSpLocks noChangeShapeType="1"/>
            </p:cNvCxnSpPr>
            <p:nvPr/>
          </p:nvCxnSpPr>
          <p:spPr bwMode="auto">
            <a:xfrm flipV="1">
              <a:off x="5393" y="10245"/>
              <a:ext cx="412" cy="353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5" name="AutoShape 11"/>
            <p:cNvCxnSpPr>
              <a:cxnSpLocks noChangeShapeType="1"/>
            </p:cNvCxnSpPr>
            <p:nvPr/>
          </p:nvCxnSpPr>
          <p:spPr bwMode="auto">
            <a:xfrm flipH="1" flipV="1">
              <a:off x="4905" y="10245"/>
              <a:ext cx="345" cy="353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6" name="AutoShape 12"/>
            <p:cNvCxnSpPr>
              <a:cxnSpLocks noChangeShapeType="1"/>
            </p:cNvCxnSpPr>
            <p:nvPr/>
          </p:nvCxnSpPr>
          <p:spPr bwMode="auto">
            <a:xfrm flipV="1">
              <a:off x="5393" y="10522"/>
              <a:ext cx="600" cy="518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</p:grpSp>
    </p:spTree>
    <p:extLst>
      <p:ext uri="{BB962C8B-B14F-4D97-AF65-F5344CB8AC3E}">
        <p14:creationId xmlns="" xmlns:p14="http://schemas.microsoft.com/office/powerpoint/2010/main" val="309499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376</Words>
  <Application>Microsoft Office PowerPoint</Application>
  <PresentationFormat>Экран (4:3)</PresentationFormat>
  <Paragraphs>119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 </cp:lastModifiedBy>
  <cp:revision>65</cp:revision>
  <dcterms:modified xsi:type="dcterms:W3CDTF">2015-12-14T13:05:15Z</dcterms:modified>
</cp:coreProperties>
</file>