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67" r:id="rId3"/>
    <p:sldId id="269" r:id="rId4"/>
    <p:sldId id="270" r:id="rId5"/>
    <p:sldId id="279" r:id="rId6"/>
    <p:sldId id="278" r:id="rId7"/>
    <p:sldId id="257" r:id="rId8"/>
    <p:sldId id="258" r:id="rId9"/>
    <p:sldId id="259" r:id="rId10"/>
    <p:sldId id="276" r:id="rId11"/>
    <p:sldId id="260" r:id="rId12"/>
    <p:sldId id="261" r:id="rId13"/>
    <p:sldId id="262" r:id="rId14"/>
    <p:sldId id="263" r:id="rId15"/>
    <p:sldId id="264" r:id="rId16"/>
    <p:sldId id="265" r:id="rId17"/>
    <p:sldId id="275" r:id="rId18"/>
    <p:sldId id="273" r:id="rId19"/>
    <p:sldId id="266" r:id="rId20"/>
    <p:sldId id="271" r:id="rId21"/>
    <p:sldId id="274" r:id="rId22"/>
    <p:sldId id="280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15" autoAdjust="0"/>
  </p:normalViewPr>
  <p:slideViewPr>
    <p:cSldViewPr>
      <p:cViewPr>
        <p:scale>
          <a:sx n="77" d="100"/>
          <a:sy n="77" d="100"/>
        </p:scale>
        <p:origin x="-1176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7D497-7AAD-467B-ADAB-C55801AA2C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605255"/>
      </p:ext>
    </p:extLst>
  </p:cSld>
  <p:clrMapOvr>
    <a:masterClrMapping/>
  </p:clrMapOvr>
  <p:transition spd="slow" advClick="0" advTm="15000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menobr.ru/upload/medialibrary/cf0/cf0a662af19206c733a27c4eee26c0c1.gi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Детское самоуправление в классе, как фактор социализации школьников.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r"/>
            <a:r>
              <a:rPr lang="ru-RU" dirty="0" smtClean="0"/>
              <a:t>Классный руководитель 6 класса</a:t>
            </a:r>
          </a:p>
          <a:p>
            <a:pPr algn="r"/>
            <a:r>
              <a:rPr lang="ru-RU" dirty="0" smtClean="0"/>
              <a:t>Учитель биологии </a:t>
            </a:r>
          </a:p>
          <a:p>
            <a:pPr algn="r"/>
            <a:r>
              <a:rPr lang="ru-RU" dirty="0" smtClean="0"/>
              <a:t>МБОУ  ООШ №5 </a:t>
            </a:r>
          </a:p>
          <a:p>
            <a:pPr algn="r"/>
            <a:r>
              <a:rPr lang="ru-RU" dirty="0" smtClean="0"/>
              <a:t>Чебаненко Елена Дмитриевна.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Законы нашей организации: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Правда                                 </a:t>
            </a:r>
            <a:endParaRPr lang="ru-RU" dirty="0"/>
          </a:p>
          <a:p>
            <a:pPr lvl="0"/>
            <a:r>
              <a:rPr lang="ru-RU" b="1" dirty="0"/>
              <a:t>Добра</a:t>
            </a:r>
            <a:endParaRPr lang="ru-RU" dirty="0"/>
          </a:p>
          <a:p>
            <a:pPr lvl="0"/>
            <a:r>
              <a:rPr lang="ru-RU" b="1" dirty="0" smtClean="0"/>
              <a:t>Забота</a:t>
            </a:r>
            <a:endParaRPr lang="ru-RU" dirty="0"/>
          </a:p>
          <a:p>
            <a:pPr lvl="0"/>
            <a:r>
              <a:rPr lang="ru-RU" b="1" dirty="0" smtClean="0"/>
              <a:t>Милосердие</a:t>
            </a:r>
            <a:endParaRPr lang="ru-RU" dirty="0"/>
          </a:p>
          <a:p>
            <a:pPr lvl="0"/>
            <a:r>
              <a:rPr lang="ru-RU" b="1" dirty="0" smtClean="0"/>
              <a:t>Уважение</a:t>
            </a:r>
            <a:endParaRPr lang="ru-RU" dirty="0"/>
          </a:p>
          <a:p>
            <a:pPr lvl="0"/>
            <a:r>
              <a:rPr lang="ru-RU" b="1" dirty="0" smtClean="0"/>
              <a:t>Смелость</a:t>
            </a:r>
            <a:endParaRPr lang="ru-RU" dirty="0"/>
          </a:p>
          <a:p>
            <a:pPr lvl="0"/>
            <a:r>
              <a:rPr lang="ru-RU" b="1" dirty="0" smtClean="0"/>
              <a:t>Честь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824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Структуры самоуправления в классе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Высший орган – классное собрание;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Между собраниями работу организует и контролирует совет  класса;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Распределение общественных поручений между всеми учащимися.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Классное собрание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Помочь в решении проблем.</a:t>
            </a:r>
          </a:p>
          <a:p>
            <a:r>
              <a:rPr lang="ru-RU" dirty="0" smtClean="0"/>
              <a:t>Развивать у учащихся способность решать эти проблемы самостоятельно.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               Задачи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Вызывать детей на откровенный разговор друг с другом.</a:t>
            </a:r>
            <a:br>
              <a:rPr lang="ru-RU" dirty="0" smtClean="0"/>
            </a:br>
            <a:r>
              <a:rPr lang="ru-RU" dirty="0" smtClean="0"/>
              <a:t>Формировать честную дисциплину среди школьников.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  <p:bldP spid="3" grpId="0" build="p"/>
      <p:bldP spid="6" grpId="0" build="p" animBg="1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классном собрании: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Не позволяйте детям осуждать или обвинять других;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привлекайте детей к выслеживанию и выявлению правонарушителей;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наказывайте весь класс за поведение отдельных  ребят;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Создавайте атмосферу сотрудничества.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организации и проведения классного собрания: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1.Попытаться самим решить проблему;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2.Не оказывать друг на друга никакого давления – ни юридического, ни словесного;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3.Слушать друг друга и не перебивать.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классного собрания: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Представление обсуждаемой проблемы;</a:t>
            </a:r>
            <a:br>
              <a:rPr lang="ru-RU" dirty="0" smtClean="0"/>
            </a:br>
            <a:r>
              <a:rPr lang="ru-RU" dirty="0" smtClean="0"/>
              <a:t>Изложение информации по проблеме;</a:t>
            </a:r>
            <a:br>
              <a:rPr lang="ru-RU" dirty="0" smtClean="0"/>
            </a:br>
            <a:r>
              <a:rPr lang="ru-RU" dirty="0" smtClean="0"/>
              <a:t>Начало дискуссии: «Что нам необходимо сделать для того, чтобы …»;</a:t>
            </a:r>
            <a:br>
              <a:rPr lang="ru-RU" dirty="0" smtClean="0"/>
            </a:br>
            <a:r>
              <a:rPr lang="ru-RU" dirty="0" smtClean="0"/>
              <a:t>Предложение решения проблемы;</a:t>
            </a:r>
            <a:br>
              <a:rPr lang="ru-RU" dirty="0" smtClean="0"/>
            </a:br>
            <a:r>
              <a:rPr lang="ru-RU" dirty="0" smtClean="0"/>
              <a:t>Выбор решения;</a:t>
            </a:r>
            <a:br>
              <a:rPr lang="ru-RU" dirty="0" smtClean="0"/>
            </a:br>
            <a:r>
              <a:rPr lang="ru-RU" dirty="0" smtClean="0"/>
              <a:t>Обсуждение предполагаемого результата решения;</a:t>
            </a:r>
            <a:br>
              <a:rPr lang="ru-RU" dirty="0" smtClean="0"/>
            </a:br>
            <a:r>
              <a:rPr lang="ru-RU" dirty="0" smtClean="0"/>
              <a:t>Закрытие собрания.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Процедура классного собрания: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Школьники сидят по кругу;</a:t>
            </a:r>
            <a:endParaRPr lang="en-US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>Продолжительность собрания :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для  школьников – 45 мин.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547813" y="333375"/>
            <a:ext cx="56896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CC0000"/>
                </a:solidFill>
              </a:rPr>
              <a:t>Органы классного самоуправления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50825" y="981075"/>
            <a:ext cx="82867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CC0000"/>
                </a:solidFill>
              </a:rPr>
              <a:t>Совет класса-</a:t>
            </a:r>
            <a:r>
              <a:rPr lang="ru-RU" b="1"/>
              <a:t> это орган классного самоуправления.</a:t>
            </a:r>
          </a:p>
          <a:p>
            <a:pPr algn="ctr"/>
            <a:r>
              <a:rPr lang="ru-RU" b="1"/>
              <a:t>В состав совета класса избираются лучшие представители классного </a:t>
            </a:r>
          </a:p>
          <a:p>
            <a:pPr algn="ctr"/>
            <a:r>
              <a:rPr lang="ru-RU" b="1"/>
              <a:t>коллектива, которые возглавляют направления работы.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50825" y="2133600"/>
            <a:ext cx="28162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/>
              <a:t>Участие в обсуждении </a:t>
            </a:r>
          </a:p>
          <a:p>
            <a:pPr algn="ctr"/>
            <a:r>
              <a:rPr lang="ru-RU" b="1"/>
              <a:t>и составлении плана </a:t>
            </a:r>
          </a:p>
          <a:p>
            <a:pPr algn="ctr"/>
            <a:r>
              <a:rPr lang="ru-RU" b="1"/>
              <a:t>работы класса.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042988" y="3141663"/>
            <a:ext cx="33893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/>
              <a:t>Назначение ответственных </a:t>
            </a:r>
          </a:p>
          <a:p>
            <a:pPr algn="ctr"/>
            <a:r>
              <a:rPr lang="ru-RU" b="1"/>
              <a:t>за конкретные дела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500563" y="3141663"/>
            <a:ext cx="2689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/>
              <a:t>Организация участия </a:t>
            </a:r>
          </a:p>
          <a:p>
            <a:pPr algn="ctr"/>
            <a:r>
              <a:rPr lang="ru-RU" b="1"/>
              <a:t>класса в КТД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795963" y="2205038"/>
            <a:ext cx="3041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/>
              <a:t>Заслушивание отчетов </a:t>
            </a:r>
          </a:p>
          <a:p>
            <a:pPr algn="ctr"/>
            <a:r>
              <a:rPr lang="ru-RU" b="1"/>
              <a:t>о работе ответственных </a:t>
            </a:r>
          </a:p>
          <a:p>
            <a:pPr algn="ctr"/>
            <a:r>
              <a:rPr lang="ru-RU" b="1"/>
              <a:t>по направлениям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>
            <a:off x="3059113" y="1916113"/>
            <a:ext cx="720725" cy="503237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995738" y="2349500"/>
            <a:ext cx="0" cy="790575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4859338" y="2349500"/>
            <a:ext cx="0" cy="790575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5076825" y="1916113"/>
            <a:ext cx="649288" cy="504825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2411413" y="4292600"/>
            <a:ext cx="4137025" cy="396875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</a:rPr>
              <a:t>Обязанности по направлениям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23850" y="5157788"/>
            <a:ext cx="172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Лидер класса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5867400" y="5949950"/>
            <a:ext cx="284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Культмассовый сектор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900113" y="5876925"/>
            <a:ext cx="2460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Спортивный сектор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627313" y="5373688"/>
            <a:ext cx="1647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Редколлегия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4356100" y="5300663"/>
            <a:ext cx="2120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Трудовой сектор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6877050" y="5157788"/>
            <a:ext cx="2027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Учебный сектор</a:t>
            </a:r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H="1">
            <a:off x="1331913" y="4797425"/>
            <a:ext cx="7207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6804025" y="4868863"/>
            <a:ext cx="7207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6443663" y="5229225"/>
            <a:ext cx="504825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5219700" y="4868863"/>
            <a:ext cx="730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 flipH="1">
            <a:off x="1979613" y="5013325"/>
            <a:ext cx="64770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 flipH="1">
            <a:off x="3492500" y="4868863"/>
            <a:ext cx="714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6652" name="Picture 28" descr="BD0014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16338"/>
            <a:ext cx="1152525" cy="113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53" name="Picture 29" descr="j02330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1277937" cy="129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94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68313" y="284163"/>
            <a:ext cx="5372100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CC0000"/>
                </a:solidFill>
              </a:rPr>
              <a:t>ЛИДЕР  КЛАССА</a:t>
            </a:r>
          </a:p>
          <a:p>
            <a:pPr>
              <a:buClr>
                <a:srgbClr val="0000CC"/>
              </a:buClr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ru-RU" sz="1600" dirty="0"/>
              <a:t>участие в еженедельных собраниях Совета лидеров</a:t>
            </a:r>
          </a:p>
          <a:p>
            <a:pPr>
              <a:buClr>
                <a:srgbClr val="0000CC"/>
              </a:buClr>
              <a:buFont typeface="Wingdings" pitchFamily="2" charset="2"/>
              <a:buChar char="§"/>
            </a:pPr>
            <a:r>
              <a:rPr lang="ru-RU" sz="1600" dirty="0"/>
              <a:t> контроль внешнего вида</a:t>
            </a:r>
          </a:p>
          <a:p>
            <a:pPr>
              <a:buClr>
                <a:srgbClr val="0000CC"/>
              </a:buClr>
              <a:buFont typeface="Wingdings" pitchFamily="2" charset="2"/>
              <a:buChar char="§"/>
            </a:pPr>
            <a:r>
              <a:rPr lang="ru-RU" sz="1600" dirty="0"/>
              <a:t> организация дежурства по классу и т.д.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68313" y="1341438"/>
            <a:ext cx="7011987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CC0000"/>
                </a:solidFill>
              </a:rPr>
              <a:t>КУЛЬТМАССОВЫЙ СЕКТОР</a:t>
            </a:r>
          </a:p>
          <a:p>
            <a:pPr>
              <a:buClr>
                <a:srgbClr val="0000CC"/>
              </a:buClr>
              <a:buFont typeface="Wingdings" pitchFamily="2" charset="2"/>
              <a:buChar char="§"/>
            </a:pPr>
            <a:r>
              <a:rPr lang="ru-RU" sz="1600" dirty="0"/>
              <a:t> организация участия класса в проведении различных общешкольных </a:t>
            </a:r>
          </a:p>
          <a:p>
            <a:pPr>
              <a:buClr>
                <a:srgbClr val="0000CC"/>
              </a:buClr>
              <a:buFont typeface="Wingdings" pitchFamily="2" charset="2"/>
              <a:buNone/>
            </a:pPr>
            <a:r>
              <a:rPr lang="ru-RU" sz="1600" dirty="0"/>
              <a:t>мероприятий и конкурсов</a:t>
            </a:r>
          </a:p>
          <a:p>
            <a:pPr>
              <a:buClr>
                <a:srgbClr val="0000CC"/>
              </a:buClr>
              <a:buFont typeface="Wingdings" pitchFamily="2" charset="2"/>
              <a:buChar char="§"/>
            </a:pPr>
            <a:r>
              <a:rPr lang="ru-RU" sz="1600" dirty="0"/>
              <a:t> проведение классных вечеров, дискотек и т.д.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68313" y="2349500"/>
            <a:ext cx="71691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CC0000"/>
                </a:solidFill>
              </a:rPr>
              <a:t>СПОРТИВНЫЙ СЕКТОР</a:t>
            </a:r>
          </a:p>
          <a:p>
            <a:pPr>
              <a:buClr>
                <a:srgbClr val="0000CC"/>
              </a:buClr>
              <a:buFont typeface="Wingdings" pitchFamily="2" charset="2"/>
              <a:buChar char="§"/>
            </a:pPr>
            <a:r>
              <a:rPr lang="ru-RU" sz="1600" dirty="0"/>
              <a:t> организация спортивных мероприятий и конкурсов в классе</a:t>
            </a:r>
          </a:p>
          <a:p>
            <a:pPr>
              <a:buClr>
                <a:srgbClr val="0000CC"/>
              </a:buClr>
              <a:buFont typeface="Wingdings" pitchFamily="2" charset="2"/>
              <a:buChar char="§"/>
            </a:pPr>
            <a:r>
              <a:rPr lang="ru-RU" sz="1600" dirty="0"/>
              <a:t> организация участия класса в различных общешкольных мероприятиях</a:t>
            </a:r>
          </a:p>
          <a:p>
            <a:pPr>
              <a:buClr>
                <a:srgbClr val="0000CC"/>
              </a:buClr>
              <a:buFont typeface="Wingdings" pitchFamily="2" charset="2"/>
              <a:buNone/>
            </a:pPr>
            <a:r>
              <a:rPr lang="ru-RU" sz="1600" dirty="0"/>
              <a:t>   и  соревнованиях и т.д.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68313" y="3357563"/>
            <a:ext cx="7507287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CC0000"/>
                </a:solidFill>
              </a:rPr>
              <a:t>РЕДКОЛЛЕГИЯ</a:t>
            </a:r>
          </a:p>
          <a:p>
            <a:pPr>
              <a:buClr>
                <a:srgbClr val="0000CC"/>
              </a:buClr>
              <a:buFont typeface="Wingdings" pitchFamily="2" charset="2"/>
              <a:buChar char="§"/>
            </a:pPr>
            <a:r>
              <a:rPr lang="ru-RU" sz="1600" dirty="0"/>
              <a:t> подготовка оформления к праздникам и вечерам в классе</a:t>
            </a:r>
          </a:p>
          <a:p>
            <a:pPr>
              <a:buClr>
                <a:srgbClr val="0000CC"/>
              </a:buClr>
              <a:buFont typeface="Wingdings" pitchFamily="2" charset="2"/>
              <a:buChar char="§"/>
            </a:pPr>
            <a:r>
              <a:rPr lang="ru-RU" sz="1600" dirty="0"/>
              <a:t> организация участия класса в конкурсах газет, листовок к знаменательным</a:t>
            </a:r>
          </a:p>
          <a:p>
            <a:pPr>
              <a:buClr>
                <a:srgbClr val="0000CC"/>
              </a:buClr>
              <a:buFont typeface="Wingdings" pitchFamily="2" charset="2"/>
              <a:buNone/>
            </a:pPr>
            <a:r>
              <a:rPr lang="ru-RU" sz="1600" dirty="0"/>
              <a:t>   датам года</a:t>
            </a:r>
          </a:p>
          <a:p>
            <a:pPr>
              <a:buClr>
                <a:srgbClr val="0000CC"/>
              </a:buClr>
              <a:buFont typeface="Wingdings" pitchFamily="2" charset="2"/>
              <a:buChar char="§"/>
            </a:pPr>
            <a:r>
              <a:rPr lang="ru-RU" sz="1600" dirty="0"/>
              <a:t> организация участия класса в конкурсах различного уровня (городской,</a:t>
            </a:r>
          </a:p>
          <a:p>
            <a:pPr>
              <a:buClr>
                <a:srgbClr val="0000CC"/>
              </a:buClr>
              <a:buFont typeface="Wingdings" pitchFamily="2" charset="2"/>
              <a:buNone/>
            </a:pPr>
            <a:r>
              <a:rPr lang="ru-RU" sz="1600" dirty="0"/>
              <a:t>   республиканский)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68313" y="4868863"/>
            <a:ext cx="81835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CC0000"/>
                </a:solidFill>
              </a:rPr>
              <a:t>ТРУДОВОЙ СЕКТОР</a:t>
            </a:r>
          </a:p>
          <a:p>
            <a:pPr>
              <a:buClr>
                <a:srgbClr val="0000CC"/>
              </a:buClr>
              <a:buFont typeface="Wingdings" pitchFamily="2" charset="2"/>
              <a:buChar char="§"/>
            </a:pPr>
            <a:r>
              <a:rPr lang="ru-RU" sz="1600" dirty="0"/>
              <a:t> организация уборок территории и  проведение генеральных уборок в классе и т.д.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68313" y="5445125"/>
            <a:ext cx="62293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CC0000"/>
                </a:solidFill>
              </a:rPr>
              <a:t>УЧЕБНЫЙ  СЕКТОР</a:t>
            </a:r>
          </a:p>
          <a:p>
            <a:pPr>
              <a:buClr>
                <a:srgbClr val="0000CC"/>
              </a:buClr>
              <a:buFont typeface="Wingdings" pitchFamily="2" charset="2"/>
              <a:buChar char="§"/>
            </a:pPr>
            <a:r>
              <a:rPr lang="ru-RU" sz="1600" dirty="0"/>
              <a:t> контроль за успеваемостью в классе</a:t>
            </a:r>
          </a:p>
          <a:p>
            <a:pPr>
              <a:buClr>
                <a:srgbClr val="0000CC"/>
              </a:buClr>
              <a:buFont typeface="Wingdings" pitchFamily="2" charset="2"/>
              <a:buChar char="§"/>
            </a:pPr>
            <a:r>
              <a:rPr lang="ru-RU" sz="1600" dirty="0"/>
              <a:t> помощь классному руководителю в проверке дневников и т.д.</a:t>
            </a:r>
          </a:p>
        </p:txBody>
      </p:sp>
      <p:pic>
        <p:nvPicPr>
          <p:cNvPr id="27659" name="Picture 11" descr="BD0017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989138"/>
            <a:ext cx="825500" cy="122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0" name="Picture 12" descr="ED0001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589588"/>
            <a:ext cx="1152525" cy="101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1" name="Picture 13" descr="PE0166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716338"/>
            <a:ext cx="954088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2" name="Picture 14" descr="PE03257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598" y="333375"/>
            <a:ext cx="1185862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90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фер обмена03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1" y="357166"/>
            <a:ext cx="750099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ln w="38100" cap="flat" cmpd="dbl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«Концепция модернизации российского образования на период до 2010 г»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ln w="38100" cap="flat" cmpd="dbl"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«Концепция модернизации российского образования на период до 2010 г»     определила          цели образования на современном этапе. В ней подчеркивается, что главной целью школы является слияние процесса обучения и воспитания в единый процесс развития личности школьника, способной к успешной социализации в обществе и активной адаптации на рынке труда.</a:t>
            </a:r>
          </a:p>
        </p:txBody>
      </p:sp>
    </p:spTree>
    <p:extLst>
      <p:ext uri="{BB962C8B-B14F-4D97-AF65-F5344CB8AC3E}">
        <p14:creationId xmlns:p14="http://schemas.microsoft.com/office/powerpoint/2010/main" val="255239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9810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Воспитание – целенаправленный процесс формирования определенных культурных черт человека.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1099" y="2236633"/>
            <a:ext cx="8064896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«С кем поведешься, от того и наберешься.»</a:t>
            </a:r>
          </a:p>
          <a:p>
            <a:pPr algn="ctr">
              <a:defRPr/>
            </a:pPr>
            <a:r>
              <a:rPr lang="ru-RU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«Скажи мне, кто твой друг, и я скажу, кто ты.»</a:t>
            </a:r>
          </a:p>
        </p:txBody>
      </p:sp>
      <p:pic>
        <p:nvPicPr>
          <p:cNvPr id="5126" name="Picture 2" descr="C:\Users\катя\AppData\Local\Microsoft\Windows\Temporary Internet Files\Content.IE5\7Y0EH3S4\MC9003101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382963"/>
            <a:ext cx="2232025" cy="301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3" descr="C:\Users\катя\AppData\Local\Microsoft\Windows\Temporary Internet Files\Content.IE5\AV3I7PP8\MC90033845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429000"/>
            <a:ext cx="3671887" cy="287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521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168125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>Мало ЗНАТЬ - нужно УМЕТЬ!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3284984"/>
            <a:ext cx="7200800" cy="2808312"/>
          </a:xfrm>
          <a:ln w="76200" cmpd="tri">
            <a:solidFill>
              <a:schemeClr val="tx2"/>
            </a:solidFill>
          </a:ln>
        </p:spPr>
        <p:txBody>
          <a:bodyPr>
            <a:normAutofit fontScale="85000" lnSpcReduction="2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i="1" smtClean="0"/>
              <a:t>Теперь для того, чтобы достичь успеха в жизни, мало ЗНАТЬ -  нужно УМЕТЬ: уметь самостоятельно думать, изобретать, творить, находить оптимальные решения там, где "правильных" ответов нет и быть не может, и не бояться брать на себя ответственность за все, что делаешь. Нужно быть личностью, целеустремленной и творческой.</a:t>
            </a:r>
            <a:r>
              <a:rPr lang="ru-RU" sz="2800" smtClean="0"/>
              <a:t> </a:t>
            </a:r>
          </a:p>
        </p:txBody>
      </p:sp>
      <p:pic>
        <p:nvPicPr>
          <p:cNvPr id="4" name="Рисунок 3" descr="https://im3-tub-ru.yandex.net/i?id=b1a35660fd6d87d0c4730e116194e2c1&amp;n=33&amp;h=190&amp;w=19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783299"/>
            <a:ext cx="1233686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486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Вести </a:t>
            </a:r>
            <a:r>
              <a:rPr lang="ru-RU" sz="2000" dirty="0">
                <a:solidFill>
                  <a:srgbClr val="FF0000"/>
                </a:solidFill>
              </a:rPr>
              <a:t>работу по формированию социальных качеств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endParaRPr lang="ru-RU" dirty="0"/>
          </a:p>
          <a:p>
            <a:r>
              <a:rPr lang="ru-RU" dirty="0"/>
              <a:t>Это такие социальные качества:</a:t>
            </a:r>
          </a:p>
          <a:p>
            <a:pPr lvl="0"/>
            <a:r>
              <a:rPr lang="ru-RU" dirty="0"/>
              <a:t>Товарищество.</a:t>
            </a:r>
          </a:p>
          <a:p>
            <a:pPr lvl="0"/>
            <a:r>
              <a:rPr lang="ru-RU" dirty="0"/>
              <a:t>Уважение к старшим.</a:t>
            </a:r>
          </a:p>
          <a:p>
            <a:pPr lvl="0"/>
            <a:r>
              <a:rPr lang="ru-RU" dirty="0"/>
              <a:t>Доброта.</a:t>
            </a:r>
          </a:p>
          <a:p>
            <a:pPr lvl="0"/>
            <a:r>
              <a:rPr lang="ru-RU" dirty="0"/>
              <a:t>Честность.</a:t>
            </a:r>
          </a:p>
          <a:p>
            <a:pPr lvl="0"/>
            <a:r>
              <a:rPr lang="ru-RU" dirty="0"/>
              <a:t>Трудолюбие.</a:t>
            </a:r>
          </a:p>
          <a:p>
            <a:pPr lvl="0"/>
            <a:r>
              <a:rPr lang="ru-RU" dirty="0"/>
              <a:t>Бережливость.</a:t>
            </a:r>
          </a:p>
          <a:p>
            <a:pPr lvl="0"/>
            <a:r>
              <a:rPr lang="ru-RU" dirty="0"/>
              <a:t>Дисциплинированность, соблюдение порядка.</a:t>
            </a:r>
          </a:p>
          <a:p>
            <a:pPr lvl="0"/>
            <a:r>
              <a:rPr lang="ru-RU" dirty="0"/>
              <a:t>Любознательность.</a:t>
            </a:r>
          </a:p>
          <a:p>
            <a:pPr lvl="0"/>
            <a:r>
              <a:rPr lang="ru-RU" dirty="0"/>
              <a:t>Любовь к прекрасному.</a:t>
            </a:r>
          </a:p>
          <a:p>
            <a:pPr lvl="0"/>
            <a:r>
              <a:rPr lang="ru-RU" dirty="0"/>
              <a:t>Стремление быть сильным, ловким.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93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Спасибо 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detsad2682.ru/wp-content/uploads/2012/12/%D1%81%D0%BE%D0%BB%D0%BD%D1%8B%D1%88%D0%BA%D0%BE-300x286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9792" y="2420888"/>
            <a:ext cx="28575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937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ln w="76200" cap="flat" cmpd="tri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smtClean="0"/>
              <a:t>Роль учителя в современной школе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ln w="38100" cap="flat" cmpd="dbl">
            <a:solidFill>
              <a:schemeClr val="tx2"/>
            </a:solidFill>
          </a:ln>
        </p:spPr>
        <p:txBody>
          <a:bodyPr>
            <a:normAutofit fontScale="85000" lnSpcReduction="20000"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При таком  подходе меняется роль учителя: он становится квалифицированным консультантом, облегчающим освоение систем поиска и постижения нового. Тем самым он становится  </a:t>
            </a:r>
            <a:r>
              <a:rPr lang="ru-RU" sz="2000" dirty="0" smtClean="0"/>
              <a:t>ОРГАНИЗАТОРОМ УЧЕБНОГО ПРОЦЕССА.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Успешность этого процесса во многом зависит от эффективности педагогической деятельности в данном направлении. </a:t>
            </a:r>
          </a:p>
        </p:txBody>
      </p:sp>
    </p:spTree>
    <p:extLst>
      <p:ext uri="{BB962C8B-B14F-4D97-AF65-F5344CB8AC3E}">
        <p14:creationId xmlns:p14="http://schemas.microsoft.com/office/powerpoint/2010/main" val="269667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>
          <a:ln w="76200" cap="flat" cmpd="tri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mtClean="0"/>
              <a:t>Изменение учебного процесса</a:t>
            </a: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30725"/>
          </a:xfrm>
          <a:ln w="38100" cap="flat" cmpd="dbl"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В современных условиях меняется не только роль учителя в учебном процессе. Изменяется акцент учебного процесса: он переносится на уровень достижений ученика через систему «проб» разных видов деятельности, чтобы быть успешным как на внутреннем (школьном), так и внешнем (общественном) рынке.</a:t>
            </a:r>
          </a:p>
        </p:txBody>
      </p:sp>
    </p:spTree>
    <p:extLst>
      <p:ext uri="{BB962C8B-B14F-4D97-AF65-F5344CB8AC3E}">
        <p14:creationId xmlns:p14="http://schemas.microsoft.com/office/powerpoint/2010/main" val="3834241052"/>
      </p:ext>
    </p:extLst>
  </p:cSld>
  <p:clrMapOvr>
    <a:masterClrMapping/>
  </p:clrMapOvr>
  <p:transition spd="slow" advClick="0" advTm="15000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1582341"/>
            <a:ext cx="698477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же такое ученическое самоуправление?-Это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одно из направлений педагогической деятельности, которое  занимает ведущее место в целостном учебно-воспитательном процессе, так как дополнительные знания, практические навыки и умения, социальные установки и ценности, формируемые в ходе реализации самоуправления, во многом определяют жизнеспособность и социальные перспективы выпускников школы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22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751344"/>
            <a:ext cx="71287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Сделать учащихся активными участниками воспитательного процесса – это важная и ответственная задача. Привлечение школьников к общественной жизни школы, 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расширяет их опыт воспитательной деятельности, меняет их отношение к школе, к Родине, к окружающим, способствует пониманию того, что окружающие нуждаются в помощи, поддержке, в сопереживании. Общие дела и интересы сплачивают детей, помогают найти язык общения, положительно воздействуют на формирование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нравственного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становления личности ребенка.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04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Самоуправление в классе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«СО»  </a:t>
            </a:r>
            <a:br>
              <a:rPr lang="ru-RU" dirty="0" smtClean="0"/>
            </a:br>
            <a:r>
              <a:rPr lang="ru-RU" sz="2000" dirty="0" smtClean="0"/>
              <a:t>содружество</a:t>
            </a:r>
            <a:br>
              <a:rPr lang="ru-RU" sz="2000" dirty="0" smtClean="0"/>
            </a:br>
            <a:r>
              <a:rPr lang="ru-RU" sz="2000" dirty="0" smtClean="0"/>
              <a:t>сотрудничество</a:t>
            </a:r>
            <a:br>
              <a:rPr lang="ru-RU" sz="2000" dirty="0" smtClean="0"/>
            </a:br>
            <a:r>
              <a:rPr lang="ru-RU" sz="2000" dirty="0" smtClean="0"/>
              <a:t>сопричастность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«САМО»</a:t>
            </a:r>
            <a:br>
              <a:rPr lang="ru-RU" dirty="0" smtClean="0"/>
            </a:br>
            <a:r>
              <a:rPr lang="ru-RU" sz="2000" dirty="0" smtClean="0"/>
              <a:t>самовыражение</a:t>
            </a:r>
            <a:br>
              <a:rPr lang="ru-RU" sz="2000" dirty="0" smtClean="0"/>
            </a:br>
            <a:r>
              <a:rPr lang="ru-RU" sz="2000" dirty="0" smtClean="0"/>
              <a:t>самодеятельность</a:t>
            </a:r>
            <a:br>
              <a:rPr lang="ru-RU" sz="2000" dirty="0" smtClean="0"/>
            </a:br>
            <a:r>
              <a:rPr lang="ru-RU" sz="2000" dirty="0" smtClean="0"/>
              <a:t>самоопределение</a:t>
            </a:r>
            <a:endParaRPr lang="ru-RU" sz="20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Сущности самоуправления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Управление жизнью класса; </a:t>
            </a:r>
            <a:br>
              <a:rPr lang="ru-RU" dirty="0" smtClean="0"/>
            </a:br>
            <a:r>
              <a:rPr lang="ru-RU" dirty="0" smtClean="0"/>
              <a:t>Организация дел для своего класса, а значит и для себя;</a:t>
            </a:r>
            <a:br>
              <a:rPr lang="ru-RU" dirty="0" smtClean="0"/>
            </a:br>
            <a:r>
              <a:rPr lang="ru-RU" dirty="0" smtClean="0"/>
              <a:t>Решение задач, самостоятельно поставленных перед классным коллективом;</a:t>
            </a:r>
            <a:br>
              <a:rPr lang="ru-RU" dirty="0" smtClean="0"/>
            </a:br>
            <a:r>
              <a:rPr lang="ru-RU" dirty="0" smtClean="0"/>
              <a:t>Школа ответственности, доверие, взаимопомощь, взаимопонимание и взросление;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Задачи самоуправления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1.</a:t>
            </a:r>
            <a:r>
              <a:rPr lang="ru-RU" b="1" dirty="0" smtClean="0">
                <a:solidFill>
                  <a:srgbClr val="FF0000"/>
                </a:solidFill>
              </a:rPr>
              <a:t>Создание</a:t>
            </a:r>
            <a:r>
              <a:rPr lang="ru-RU" dirty="0" smtClean="0"/>
              <a:t> условий для самовыражения, самоутверждения каждой личности через участие в различных видах деятельности.</a:t>
            </a:r>
            <a:br>
              <a:rPr lang="ru-RU" dirty="0" smtClean="0"/>
            </a:br>
            <a:r>
              <a:rPr lang="ru-RU" dirty="0" smtClean="0"/>
              <a:t>2.</a:t>
            </a:r>
            <a:r>
              <a:rPr lang="ru-RU" b="1" dirty="0" smtClean="0">
                <a:solidFill>
                  <a:srgbClr val="FF0000"/>
                </a:solidFill>
              </a:rPr>
              <a:t>Сттимуляция</a:t>
            </a:r>
            <a:r>
              <a:rPr lang="ru-RU" dirty="0" smtClean="0"/>
              <a:t> социального творчества, инициативы, формирования активной гражданской позиции детей.</a:t>
            </a:r>
            <a:br>
              <a:rPr lang="ru-RU" dirty="0" smtClean="0"/>
            </a:br>
            <a:r>
              <a:rPr lang="ru-RU" dirty="0" smtClean="0"/>
              <a:t>3.</a:t>
            </a:r>
            <a:r>
              <a:rPr lang="ru-RU" b="1" dirty="0" smtClean="0">
                <a:solidFill>
                  <a:srgbClr val="FF0000"/>
                </a:solidFill>
              </a:rPr>
              <a:t>Воспитание</a:t>
            </a:r>
            <a:r>
              <a:rPr lang="ru-RU" dirty="0" smtClean="0"/>
              <a:t> у школьников демократической культуры, формирование умения действовать в интересах совершенствования не только своей личности, но и общества (класса, школы).</a:t>
            </a:r>
            <a:br>
              <a:rPr lang="ru-RU" dirty="0" smtClean="0"/>
            </a:br>
            <a:r>
              <a:rPr lang="ru-RU" dirty="0" smtClean="0"/>
              <a:t>4.</a:t>
            </a:r>
            <a:r>
              <a:rPr lang="ru-RU" b="1" dirty="0" smtClean="0">
                <a:solidFill>
                  <a:srgbClr val="FF0000"/>
                </a:solidFill>
              </a:rPr>
              <a:t>Воспитание</a:t>
            </a:r>
            <a:r>
              <a:rPr lang="ru-RU" dirty="0" smtClean="0"/>
              <a:t> достойных творческих лидеров.</a:t>
            </a: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202</TotalTime>
  <Words>675</Words>
  <Application>Microsoft Office PowerPoint</Application>
  <PresentationFormat>Экран (4:3)</PresentationFormat>
  <Paragraphs>127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Остин</vt:lpstr>
      <vt:lpstr>Детское самоуправление в классе, как фактор социализации школьников.</vt:lpstr>
      <vt:lpstr>«Концепция модернизации российского образования на период до 2010 г»</vt:lpstr>
      <vt:lpstr>Роль учителя в современной школе</vt:lpstr>
      <vt:lpstr>Изменение учебного процесса</vt:lpstr>
      <vt:lpstr>Презентация PowerPoint</vt:lpstr>
      <vt:lpstr>Презентация PowerPoint</vt:lpstr>
      <vt:lpstr>         Самоуправление в классе</vt:lpstr>
      <vt:lpstr>     Сущности самоуправления</vt:lpstr>
      <vt:lpstr>         Задачи самоуправления</vt:lpstr>
      <vt:lpstr>Законы нашей организации: </vt:lpstr>
      <vt:lpstr>Структуры самоуправления в классе</vt:lpstr>
      <vt:lpstr>                  Классное собрание</vt:lpstr>
      <vt:lpstr>На классном собрании:</vt:lpstr>
      <vt:lpstr>Правила организации и проведения классного собрания:</vt:lpstr>
      <vt:lpstr>Структура классного собрания:</vt:lpstr>
      <vt:lpstr>Процедура классного собрания:</vt:lpstr>
      <vt:lpstr>Презентация PowerPoint</vt:lpstr>
      <vt:lpstr>Презентация PowerPoint</vt:lpstr>
      <vt:lpstr>Презентация PowerPoint</vt:lpstr>
      <vt:lpstr>Воспитание – целенаправленный процесс формирования определенных культурных черт человека.</vt:lpstr>
      <vt:lpstr>      Мало ЗНАТЬ - нужно УМЕТЬ!</vt:lpstr>
      <vt:lpstr> Вести работу по формированию социальных качеств</vt:lpstr>
      <vt:lpstr>Спасибо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Самоуправление в классе</dc:title>
  <dc:creator>user</dc:creator>
  <cp:lastModifiedBy>User</cp:lastModifiedBy>
  <cp:revision>54</cp:revision>
  <dcterms:created xsi:type="dcterms:W3CDTF">2013-12-11T11:45:28Z</dcterms:created>
  <dcterms:modified xsi:type="dcterms:W3CDTF">2015-11-29T18:18:15Z</dcterms:modified>
</cp:coreProperties>
</file>