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78" r:id="rId2"/>
    <p:sldId id="471" r:id="rId3"/>
    <p:sldId id="474" r:id="rId4"/>
    <p:sldId id="539" r:id="rId5"/>
    <p:sldId id="298" r:id="rId6"/>
    <p:sldId id="299" r:id="rId7"/>
    <p:sldId id="305" r:id="rId8"/>
    <p:sldId id="488" r:id="rId9"/>
    <p:sldId id="661" r:id="rId10"/>
    <p:sldId id="306" r:id="rId11"/>
    <p:sldId id="572" r:id="rId12"/>
    <p:sldId id="477" r:id="rId13"/>
    <p:sldId id="478" r:id="rId14"/>
    <p:sldId id="479" r:id="rId15"/>
    <p:sldId id="575" r:id="rId16"/>
    <p:sldId id="481" r:id="rId17"/>
    <p:sldId id="485" r:id="rId18"/>
    <p:sldId id="329" r:id="rId19"/>
    <p:sldId id="555" r:id="rId20"/>
    <p:sldId id="557" r:id="rId21"/>
    <p:sldId id="564" r:id="rId22"/>
    <p:sldId id="560" r:id="rId23"/>
    <p:sldId id="330" r:id="rId24"/>
    <p:sldId id="558" r:id="rId25"/>
    <p:sldId id="577" r:id="rId26"/>
    <p:sldId id="645" r:id="rId27"/>
    <p:sldId id="646" r:id="rId28"/>
    <p:sldId id="648" r:id="rId29"/>
    <p:sldId id="651" r:id="rId30"/>
    <p:sldId id="652" r:id="rId31"/>
    <p:sldId id="339" r:id="rId32"/>
    <p:sldId id="443" r:id="rId33"/>
    <p:sldId id="340" r:id="rId34"/>
    <p:sldId id="444" r:id="rId35"/>
    <p:sldId id="445" r:id="rId36"/>
    <p:sldId id="341" r:id="rId37"/>
    <p:sldId id="446" r:id="rId38"/>
    <p:sldId id="342" r:id="rId39"/>
    <p:sldId id="447" r:id="rId40"/>
    <p:sldId id="343" r:id="rId41"/>
    <p:sldId id="448" r:id="rId42"/>
    <p:sldId id="344" r:id="rId43"/>
    <p:sldId id="449" r:id="rId44"/>
    <p:sldId id="470" r:id="rId45"/>
    <p:sldId id="592" r:id="rId46"/>
    <p:sldId id="641" r:id="rId47"/>
    <p:sldId id="642" r:id="rId48"/>
    <p:sldId id="643" r:id="rId49"/>
    <p:sldId id="659" r:id="rId50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2FC71B"/>
    <a:srgbClr val="CD1603"/>
    <a:srgbClr val="36F81C"/>
    <a:srgbClr val="009ED6"/>
    <a:srgbClr val="6AE959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1479" autoAdjust="0"/>
  </p:normalViewPr>
  <p:slideViewPr>
    <p:cSldViewPr>
      <p:cViewPr varScale="1">
        <p:scale>
          <a:sx n="64" d="100"/>
          <a:sy n="64" d="100"/>
        </p:scale>
        <p:origin x="-4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9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69E3B4-0728-498F-B7D1-B10199D9151C}" type="datetimeFigureOut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77EB3F-9ACC-4D4F-B7FD-E71FAB8DB718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72F76F-24CE-4A3E-B82A-77413AFE9700}" type="datetimeFigureOut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ru-RU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7BD441-53E4-4DC0-9FEB-1D2969326FF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88"/>
            <a:ext cx="37211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858000" y="5105400"/>
            <a:ext cx="1828800" cy="990600"/>
          </a:xfrm>
        </p:spPr>
        <p:txBody>
          <a:bodyPr rtlCol="0">
            <a:normAutofit/>
          </a:bodyPr>
          <a:lstStyle>
            <a:lvl1pPr marL="0" indent="0" algn="ctr" latinLnBrk="0">
              <a:buNone/>
              <a:defRPr lang="ru-RU" sz="2000"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06EB-3156-4829-A137-6F364B5698E9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17DA6-9EDE-4927-BE4F-931689B1861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C7C26-1D68-4B65-9EE4-D02E5D39E361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8D2EB-BDA4-4698-9861-5E97FBC5D12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70C92-827B-41AC-A6EE-4751ED468154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B1A67-0AD9-407A-B61C-9F0A0F1BF0D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75" y="0"/>
            <a:ext cx="917257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3048000"/>
            <a:ext cx="4343400" cy="1362075"/>
          </a:xfrm>
        </p:spPr>
        <p:txBody>
          <a:bodyPr anchor="b"/>
          <a:lstStyle>
            <a:lvl1pPr algn="l" latinLnBrk="0">
              <a:defRPr lang="ru-RU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781800" y="5334000"/>
            <a:ext cx="2133600" cy="990600"/>
          </a:xfrm>
        </p:spPr>
        <p:txBody>
          <a:bodyPr rtlCol="0">
            <a:normAutofit/>
          </a:bodyPr>
          <a:lstStyle>
            <a:lvl1pPr marL="0" indent="0" algn="ctr" latinLnBrk="0">
              <a:buNone/>
              <a:defRPr lang="ru-RU" sz="18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5F207-BFCA-45B6-A994-859CA633A914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230DC-5A6F-4091-ABD5-EF28AF5E03C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1143000"/>
          </a:xfrm>
        </p:spPr>
        <p:txBody>
          <a:bodyPr/>
          <a:lstStyle>
            <a:lvl1pPr algn="l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ru-RU" sz="3200">
                <a:latin typeface="+mn-lt"/>
              </a:defRPr>
            </a:lvl1pPr>
            <a:lvl2pPr latinLnBrk="0">
              <a:defRPr lang="ru-RU" sz="2800">
                <a:latin typeface="+mn-lt"/>
              </a:defRPr>
            </a:lvl2pPr>
            <a:lvl3pPr latinLnBrk="0">
              <a:defRPr lang="ru-RU" sz="2400">
                <a:latin typeface="+mn-lt"/>
              </a:defRPr>
            </a:lvl3pPr>
            <a:lvl4pPr latinLnBrk="0">
              <a:defRPr lang="ru-RU" sz="2400">
                <a:latin typeface="+mn-lt"/>
              </a:defRPr>
            </a:lvl4pPr>
            <a:lvl5pPr latinLnBrk="0">
              <a:defRPr lang="ru-RU" sz="2400">
                <a:latin typeface="+mn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16579-7B3E-4CB7-8EF7-4638F864D82A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07417-E518-4656-9CE6-2E61C67A341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ru-RU" sz="2800"/>
            </a:lvl1pPr>
            <a:lvl2pPr latinLnBrk="0">
              <a:defRPr lang="ru-RU" sz="2400"/>
            </a:lvl2pPr>
            <a:lvl3pPr latinLnBrk="0">
              <a:defRPr lang="ru-RU" sz="2000"/>
            </a:lvl3pPr>
            <a:lvl4pPr latinLnBrk="0">
              <a:defRPr lang="ru-RU" sz="1800"/>
            </a:lvl4pPr>
            <a:lvl5pPr latinLnBrk="0">
              <a:defRPr lang="ru-RU" sz="1800"/>
            </a:lvl5pPr>
            <a:lvl6pPr latinLnBrk="0">
              <a:defRPr lang="ru-RU" sz="1800"/>
            </a:lvl6pPr>
            <a:lvl7pPr latinLnBrk="0">
              <a:defRPr lang="ru-RU" sz="1800"/>
            </a:lvl7pPr>
            <a:lvl8pPr latinLnBrk="0">
              <a:defRPr lang="ru-RU" sz="1800"/>
            </a:lvl8pPr>
            <a:lvl9pPr latinLnBrk="0">
              <a:defRPr lang="ru-RU"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ru-RU" sz="2800"/>
            </a:lvl1pPr>
            <a:lvl2pPr latinLnBrk="0">
              <a:defRPr lang="ru-RU" sz="2400"/>
            </a:lvl2pPr>
            <a:lvl3pPr latinLnBrk="0">
              <a:defRPr lang="ru-RU" sz="2000"/>
            </a:lvl3pPr>
            <a:lvl4pPr latinLnBrk="0">
              <a:defRPr lang="ru-RU" sz="1800"/>
            </a:lvl4pPr>
            <a:lvl5pPr latinLnBrk="0">
              <a:defRPr lang="ru-RU" sz="1800"/>
            </a:lvl5pPr>
            <a:lvl6pPr latinLnBrk="0">
              <a:defRPr lang="ru-RU" sz="1800"/>
            </a:lvl6pPr>
            <a:lvl7pPr latinLnBrk="0">
              <a:defRPr lang="ru-RU" sz="1800"/>
            </a:lvl7pPr>
            <a:lvl8pPr latinLnBrk="0">
              <a:defRPr lang="ru-RU" sz="1800"/>
            </a:lvl8pPr>
            <a:lvl9pPr latinLnBrk="0">
              <a:defRPr lang="ru-RU"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1785-9C79-4EF4-86C7-E2B878B111E7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D99B-C267-4191-AD08-627C8677904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  <a:lvl6pPr latinLnBrk="0">
              <a:defRPr lang="ru-RU" sz="1600"/>
            </a:lvl6pPr>
            <a:lvl7pPr latinLnBrk="0">
              <a:defRPr lang="ru-RU" sz="1600"/>
            </a:lvl7pPr>
            <a:lvl8pPr latinLnBrk="0">
              <a:defRPr lang="ru-RU" sz="1600"/>
            </a:lvl8pPr>
            <a:lvl9pPr latinLnBrk="0">
              <a:defRPr lang="ru-RU"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  <a:lvl6pPr latinLnBrk="0">
              <a:defRPr lang="ru-RU" sz="1600"/>
            </a:lvl6pPr>
            <a:lvl7pPr latinLnBrk="0">
              <a:defRPr lang="ru-RU" sz="1600"/>
            </a:lvl7pPr>
            <a:lvl8pPr latinLnBrk="0">
              <a:defRPr lang="ru-RU" sz="1600"/>
            </a:lvl8pPr>
            <a:lvl9pPr latinLnBrk="0">
              <a:defRPr lang="ru-RU"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CA4E3-9CB3-4A96-A9B4-2A7542DD12E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B2569-1AC8-4CB2-883D-381EBC67385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ru-RU"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ru-RU" sz="3200"/>
            </a:lvl1pPr>
            <a:lvl2pPr latinLnBrk="0">
              <a:defRPr lang="ru-RU" sz="2800"/>
            </a:lvl2pPr>
            <a:lvl3pPr latinLnBrk="0">
              <a:defRPr lang="ru-RU" sz="2400"/>
            </a:lvl3pPr>
            <a:lvl4pPr latinLnBrk="0">
              <a:defRPr lang="ru-RU" sz="2000"/>
            </a:lvl4pPr>
            <a:lvl5pPr latinLnBrk="0">
              <a:defRPr lang="ru-RU" sz="2000"/>
            </a:lvl5pPr>
            <a:lvl6pPr latinLnBrk="0">
              <a:defRPr lang="ru-RU" sz="2000"/>
            </a:lvl6pPr>
            <a:lvl7pPr latinLnBrk="0">
              <a:defRPr lang="ru-RU" sz="2000"/>
            </a:lvl7pPr>
            <a:lvl8pPr latinLnBrk="0">
              <a:defRPr lang="ru-RU" sz="2000"/>
            </a:lvl8pPr>
            <a:lvl9pPr latinLnBrk="0">
              <a:defRPr lang="ru-RU"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FF604-A5B8-4C23-8B5C-EB988FEC0908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936AD-39AA-48A5-8B90-E6144FDD7CD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ru-RU"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70A8F-93FF-49ED-A6A1-CD97246C11BA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4E290-A091-4E72-96CB-030E502ED785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A4FF9-0C72-4963-AD49-E9D62DCBE940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B54CE-5042-47B5-B850-949703B1097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0415D-6BC4-4649-887B-4489631F3EE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E0E42-ABE7-428D-BADA-8AF7FE9726F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74638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1600200"/>
            <a:ext cx="8077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48DECF-F490-4B2B-89C6-5A869236E63C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E25EF4-E034-4969-B1A1-8341BF723000}" type="slidenum">
              <a:rPr/>
              <a:pPr>
                <a:defRPr/>
              </a:pPr>
              <a:t>‹#›</a:t>
            </a:fld>
            <a:endParaRPr/>
          </a:p>
        </p:txBody>
      </p:sp>
      <p:pic>
        <p:nvPicPr>
          <p:cNvPr id="1032" name="Picture 7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52400" y="-109538"/>
            <a:ext cx="819150" cy="708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4" r:id="rId5"/>
    <p:sldLayoutId id="2147483753" r:id="rId6"/>
    <p:sldLayoutId id="2147483752" r:id="rId7"/>
    <p:sldLayoutId id="2147483751" r:id="rId8"/>
    <p:sldLayoutId id="2147483750" r:id="rId9"/>
    <p:sldLayoutId id="2147483749" r:id="rId10"/>
    <p:sldLayoutId id="2147483748" r:id="rId11"/>
    <p:sldLayoutId id="2147483759" r:id="rId12"/>
  </p:sldLayoutIdLst>
  <p:transition spd="slow">
    <p:wipe dir="d"/>
  </p:transition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smtClean="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smtClean="0">
              <a:solidFill>
                <a:srgbClr val="898989"/>
              </a:solidFill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E7E99-1E3F-48E5-9341-7752CAC0AC6F}" type="slidenum">
              <a:rPr smtClean="0"/>
              <a:pPr>
                <a:defRPr/>
              </a:pPr>
              <a:t>1</a:t>
            </a:fld>
            <a:endParaRPr/>
          </a:p>
        </p:txBody>
      </p:sp>
      <p:sp>
        <p:nvSpPr>
          <p:cNvPr id="6149" name="Заголовок 1"/>
          <p:cNvSpPr txBox="1">
            <a:spLocks/>
          </p:cNvSpPr>
          <p:nvPr/>
        </p:nvSpPr>
        <p:spPr bwMode="auto">
          <a:xfrm>
            <a:off x="827088" y="765175"/>
            <a:ext cx="777240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Новый закон «Об образовании</a:t>
            </a:r>
          </a:p>
          <a:p>
            <a:pPr algn="ctr"/>
            <a: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в Российской Федерации»:</a:t>
            </a:r>
            <a:b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анализ изменений</a:t>
            </a:r>
            <a:b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и подготовка к реализации»</a:t>
            </a:r>
          </a:p>
        </p:txBody>
      </p:sp>
      <p:sp>
        <p:nvSpPr>
          <p:cNvPr id="6150" name="Подзаголовок 2"/>
          <p:cNvSpPr txBox="1">
            <a:spLocks/>
          </p:cNvSpPr>
          <p:nvPr/>
        </p:nvSpPr>
        <p:spPr bwMode="auto">
          <a:xfrm>
            <a:off x="1042988" y="3573463"/>
            <a:ext cx="7416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0000"/>
              </a:lnSpc>
              <a:buFont typeface="Arial" pitchFamily="34" charset="0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3438525" y="2120900"/>
            <a:ext cx="4805363" cy="1524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Заголовок 1"/>
          <p:cNvSpPr>
            <a:spLocks noGrp="1"/>
          </p:cNvSpPr>
          <p:nvPr>
            <p:ph type="title"/>
          </p:nvPr>
        </p:nvSpPr>
        <p:spPr>
          <a:xfrm>
            <a:off x="638175" y="188913"/>
            <a:ext cx="8505825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Формы получения образования и формы обучения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0113" y="2205038"/>
            <a:ext cx="2376487" cy="1223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организации, осуществляющей образовательную деятельность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17913" y="2205038"/>
            <a:ext cx="2222500" cy="7191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Самообразование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10300" y="2205038"/>
            <a:ext cx="1746250" cy="7191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Семейное образование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403350" y="1865313"/>
            <a:ext cx="6840538" cy="635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76" name="TextBox 8"/>
          <p:cNvSpPr txBox="1">
            <a:spLocks noChangeArrowheads="1"/>
          </p:cNvSpPr>
          <p:nvPr/>
        </p:nvSpPr>
        <p:spPr bwMode="auto">
          <a:xfrm>
            <a:off x="4452938" y="1484313"/>
            <a:ext cx="3863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Формы получения образования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3350" y="4724400"/>
            <a:ext cx="1404938" cy="6492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Очная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708400" y="4724400"/>
            <a:ext cx="1439863" cy="6492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Очно-заочная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94400" y="4724400"/>
            <a:ext cx="1368425" cy="6492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Заочная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493838" y="4221163"/>
            <a:ext cx="67500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81" name="TextBox 14"/>
          <p:cNvSpPr txBox="1">
            <a:spLocks noChangeArrowheads="1"/>
          </p:cNvSpPr>
          <p:nvPr/>
        </p:nvSpPr>
        <p:spPr bwMode="auto">
          <a:xfrm>
            <a:off x="6134100" y="3824288"/>
            <a:ext cx="21780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Формы обучения</a:t>
            </a:r>
          </a:p>
        </p:txBody>
      </p:sp>
      <p:cxnSp>
        <p:nvCxnSpPr>
          <p:cNvPr id="17" name="Прямая соединительная линия 16"/>
          <p:cNvCxnSpPr>
            <a:stCxn id="4" idx="2"/>
            <a:endCxn id="11" idx="0"/>
          </p:cNvCxnSpPr>
          <p:nvPr/>
        </p:nvCxnSpPr>
        <p:spPr>
          <a:xfrm>
            <a:off x="2087563" y="3429000"/>
            <a:ext cx="17462" cy="1295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4" idx="2"/>
            <a:endCxn id="12" idx="0"/>
          </p:cNvCxnSpPr>
          <p:nvPr/>
        </p:nvCxnSpPr>
        <p:spPr>
          <a:xfrm>
            <a:off x="2087563" y="3429000"/>
            <a:ext cx="2339975" cy="1295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2"/>
            <a:endCxn id="13" idx="0"/>
          </p:cNvCxnSpPr>
          <p:nvPr/>
        </p:nvCxnSpPr>
        <p:spPr>
          <a:xfrm>
            <a:off x="2087563" y="3429000"/>
            <a:ext cx="4591050" cy="1295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85" name="TextBox 21"/>
          <p:cNvSpPr txBox="1">
            <a:spLocks noChangeArrowheads="1"/>
          </p:cNvSpPr>
          <p:nvPr/>
        </p:nvSpPr>
        <p:spPr bwMode="auto">
          <a:xfrm>
            <a:off x="3482975" y="2987675"/>
            <a:ext cx="4797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 организаций, осуществляющих образовательную деятельность</a:t>
            </a:r>
          </a:p>
        </p:txBody>
      </p:sp>
      <p:sp>
        <p:nvSpPr>
          <p:cNvPr id="33" name="Дата 3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A67B3B-2287-4DE6-89D0-93611B9B17A3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35" name="Номер слайда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F3420-C99B-4802-AF66-7A25B2C554DD}" type="slidenum">
              <a:rPr smtClean="0"/>
              <a:pPr>
                <a:defRPr/>
              </a:pPr>
              <a:t>10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762000" y="115888"/>
            <a:ext cx="8077200" cy="7112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Организации, осуществляющие образовательную деятельность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50097E7-D96E-4E13-AF1C-DACC713FBDBC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F78956-3841-4604-B1C1-A278249775B3}" type="slidenum">
              <a:rPr smtClean="0"/>
              <a:pPr>
                <a:defRPr/>
              </a:pPr>
              <a:t>11</a:t>
            </a:fld>
            <a:endParaRPr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6238" y="1341438"/>
            <a:ext cx="3887787" cy="1295400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Организации, осуществляющие образовательную деятельность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62375" y="3535363"/>
            <a:ext cx="2195513" cy="1657350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Образовательные организации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088" y="3548063"/>
            <a:ext cx="2736850" cy="1681162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Организации,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осуществляющие обучение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необразовательные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организации)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56325" y="3524250"/>
            <a:ext cx="2447925" cy="1679575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Индивидуальные предприниматели</a:t>
            </a:r>
          </a:p>
        </p:txBody>
      </p:sp>
      <p:cxnSp>
        <p:nvCxnSpPr>
          <p:cNvPr id="25" name="Прямая соединительная линия 24"/>
          <p:cNvCxnSpPr>
            <a:stCxn id="8" idx="2"/>
            <a:endCxn id="9" idx="0"/>
          </p:cNvCxnSpPr>
          <p:nvPr/>
        </p:nvCxnSpPr>
        <p:spPr>
          <a:xfrm>
            <a:off x="4859338" y="2636838"/>
            <a:ext cx="0" cy="898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8" idx="2"/>
            <a:endCxn id="13" idx="0"/>
          </p:cNvCxnSpPr>
          <p:nvPr/>
        </p:nvCxnSpPr>
        <p:spPr>
          <a:xfrm rot="16200000" flipH="1">
            <a:off x="5676107" y="1820069"/>
            <a:ext cx="887412" cy="252095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8" idx="2"/>
            <a:endCxn id="10" idx="0"/>
          </p:cNvCxnSpPr>
          <p:nvPr/>
        </p:nvCxnSpPr>
        <p:spPr>
          <a:xfrm rot="5400000">
            <a:off x="3071813" y="1760538"/>
            <a:ext cx="911225" cy="2663825"/>
          </a:xfrm>
          <a:prstGeom prst="bentConnector3">
            <a:avLst>
              <a:gd name="adj1" fmla="val 4850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663575" y="44450"/>
            <a:ext cx="8229600" cy="86518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Образовательные организации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5DC0E-8378-4DF1-9248-E513F34BE69D}" type="slidenum">
              <a:rPr smtClean="0"/>
              <a:pPr>
                <a:defRPr/>
              </a:pPr>
              <a:t>12</a:t>
            </a:fld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650" y="1196975"/>
          <a:ext cx="8208963" cy="45116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5437"/>
                <a:gridCol w="2725154"/>
                <a:gridCol w="3168372"/>
              </a:tblGrid>
              <a:tr h="15547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Типы образовательных организаций</a:t>
                      </a:r>
                    </a:p>
                  </a:txBody>
                  <a:tcPr marL="91438" marR="91438" marT="45718" marB="4571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реализация которых </a:t>
                      </a:r>
                      <a:r>
                        <a:rPr lang="ru-RU" sz="16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является о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18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 по которым образовательная организация вправе осуществлять образовательную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деятельность и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которых 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не является основной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их деятельности</a:t>
                      </a:r>
                    </a:p>
                  </a:txBody>
                  <a:tcPr marL="91438" marR="91438" marT="45718" marB="4571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31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Реализующие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основные образовательные программы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18" marB="45718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7" marR="91437"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307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дошкольная образовательная организация</a:t>
                      </a:r>
                    </a:p>
                  </a:txBody>
                  <a:tcPr marL="91438" marR="91438" marT="45718" marB="4571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дошкольного образования;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присмотр и уход за детьми</a:t>
                      </a:r>
                    </a:p>
                  </a:txBody>
                  <a:tcPr marL="91438" marR="91438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дополнительные общеразвивающие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985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</a:p>
                  </a:txBody>
                  <a:tcPr marL="91438" marR="91438" marT="45718" marB="4571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начального общего, основного общего и (или) среднего общего образования</a:t>
                      </a:r>
                    </a:p>
                  </a:txBody>
                  <a:tcPr marL="91438" marR="91438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 дошкольного образования, дополнительные общеобразовательные программы,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профессионального обучения</a:t>
                      </a:r>
                    </a:p>
                  </a:txBody>
                  <a:tcPr marL="91438" marR="91438"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B71B50-8BFC-4267-9DEF-877802380627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2FED10-7393-4C3E-AE51-AD7801B2192E}" type="slidenum">
              <a:rPr smtClean="0"/>
              <a:pPr>
                <a:defRPr/>
              </a:pPr>
              <a:t>13</a:t>
            </a:fld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650" y="877888"/>
          <a:ext cx="8208963" cy="49990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36"/>
                <a:gridCol w="2160253"/>
                <a:gridCol w="4032474"/>
              </a:tblGrid>
              <a:tr h="13107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Типы образовательных организаций</a:t>
                      </a:r>
                    </a:p>
                  </a:txBody>
                  <a:tcPr marL="91438" marR="91438" marT="45724" marB="45724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реализация которых </a:t>
                      </a:r>
                      <a:r>
                        <a:rPr lang="ru-RU" sz="16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является о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 по которым образовательная организация вправе осуществлять образовательную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деятельность и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которых 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не является основной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их деятельности</a:t>
                      </a:r>
                    </a:p>
                  </a:txBody>
                  <a:tcPr marL="91438" marR="91438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30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Реализующие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основные образовательные программы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24" marB="45724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457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профессиональная образовательная организация</a:t>
                      </a:r>
                    </a:p>
                  </a:txBody>
                  <a:tcPr marL="91438" marR="91438" marT="45724" marB="45724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среднего профессионального образования</a:t>
                      </a:r>
                    </a:p>
                  </a:txBody>
                  <a:tcPr marL="91438" marR="91438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общеобразовательные программы, программы профессионального обучения, дополнительные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программы, дополнительные профессиональные программы</a:t>
                      </a:r>
                    </a:p>
                  </a:txBody>
                  <a:tcPr marL="91438" marR="91438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9843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организация высшего образования</a:t>
                      </a:r>
                    </a:p>
                  </a:txBody>
                  <a:tcPr marL="91438" marR="91438" marT="45724" marB="45724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высшего образования;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научная деятельность</a:t>
                      </a:r>
                    </a:p>
                  </a:txBody>
                  <a:tcPr marL="91438" marR="91438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основные общеобразовательные программы, образовательные программы среднего профессионального образования, программы профессионального обучения, дополнительные общеобразовательные программы, дополнительные профессиональные программы</a:t>
                      </a:r>
                    </a:p>
                  </a:txBody>
                  <a:tcPr marL="91438" marR="91438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B71B50-8BFC-4267-9DEF-877802380627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2007" name="Заголовок 1"/>
          <p:cNvSpPr txBox="1">
            <a:spLocks/>
          </p:cNvSpPr>
          <p:nvPr/>
        </p:nvSpPr>
        <p:spPr bwMode="auto">
          <a:xfrm>
            <a:off x="663575" y="44450"/>
            <a:ext cx="8229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Образовательные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6C885-A291-4AED-9A88-566CD69EA059}" type="slidenum">
              <a:rPr smtClean="0"/>
              <a:pPr>
                <a:defRPr/>
              </a:pPr>
              <a:t>14</a:t>
            </a:fld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650" y="1052513"/>
          <a:ext cx="8208963" cy="4754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5437"/>
                <a:gridCol w="2725154"/>
                <a:gridCol w="3168372"/>
              </a:tblGrid>
              <a:tr h="15543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Типы образовательных организаций</a:t>
                      </a:r>
                    </a:p>
                  </a:txBody>
                  <a:tcPr marL="91438" marR="91438" marT="45708" marB="4570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реализация которых </a:t>
                      </a:r>
                      <a:r>
                        <a:rPr lang="ru-RU" sz="16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является о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программы, по которым образовательная организация вправе осуществлять образовательную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деятельность и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которых </a:t>
                      </a:r>
                      <a:r>
                        <a:rPr lang="ru-RU" sz="16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не является основной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целью их деятельности</a:t>
                      </a:r>
                    </a:p>
                  </a:txBody>
                  <a:tcPr marL="91438" marR="91438" marT="45708" marB="457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524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Реализующие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дополнительные образовательные программы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8" marB="45708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7" marR="91437"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67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дополнительного образования</a:t>
                      </a:r>
                    </a:p>
                  </a:txBody>
                  <a:tcPr marL="91438" marR="91438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дополнительные общеобразовательные программы</a:t>
                      </a:r>
                    </a:p>
                  </a:txBody>
                  <a:tcPr marL="91438" marR="9143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 дошкольного образования, программы профессионального обучения</a:t>
                      </a:r>
                    </a:p>
                  </a:txBody>
                  <a:tcPr marL="91438" marR="9143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9821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организация дополнительного профессионального образования</a:t>
                      </a:r>
                    </a:p>
                  </a:txBody>
                  <a:tcPr marL="91438" marR="91438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дополнительные профессиональные программы</a:t>
                      </a:r>
                    </a:p>
                  </a:txBody>
                  <a:tcPr marL="91438" marR="9143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программы подготовки научно-педагогических кадров, программы ординатуры, дополнительные общеобразовательные программы, программы профессионального обучения</a:t>
                      </a:r>
                    </a:p>
                  </a:txBody>
                  <a:tcPr marL="91438" marR="9143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B71B50-8BFC-4267-9DEF-877802380627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3031" name="Заголовок 1"/>
          <p:cNvSpPr>
            <a:spLocks noGrp="1"/>
          </p:cNvSpPr>
          <p:nvPr>
            <p:ph type="title"/>
          </p:nvPr>
        </p:nvSpPr>
        <p:spPr>
          <a:xfrm>
            <a:off x="663575" y="44450"/>
            <a:ext cx="8229600" cy="86518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Образовательные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762000" y="115888"/>
            <a:ext cx="8077200" cy="7112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Индивидуальные предприниматели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50097E7-D96E-4E13-AF1C-DACC713FBDBC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C77BA-4291-4441-A109-FDCFEC6B76AB}" type="slidenum">
              <a:rPr smtClean="0"/>
              <a:pPr>
                <a:defRPr/>
              </a:pPr>
              <a:t>15</a:t>
            </a:fld>
            <a:endParaRPr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58838" y="1773238"/>
            <a:ext cx="8066087" cy="280828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осуществляют образовательную деятельность: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самостоятельно;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привлечением педагогических работников;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имеют право осуществлять образовательную деятельность по программам: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основные общеобразовательные;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дополнительные общеобразовательные;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программы профессионального обучения.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823913" y="1052513"/>
          <a:ext cx="8140699" cy="48816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5928"/>
                <a:gridCol w="2304343"/>
                <a:gridCol w="2880428"/>
              </a:tblGrid>
              <a:tr h="37075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Требование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законодательства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Норма закона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5440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указание на организационно-правовую форму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учреждение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ст.23 273-ФЗ;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ст.54 ГК РФ;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ст.6.1 ФЗ «Об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автономных учреждениях»;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ст.4 ФЗ «О некоммерческих организациях»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9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указание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образовательной организации</a:t>
                      </a:r>
                    </a:p>
                  </a:txBody>
                  <a:tcPr marL="91443" marR="91443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ст.23 273-ФЗ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1057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указание на характер деятельности юридического лица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образовательная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ст.54 ГК РФ;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ст.6.1 ФЗ «Об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автономных учреждениях»;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ст.4 ФЗ «О некоммерческих организациях»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674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может включать указание на его тип: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казённое/бюджетное /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автономное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автономное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ст.4 ФЗ «О некоммерческих организациях»;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ст.6.1 ФЗ «Об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автономных учреждениях»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7128" name="Заголовок 1"/>
          <p:cNvSpPr txBox="1">
            <a:spLocks/>
          </p:cNvSpPr>
          <p:nvPr/>
        </p:nvSpPr>
        <p:spPr bwMode="auto">
          <a:xfrm>
            <a:off x="755650" y="82550"/>
            <a:ext cx="8137525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4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Наименование образовательной организации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BA8EFC7-4A9D-4F0C-A1F2-5FBCEFC084DC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C1A86B-1429-4267-9CC4-A9C9B4912C98}" type="slidenum">
              <a:rPr smtClean="0"/>
              <a:pPr>
                <a:defRPr/>
              </a:pPr>
              <a:t>16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ъект 2"/>
          <p:cNvSpPr>
            <a:spLocks noGrp="1"/>
          </p:cNvSpPr>
          <p:nvPr>
            <p:ph idx="1"/>
          </p:nvPr>
        </p:nvSpPr>
        <p:spPr>
          <a:xfrm>
            <a:off x="323850" y="1266825"/>
            <a:ext cx="2657475" cy="576263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 typeface="Arial" pitchFamily="34" charset="0"/>
              <a:buNone/>
              <a:defRPr/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Общеобразовательная организация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23888" y="1844675"/>
            <a:ext cx="2303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000375" y="1557338"/>
            <a:ext cx="9350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008438" y="1844675"/>
            <a:ext cx="7191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800600" y="1557338"/>
            <a:ext cx="7921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735638" y="1844675"/>
            <a:ext cx="2808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703388" y="1844675"/>
            <a:ext cx="0" cy="86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48138" idx="1"/>
          </p:cNvCxnSpPr>
          <p:nvPr/>
        </p:nvCxnSpPr>
        <p:spPr>
          <a:xfrm>
            <a:off x="1703388" y="2708275"/>
            <a:ext cx="462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8" name="TextBox 14"/>
          <p:cNvSpPr txBox="1">
            <a:spLocks noChangeArrowheads="1"/>
          </p:cNvSpPr>
          <p:nvPr/>
        </p:nvSpPr>
        <p:spPr bwMode="auto">
          <a:xfrm>
            <a:off x="6324600" y="2386013"/>
            <a:ext cx="23225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Тип образовательной организации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495675" y="1557338"/>
            <a:ext cx="0" cy="1655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8141" idx="1"/>
          </p:cNvCxnSpPr>
          <p:nvPr/>
        </p:nvCxnSpPr>
        <p:spPr>
          <a:xfrm flipV="1">
            <a:off x="3495675" y="3211513"/>
            <a:ext cx="283527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1" name="TextBox 20"/>
          <p:cNvSpPr txBox="1">
            <a:spLocks noChangeArrowheads="1"/>
          </p:cNvSpPr>
          <p:nvPr/>
        </p:nvSpPr>
        <p:spPr bwMode="auto">
          <a:xfrm>
            <a:off x="6330950" y="3025775"/>
            <a:ext cx="235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Форма собственности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378325" y="1847850"/>
            <a:ext cx="0" cy="1868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48144" idx="1"/>
          </p:cNvCxnSpPr>
          <p:nvPr/>
        </p:nvCxnSpPr>
        <p:spPr>
          <a:xfrm>
            <a:off x="4378325" y="3716338"/>
            <a:ext cx="1952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4" name="TextBox 26"/>
          <p:cNvSpPr txBox="1">
            <a:spLocks noChangeArrowheads="1"/>
          </p:cNvSpPr>
          <p:nvPr/>
        </p:nvSpPr>
        <p:spPr bwMode="auto">
          <a:xfrm>
            <a:off x="6330950" y="3532188"/>
            <a:ext cx="1944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Тип учреждения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191125" y="1557338"/>
            <a:ext cx="4763" cy="302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195888" y="4581525"/>
            <a:ext cx="11350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5730875" y="1844675"/>
            <a:ext cx="0" cy="345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730875" y="5300663"/>
            <a:ext cx="6000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49" name="TextBox 39"/>
          <p:cNvSpPr txBox="1">
            <a:spLocks noChangeArrowheads="1"/>
          </p:cNvSpPr>
          <p:nvPr/>
        </p:nvSpPr>
        <p:spPr bwMode="auto">
          <a:xfrm>
            <a:off x="6330950" y="4978400"/>
            <a:ext cx="292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Название образовательной организации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50" name="TextBox 40"/>
          <p:cNvSpPr txBox="1">
            <a:spLocks noChangeArrowheads="1"/>
          </p:cNvSpPr>
          <p:nvPr/>
        </p:nvSpPr>
        <p:spPr bwMode="auto">
          <a:xfrm>
            <a:off x="6338888" y="4143375"/>
            <a:ext cx="2520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Форма некоммерческой организации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51" name="Объект 2"/>
          <p:cNvSpPr txBox="1">
            <a:spLocks/>
          </p:cNvSpPr>
          <p:nvPr/>
        </p:nvSpPr>
        <p:spPr bwMode="auto">
          <a:xfrm>
            <a:off x="2536825" y="1268413"/>
            <a:ext cx="1758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муниципальное</a:t>
            </a:r>
          </a:p>
        </p:txBody>
      </p:sp>
      <p:sp>
        <p:nvSpPr>
          <p:cNvPr id="48152" name="Объект 2"/>
          <p:cNvSpPr txBox="1">
            <a:spLocks/>
          </p:cNvSpPr>
          <p:nvPr/>
        </p:nvSpPr>
        <p:spPr bwMode="auto">
          <a:xfrm>
            <a:off x="3432175" y="1557338"/>
            <a:ext cx="175895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автономное</a:t>
            </a:r>
          </a:p>
        </p:txBody>
      </p:sp>
      <p:sp>
        <p:nvSpPr>
          <p:cNvPr id="48153" name="Объект 2"/>
          <p:cNvSpPr txBox="1">
            <a:spLocks/>
          </p:cNvSpPr>
          <p:nvPr/>
        </p:nvSpPr>
        <p:spPr bwMode="auto">
          <a:xfrm>
            <a:off x="4368800" y="1268413"/>
            <a:ext cx="1758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учреждение</a:t>
            </a:r>
          </a:p>
        </p:txBody>
      </p:sp>
      <p:sp>
        <p:nvSpPr>
          <p:cNvPr id="48154" name="Объект 2"/>
          <p:cNvSpPr txBox="1">
            <a:spLocks/>
          </p:cNvSpPr>
          <p:nvPr/>
        </p:nvSpPr>
        <p:spPr bwMode="auto">
          <a:xfrm>
            <a:off x="6200775" y="1557338"/>
            <a:ext cx="22002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ru-RU" sz="1600">
                <a:latin typeface="Times New Roman" pitchFamily="18" charset="0"/>
                <a:cs typeface="Times New Roman" pitchFamily="18" charset="0"/>
              </a:rPr>
              <a:t>«Основная школа №2»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118908-0686-4634-9C79-5EE0305B5182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BD6FC-EE89-4466-8F6C-8805B448F2CC}" type="slidenum">
              <a:rPr smtClean="0"/>
              <a:pPr>
                <a:defRPr/>
              </a:pPr>
              <a:t>17</a:t>
            </a:fld>
            <a:endParaRPr/>
          </a:p>
        </p:txBody>
      </p:sp>
      <p:sp>
        <p:nvSpPr>
          <p:cNvPr id="48158" name="Заголовок 1"/>
          <p:cNvSpPr>
            <a:spLocks noGrp="1"/>
          </p:cNvSpPr>
          <p:nvPr>
            <p:ph type="title"/>
          </p:nvPr>
        </p:nvSpPr>
        <p:spPr>
          <a:xfrm>
            <a:off x="735013" y="44450"/>
            <a:ext cx="8229600" cy="8509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Структура наименования образовательной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Объект 2"/>
          <p:cNvSpPr>
            <a:spLocks noGrp="1"/>
          </p:cNvSpPr>
          <p:nvPr>
            <p:ph idx="1"/>
          </p:nvPr>
        </p:nvSpPr>
        <p:spPr>
          <a:xfrm>
            <a:off x="735013" y="1341438"/>
            <a:ext cx="8229600" cy="4175125"/>
          </a:xfrm>
        </p:spPr>
        <p:txBody>
          <a:bodyPr rtlCol="0"/>
          <a:lstStyle/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К обучающимся относятся (ст.33):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воспитанники – лица, осваивающие образовательную программу дошкольного образования, лица, осваивающие основную общеобразовательную программу с одновременным проживанием или нахождением в образовательной организации;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учащиеся – лица, осваивающие образовательные программы начального общего, основного общего или среднего общего образования, дополнительные общеобразовательные программы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студенты (курсанты)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– лица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осваивающие образовательные программы среднего профессионального образования, программы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бакалавриата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программы </a:t>
            </a:r>
            <a:r>
              <a:rPr sz="2000" dirty="0" err="1">
                <a:latin typeface="Times New Roman" pitchFamily="18" charset="0"/>
                <a:cs typeface="Times New Roman" pitchFamily="18" charset="0"/>
              </a:rPr>
              <a:t>специалитета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или программы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магистратуры;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и др.</a:t>
            </a:r>
          </a:p>
        </p:txBody>
      </p:sp>
      <p:sp>
        <p:nvSpPr>
          <p:cNvPr id="94211" name="Прямоугольник 1"/>
          <p:cNvSpPr>
            <a:spLocks noChangeArrowheads="1"/>
          </p:cNvSpPr>
          <p:nvPr/>
        </p:nvSpPr>
        <p:spPr bwMode="auto">
          <a:xfrm>
            <a:off x="755650" y="171450"/>
            <a:ext cx="8640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Правовое положение обучающихся и их родителей (законных представителей)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4EF548-B5C6-4D6C-81DD-5B35483CC36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DEE529-5CB2-4231-8B42-2C61502EDE6D}" type="slidenum">
              <a:rPr smtClean="0"/>
              <a:pPr>
                <a:defRPr/>
              </a:pPr>
              <a:t>18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обучающихся</a:t>
            </a:r>
          </a:p>
        </p:txBody>
      </p:sp>
      <p:sp>
        <p:nvSpPr>
          <p:cNvPr id="4099" name="Объект 1"/>
          <p:cNvSpPr>
            <a:spLocks noGrp="1"/>
          </p:cNvSpPr>
          <p:nvPr>
            <p:ph idx="1"/>
          </p:nvPr>
        </p:nvSpPr>
        <p:spPr>
          <a:xfrm>
            <a:off x="684213" y="1484313"/>
            <a:ext cx="8424862" cy="381635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Обучающиеся обязаны (ч.2 ст.43):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добросовестно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выполнять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требования устава организации, осуществляющей образовательную деятельность, правил внутреннего распорядка, правил проживания в общежитиях и интернатах и иных локальных нормативных актов по вопросам организации и осуществления образовательной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деятельности;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93FEB6-1517-4AFA-9E61-899343DF48A5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F303E-6820-4666-A885-3E2EC9E6F8AB}" type="slidenum">
              <a:rPr smtClean="0"/>
              <a:pPr>
                <a:defRPr/>
              </a:pPr>
              <a:t>19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35607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273-ФЗ является </a:t>
            </a:r>
            <a:r>
              <a:rPr sz="2000" b="1" smtClean="0">
                <a:latin typeface="Times New Roman" pitchFamily="18" charset="0"/>
                <a:cs typeface="Times New Roman" pitchFamily="18" charset="0"/>
              </a:rPr>
              <a:t>основополагающим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нормативным правовым актом в сфере образования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В случае несоответствия норм, регулирующих отношения в сфере образования и содержащихся в других федеральных законах и иных нормативных правовых актах РФ, законах и иных нормативных правовых актах субъектов РФ, правовых актах органов местного самоуправления, нормам 273-ФЗ </a:t>
            </a:r>
            <a:r>
              <a:rPr sz="2000" b="1" smtClean="0">
                <a:latin typeface="Times New Roman" pitchFamily="18" charset="0"/>
                <a:cs typeface="Times New Roman" pitchFamily="18" charset="0"/>
              </a:rPr>
              <a:t>применяются нормы 273-ФЗ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, если иное не установлено 273-ФЗ (ч.5 ст.4)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273-ФЗ заменяет собой Закон РФ «Об образовании» и ФЗ «О высшем и послевузовском профессиональном образовании», которые признаются утратившими силу с 1 сентября 2013 года.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EC3FBA-B773-4502-84C5-149D22D8D18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24EA8-C76E-4F82-B554-12A3C4878DD2}" type="slidenum">
              <a:rPr smtClean="0"/>
              <a:pPr>
                <a:defRPr/>
              </a:pPr>
              <a:t>2</a:t>
            </a:fld>
            <a:endParaRPr/>
          </a:p>
        </p:txBody>
      </p:sp>
      <p:sp>
        <p:nvSpPr>
          <p:cNvPr id="8198" name="Заголовок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273-ФЗ – главный нормативный правовой акт в сфере образования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обучающихся</a:t>
            </a:r>
          </a:p>
        </p:txBody>
      </p:sp>
      <p:sp>
        <p:nvSpPr>
          <p:cNvPr id="4099" name="Объект 1"/>
          <p:cNvSpPr>
            <a:spLocks noGrp="1"/>
          </p:cNvSpPr>
          <p:nvPr>
            <p:ph idx="1"/>
          </p:nvPr>
        </p:nvSpPr>
        <p:spPr>
          <a:xfrm>
            <a:off x="719138" y="1196975"/>
            <a:ext cx="8424862" cy="360045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Обучающиеся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обязаны:</a:t>
            </a:r>
          </a:p>
          <a:p>
            <a:pPr marL="274638" indent="-274638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3) заботиться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 сохранении и об укреплении своего здоровья, стремиться к нравственному, духовному и физическому развитию и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самосовершенствованию;</a:t>
            </a:r>
          </a:p>
          <a:p>
            <a:pPr marL="274638" indent="-274638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4) уважать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</a:p>
          <a:p>
            <a:pPr marL="274638" indent="-274638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5) бережно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относиться к имуществу организации, осуществляющей образовательную деятельность.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74638" indent="-274638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93FEB6-1517-4AFA-9E61-899343DF48A5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5230-670B-458A-93E5-AB6FFED95817}" type="slidenum">
              <a:rPr smtClean="0"/>
              <a:pPr>
                <a:defRPr/>
              </a:pPr>
              <a:t>20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Заголовок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Обязанность обучающихся по ликвидации академической задолженности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4064000"/>
          </a:xfrm>
        </p:spPr>
        <p:txBody>
          <a:bodyPr rtlCol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Обучающиеся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обязаны ликвидировать академическую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задолженность (ч. 3 ст. 58).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 Законе «Об образовании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»:  в течение следующего учебного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года;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 273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ФЗ: в </a:t>
            </a:r>
            <a:r>
              <a:rPr sz="2000" b="1" dirty="0">
                <a:latin typeface="Times New Roman" pitchFamily="18" charset="0"/>
                <a:cs typeface="Times New Roman" pitchFamily="18" charset="0"/>
              </a:rPr>
              <a:t>пределах одного года с момента образования академической </a:t>
            </a:r>
            <a:r>
              <a:rPr sz="2000" b="1" dirty="0" smtClean="0">
                <a:latin typeface="Times New Roman" pitchFamily="18" charset="0"/>
                <a:cs typeface="Times New Roman" pitchFamily="18" charset="0"/>
              </a:rPr>
              <a:t>задолженности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указанный период не включаются время болезни обучающегося, нахождение его в академическом отпуске или отпуске по беременности и родам.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Обучающиеся, имеющие академическую задолженность, вправе пройти промежуточную аттестацию по соответствующим учебному предмету, курсу, дисциплине (модулю) не более двух раз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проведения промежуточной аттестации во второй раз образовательной организацией создается комиссия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EC3FBA-B773-4502-84C5-149D22D8D18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7F796-1D2D-4BC9-AE45-F6BF795DE941}" type="slidenum">
              <a:rPr smtClean="0"/>
              <a:pPr>
                <a:defRPr/>
              </a:pPr>
              <a:t>21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3" y="836613"/>
            <a:ext cx="8280400" cy="52578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замечание,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выговор,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отчисление.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Применяются в случаях неисполнения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или нарушения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устава;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правил внутреннего распорядка;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правил проживания в общежитиях и интернатах;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иных локальных нормативных актов по вопросам организации и осуществления образовательной деятельности.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Не применяются в отношении: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по образовательным программам дошкольного, начального общего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с ограниченными возможностями здоровья (с задержкой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психического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развития и различными формами умственной отсталости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во время их болезни, каникул, академического отпуска, отпуска по беременности и родам или отпуска по уходу за ребенком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6886D5-A64B-422D-B31A-AC9238CFC74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A7F7A2-6B65-4E57-9E51-9D40B56E0787}" type="slidenum">
              <a:rPr smtClean="0"/>
              <a:pPr>
                <a:defRPr/>
              </a:pPr>
              <a:t>22</a:t>
            </a:fld>
            <a:endParaRPr/>
          </a:p>
        </p:txBody>
      </p:sp>
      <p:sp>
        <p:nvSpPr>
          <p:cNvPr id="99334" name="Заголовок 1"/>
          <p:cNvSpPr>
            <a:spLocks noGrp="1"/>
          </p:cNvSpPr>
          <p:nvPr>
            <p:ph type="title"/>
          </p:nvPr>
        </p:nvSpPr>
        <p:spPr>
          <a:xfrm>
            <a:off x="663575" y="115888"/>
            <a:ext cx="8229600" cy="9223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Меры дисциплинарного взыскания</a:t>
            </a:r>
            <a:endParaRPr lang="en-US" sz="2400" b="1" smtClean="0">
              <a:solidFill>
                <a:srgbClr val="009ED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93662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Основания и условия отчисления несовершеннолетнего обучающегося, достигшего возраста 15 лет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93FEB6-1517-4AFA-9E61-899343DF48A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5B1E2-2C12-4C21-B1AE-77DF7C76C913}" type="slidenum">
              <a:rPr smtClean="0"/>
              <a:pPr>
                <a:defRPr/>
              </a:pPr>
              <a:t>23</a:t>
            </a:fld>
            <a:endParaRPr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827088" y="1268413"/>
            <a:ext cx="8066087" cy="46085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ru-RU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ru-RU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lang="ru-RU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Основания отчисления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Закон РФ «Об образовании» (п.7 ст.19): за неоднократные </a:t>
            </a:r>
            <a:r>
              <a:rPr sz="2000" b="1" dirty="0" smtClean="0">
                <a:latin typeface="Times New Roman" pitchFamily="18" charset="0"/>
                <a:cs typeface="Times New Roman" pitchFamily="18" charset="0"/>
              </a:rPr>
              <a:t>грубые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нарушения </a:t>
            </a:r>
            <a:r>
              <a:rPr sz="2000" b="1" dirty="0" smtClean="0">
                <a:latin typeface="Times New Roman" pitchFamily="18" charset="0"/>
                <a:cs typeface="Times New Roman" pitchFamily="18" charset="0"/>
              </a:rPr>
              <a:t>устава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273-ФЗ (ч.8 ст.43): за неоднократное неисполнение или нарушение </a:t>
            </a:r>
            <a:r>
              <a:rPr sz="2000" b="1" dirty="0" smtClean="0">
                <a:latin typeface="Times New Roman" pitchFamily="18" charset="0"/>
                <a:cs typeface="Times New Roman" pitchFamily="18" charset="0"/>
              </a:rPr>
              <a:t>устава, правил внутреннего распорядка, правил проживания в интернате и иных локальных нормативных актов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по вопросам организации осуществления образовательной деятельности.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Условия отчисления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Закон РФ «Об образовании» (п.1 ст.50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если меры воспитательного характера не дали результата;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если дальнейшее пребывание обучающегося в учреждении оказывает отрицательное влияние на других обучающихся …;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учёт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мнения родителей (законных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представителей);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согласие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комиссии по делам несовершеннолетних и защите их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прав;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согласие органа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опеки и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попечительства (для детей-сирот)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93662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Дополнительные условия отчисления, устанавливаемые 273-ФЗ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93FEB6-1517-4AFA-9E61-899343DF48A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DFE25C-55D3-4D7B-8738-A457B1173DB2}" type="slidenum">
              <a:rPr smtClean="0"/>
              <a:pPr>
                <a:defRPr/>
              </a:pPr>
              <a:t>24</a:t>
            </a:fld>
            <a:endParaRPr/>
          </a:p>
        </p:txBody>
      </p:sp>
      <p:sp>
        <p:nvSpPr>
          <p:cNvPr id="101382" name="Объект 1"/>
          <p:cNvSpPr txBox="1">
            <a:spLocks/>
          </p:cNvSpPr>
          <p:nvPr/>
        </p:nvSpPr>
        <p:spPr bwMode="auto">
          <a:xfrm>
            <a:off x="827088" y="2349500"/>
            <a:ext cx="806608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273-ФЗ (ст.43) устанавливает дополнительные условия отчисления:</a:t>
            </a:r>
          </a:p>
          <a:p>
            <a:pPr marL="342900" indent="-342900">
              <a:buFont typeface="Times New Roman" pitchFamily="18" charset="0"/>
              <a:buChar char="–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если иные меры дисциплинарного взыскания не дали результата;</a:t>
            </a:r>
          </a:p>
          <a:p>
            <a:pPr marL="342900" indent="-342900">
              <a:buFont typeface="Times New Roman" pitchFamily="18" charset="0"/>
              <a:buChar char="–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учёт тяжести дисциплинарного проступка, причины и обстоятельства, при которых он совершен, предыдущее поведение обучающегося, его психофизическое и эмоциональное состояние;</a:t>
            </a:r>
          </a:p>
          <a:p>
            <a:pPr marL="342900" indent="-342900">
              <a:buFont typeface="Times New Roman" pitchFamily="18" charset="0"/>
              <a:buChar char="–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учёт мнения советов обучающихся, советов родителей.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93FEB6-1517-4AFA-9E61-899343DF48A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55399-9ECF-48B4-9293-413D18101BE9}" type="slidenum">
              <a:rPr smtClean="0"/>
              <a:pPr>
                <a:defRPr/>
              </a:pPr>
              <a:t>25</a:t>
            </a:fld>
            <a:endParaRPr/>
          </a:p>
        </p:txBody>
      </p:sp>
      <p:sp>
        <p:nvSpPr>
          <p:cNvPr id="102405" name="Объект 1"/>
          <p:cNvSpPr txBox="1">
            <a:spLocks/>
          </p:cNvSpPr>
          <p:nvPr/>
        </p:nvSpPr>
        <p:spPr bwMode="auto">
          <a:xfrm>
            <a:off x="827088" y="1628775"/>
            <a:ext cx="8066087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Обучающийся, родители (законные представители) несовершеннолетнего обучающегося вправе обжаловать в комиссию по урегулированию споров между участниками образовательных отношений меры дисциплинарного взыскания и их применение к обучающемуся (ч.11 ст.43).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Порядок применения к обучающимся и снятия с обучающихся мер дисциплинарного взыскания устанавливается Минобрнауки России (ч.12 ст.43).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499B62-BE62-4E6F-B758-7D4866E4B776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FE871-FD05-4D6D-9A4F-AD5735E5E45A}" type="slidenum">
              <a:rPr smtClean="0"/>
              <a:pPr>
                <a:defRPr/>
              </a:pPr>
              <a:t>26</a:t>
            </a:fld>
            <a:endParaRPr/>
          </a:p>
        </p:txBody>
      </p:sp>
      <p:sp>
        <p:nvSpPr>
          <p:cNvPr id="103429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обучающихся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16238" y="1341438"/>
            <a:ext cx="3887787" cy="1295400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Права обучающихся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62375" y="3535363"/>
            <a:ext cx="2195513" cy="1657350"/>
          </a:xfrm>
          <a:prstGeom prst="rect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Меры социальной поддержки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088" y="3548063"/>
            <a:ext cx="2736850" cy="1681162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Академические права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56325" y="3524250"/>
            <a:ext cx="2447925" cy="1679575"/>
          </a:xfrm>
          <a:prstGeom prst="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Гражданские права</a:t>
            </a:r>
          </a:p>
        </p:txBody>
      </p:sp>
      <p:cxnSp>
        <p:nvCxnSpPr>
          <p:cNvPr id="12" name="Прямая соединительная линия 11"/>
          <p:cNvCxnSpPr>
            <a:stCxn id="8" idx="2"/>
            <a:endCxn id="9" idx="0"/>
          </p:cNvCxnSpPr>
          <p:nvPr/>
        </p:nvCxnSpPr>
        <p:spPr>
          <a:xfrm>
            <a:off x="4859338" y="2636838"/>
            <a:ext cx="0" cy="8985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>
            <a:stCxn id="8" idx="2"/>
            <a:endCxn id="11" idx="0"/>
          </p:cNvCxnSpPr>
          <p:nvPr/>
        </p:nvCxnSpPr>
        <p:spPr>
          <a:xfrm rot="16200000" flipH="1">
            <a:off x="5676107" y="1820069"/>
            <a:ext cx="887412" cy="252095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>
            <a:stCxn id="8" idx="2"/>
            <a:endCxn id="10" idx="0"/>
          </p:cNvCxnSpPr>
          <p:nvPr/>
        </p:nvCxnSpPr>
        <p:spPr>
          <a:xfrm rot="5400000">
            <a:off x="3071813" y="1760538"/>
            <a:ext cx="911225" cy="2663825"/>
          </a:xfrm>
          <a:prstGeom prst="bentConnector3">
            <a:avLst>
              <a:gd name="adj1" fmla="val 4850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Объект 1"/>
          <p:cNvSpPr>
            <a:spLocks noGrp="1"/>
          </p:cNvSpPr>
          <p:nvPr>
            <p:ph idx="1"/>
          </p:nvPr>
        </p:nvSpPr>
        <p:spPr>
          <a:xfrm>
            <a:off x="684213" y="1412875"/>
            <a:ext cx="8135937" cy="43926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выбор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организации, осуществляющей образовательную деятельность, формы получения образования и формы обучения </a:t>
            </a:r>
            <a:r>
              <a:rPr sz="2000" b="1" smtClean="0">
                <a:latin typeface="Times New Roman" pitchFamily="18" charset="0"/>
                <a:cs typeface="Times New Roman" pitchFamily="18" charset="0"/>
              </a:rPr>
              <a:t>после получения основного общего образования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или после достижения восемнадцати лет;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зачет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организацией, осуществляющей образовательную деятельность, в установленном ею порядке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на отсрочку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от призыва на военную службу, предоставляемую в соответствии с Федеральным законом от 28 марта 1998 года N 53-ФЗ «О воинской обязанности и военной службе»;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499B62-BE62-4E6F-B758-7D4866E4B776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CB018-AFC5-43DB-AEF7-9A1BACD47BFE}" type="slidenum">
              <a:rPr smtClean="0"/>
              <a:pPr>
                <a:defRPr/>
              </a:pPr>
              <a:t>27</a:t>
            </a:fld>
            <a:endParaRPr/>
          </a:p>
        </p:txBody>
      </p:sp>
      <p:sp>
        <p:nvSpPr>
          <p:cNvPr id="57350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Академические права обучающихся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Объект 1"/>
          <p:cNvSpPr>
            <a:spLocks noGrp="1"/>
          </p:cNvSpPr>
          <p:nvPr>
            <p:ph idx="1"/>
          </p:nvPr>
        </p:nvSpPr>
        <p:spPr>
          <a:xfrm>
            <a:off x="755650" y="1196975"/>
            <a:ext cx="8208963" cy="41767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на перевод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другую образовательную организацию, реализующую образовательную программу соответствующего уровня</a:t>
            </a:r>
            <a:r>
              <a:rPr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i="1" smtClean="0">
                <a:latin typeface="Times New Roman" pitchFamily="18" charset="0"/>
                <a:cs typeface="Times New Roman" pitchFamily="18" charset="0"/>
              </a:rPr>
              <a:t>(исключена формулировка «при успешном прохождении ими аттестации»);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обжалование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актов образовательной организации в установленном законодательством Российской Федерации порядке;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бесплатное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пользование библиотечно-информационными ресурсами, учебной, производственной, научной базой образовательной организации;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пользование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порядке, установленном локальными нормативными актами, лечебно-оздоровительной инфраструктурой, объектами культуры и объектами спорта образовательной организации;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совмещение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получения образования с работой без ущерба для освоения образовательной программы, выполнения индивидуального учебного плана;</a:t>
            </a:r>
            <a:endParaRPr sz="2000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1D9F7E-D402-441F-8272-20AEF5CBFFE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136DA-4954-45A3-9A65-FAC30DC72A35}" type="slidenum">
              <a:rPr smtClean="0"/>
              <a:pPr>
                <a:defRPr/>
              </a:pPr>
              <a:t>28</a:t>
            </a:fld>
            <a:endParaRPr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Академические права обучающихся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Объект 1"/>
          <p:cNvSpPr>
            <a:spLocks noGrp="1"/>
          </p:cNvSpPr>
          <p:nvPr>
            <p:ph idx="1"/>
          </p:nvPr>
        </p:nvSpPr>
        <p:spPr>
          <a:xfrm>
            <a:off x="755650" y="1052513"/>
            <a:ext cx="8208963" cy="47529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обращаться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в комиссию по урегулированию споров между участниками образовательных отношений, в том числе по вопросам о наличии или об отсутствии конфликта интересов педагогического работника (п.2 ч.1 ст.45);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создание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обучающимися на ступени среднего общего образования студенческих отрядов, представляющие собой общественные объединения обучающихся, целью деятельности которых является организация временной занятости таких обучающихся, изъявивших желание в свободное от учебы время работать в различных отраслях экономики;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при поступлении на обучение по программам высшего образования представить сведения о своих индивидуальных достижениях, результаты которых учитываются при приёме (ч.7 ст.69)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4791BD-C7FE-488D-8441-F0CE93854EA3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A6453-9FA1-44E7-A410-97AE9DF8A5A5}" type="slidenum">
              <a:rPr smtClean="0"/>
              <a:pPr>
                <a:defRPr/>
              </a:pPr>
              <a:t>29</a:t>
            </a:fld>
            <a:endParaRPr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sz="2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Гражданские права обучающихся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663575" y="115888"/>
            <a:ext cx="82296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Вступление в силу</a:t>
            </a:r>
            <a:r>
              <a:rPr lang="en-US"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 273-</a:t>
            </a:r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ФЗ и действие ранее принятых нормативных правовых актов</a:t>
            </a: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32718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До 1 сентября 2013 года действует Закон РФ «Об образовании».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273-ФЗ вступает в силу с 1 сентября 2013 года за исключением отдельных положений.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Со дня вступления в силу 273-ФЗ нормативные правовые акты Президента РФ, Правительства РФ, федеральных органов исполнительной власти, органов государственной власти субъектов РФ, органов местного самоуправления, регулирующие отношения в сфере образования, </a:t>
            </a:r>
            <a:r>
              <a:rPr sz="2000" b="1" smtClean="0">
                <a:latin typeface="Times New Roman" pitchFamily="18" charset="0"/>
                <a:cs typeface="Times New Roman" pitchFamily="18" charset="0"/>
              </a:rPr>
              <a:t>применяются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постольку, поскольку они не противоречат 273-ФЗ или издаваемым в соответствии с ним иным нормативным правовым актам РФ (ч.5 ст.111)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EEA0A50-691B-4A3F-AD60-17CDA9077631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D4332C-CCAB-4497-9845-FB8FAECFCF81}" type="slidenum">
              <a:rPr smtClean="0"/>
              <a:pPr>
                <a:defRPr/>
              </a:pPr>
              <a:t>3</a:t>
            </a:fld>
            <a:endParaRPr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Объект 1"/>
          <p:cNvSpPr>
            <a:spLocks noGrp="1"/>
          </p:cNvSpPr>
          <p:nvPr>
            <p:ph idx="1"/>
          </p:nvPr>
        </p:nvSpPr>
        <p:spPr>
          <a:xfrm>
            <a:off x="755650" y="1196975"/>
            <a:ext cx="8208963" cy="43926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проводить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во внеурочное время собрания и митинги, в том числе на территории и в помещениях Учреждения, по вопросам защиты своих нарушенных прав с уведомлением директора не позднее, чем за 5 дней до дня проведения мероприятия, о цели мероприятия, форме, месте проведения, дате, времени начала и окончания мероприятия, предполагаемом количестве участников. Такие собрания и митинги не могут проводиться в нарушение установленных законодательством Российской Федерации требований соблюдения общественного порядка и не должны препятствовать образовательному и воспитательному процессам (Федеральный закон «О собраниях, митингах, демонстрациях, шествиях и пикетированиях»)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04791BD-C7FE-488D-8441-F0CE93854EA3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CEF0C5-58B0-4B34-AB5C-7561849D6689}" type="slidenum">
              <a:rPr smtClean="0"/>
              <a:pPr>
                <a:defRPr/>
              </a:pPr>
              <a:t>30</a:t>
            </a:fld>
            <a:endParaRPr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84213" y="44450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sz="2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Гражданские права обучающихся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Заголовок 1"/>
          <p:cNvSpPr>
            <a:spLocks noGrp="1"/>
          </p:cNvSpPr>
          <p:nvPr>
            <p:ph type="title"/>
          </p:nvPr>
        </p:nvSpPr>
        <p:spPr>
          <a:xfrm>
            <a:off x="735013" y="115888"/>
            <a:ext cx="8229600" cy="72072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 (законных представителей)</a:t>
            </a:r>
          </a:p>
        </p:txBody>
      </p:sp>
      <p:sp>
        <p:nvSpPr>
          <p:cNvPr id="112643" name="Объект 1"/>
          <p:cNvSpPr>
            <a:spLocks noGrp="1"/>
          </p:cNvSpPr>
          <p:nvPr>
            <p:ph idx="1"/>
          </p:nvPr>
        </p:nvSpPr>
        <p:spPr>
          <a:xfrm>
            <a:off x="827088" y="1125538"/>
            <a:ext cx="7993062" cy="46799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обеспечить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получение детьми общего образования;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соблюдать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правила внутреннего распорядка организации, осуществляющей образовательную деятельность, требования локальных нормативных актов, которые устанавливают режим занятий обучающихся, порядок регламентации образовательных отношений между образовательной организацией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уважать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честь и достоинство обучающихся и работников организации, осуществляющей образовательную деятельность;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в случае отчисления из образовательной организации несовершеннолетнего обучающегося </a:t>
            </a: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не позднее чем в месячный срок совместно с органом местного самоуправления меры, обеспечивающие получение несовершеннолетним обучающимся общего образования (ч.10 ст.43);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EF3D2E-64BE-4177-B564-1EEC41FBE2E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C182E3-1987-4A9B-BAF8-78C3B6F31FCF}" type="slidenum">
              <a:rPr smtClean="0"/>
              <a:pPr>
                <a:defRPr/>
              </a:pPr>
              <a:t>31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Заголовок 1"/>
          <p:cNvSpPr>
            <a:spLocks noGrp="1"/>
          </p:cNvSpPr>
          <p:nvPr>
            <p:ph type="title"/>
          </p:nvPr>
        </p:nvSpPr>
        <p:spPr>
          <a:xfrm>
            <a:off x="735013" y="115888"/>
            <a:ext cx="8229600" cy="72072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 (законных представителей)</a:t>
            </a:r>
          </a:p>
        </p:txBody>
      </p:sp>
      <p:sp>
        <p:nvSpPr>
          <p:cNvPr id="113667" name="Объект 1"/>
          <p:cNvSpPr>
            <a:spLocks noGrp="1"/>
          </p:cNvSpPr>
          <p:nvPr>
            <p:ph idx="1"/>
          </p:nvPr>
        </p:nvSpPr>
        <p:spPr>
          <a:xfrm>
            <a:off x="827088" y="981075"/>
            <a:ext cx="7993062" cy="50403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создать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для несовершеннолетнего обучающегося, получающего общее образование в форме семейного образования, условия для ликвидации академической задолженности и обеспечить контроль за своевременностью её ликвидации (ч.4 ст.58);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информировать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орган местного самоуправления муниципального района или городского округа, на территории которого они проживают, о выборе формы получения общего образования в форме семейного образования (ч.5 ст.63);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в случае оставления несовершеннолетним обучающимся, достигшим возраста пятнадцати лет, образовательной организации до получения им основного общего образования </a:t>
            </a: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не позднее чем в месячный срок совместно с комиссией по делам несовершеннолетних и защите их прав и органом местного самоуправления меры по продолжению освоения несовершеннолетним образовательной программы основного общего образования и с его согласия по трудоустройству (ч.6 ст.66).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EF3D2E-64BE-4177-B564-1EEC41FBE2E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E561C4-DE3F-401A-BAD2-4A0D499C169E}" type="slidenum">
              <a:rPr smtClean="0"/>
              <a:pPr>
                <a:defRPr/>
              </a:pPr>
              <a:t>32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8DA939-0115-424A-8058-F4F62A3F9CAB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E681B-6EE7-461D-9C6F-0F9E2BEE9324}" type="slidenum">
              <a:rPr smtClean="0"/>
              <a:pPr>
                <a:defRPr/>
              </a:pPr>
              <a:t>33</a:t>
            </a:fld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55650" y="1219200"/>
            <a:ext cx="8077200" cy="4297363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преимущественное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право на обучение и воспитание перед всеми другими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лицами;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выбирать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до завершения получения ребенком основного общего образования с учетом мнения ребенка, а также с учетом рекомендаций психолого-медико-педагогической комиссии (при их наличии):</a:t>
            </a:r>
          </a:p>
          <a:p>
            <a:pPr marL="625475" indent="-271463" eaLnBrk="1" fontAlgn="auto" hangingPunct="1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tabLst>
                <a:tab pos="719138" algn="l"/>
              </a:tabLst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формы получения образования и формы обучения по конкретной основной общеобразовательной программе,</a:t>
            </a:r>
          </a:p>
          <a:p>
            <a:pPr marL="625475" indent="-271463" eaLnBrk="1" fontAlgn="auto" hangingPunct="1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tabLst>
                <a:tab pos="719138" algn="l"/>
              </a:tabLst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организации, осуществляющие образовательную деятельность, </a:t>
            </a:r>
          </a:p>
          <a:p>
            <a:pPr marL="625475" indent="-271463" eaLnBrk="1" fontAlgn="auto" hangingPunct="1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tabLst>
                <a:tab pos="719138" algn="l"/>
              </a:tabLst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из перечня, предлагаемого организацией, осуществляющей образовательную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деятельность: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895350" indent="-269875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язык, языки образования,</a:t>
            </a:r>
          </a:p>
          <a:p>
            <a:pPr marL="895350" indent="-269875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факультативные и элективные учебные предметы, курсы, дисциплины (модули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8DA939-0115-424A-8058-F4F62A3F9CAB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36AEB-E2A9-45E5-8036-9E3343E3F0B8}" type="slidenum">
              <a:rPr smtClean="0"/>
              <a:pPr>
                <a:defRPr/>
              </a:pPr>
              <a:t>34</a:t>
            </a:fld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55650" y="908050"/>
            <a:ext cx="8077200" cy="4968875"/>
          </a:xfrm>
        </p:spPr>
        <p:txBody>
          <a:bodyPr>
            <a:noAutofit/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ребенку дошкольное, начальное общее, основное общее, среднее общее образование в семье. Ребенок, получающий образование в семье, по решению его родителей (законных представителей) с учетом его мнения на любом этапе обучения вправе продолжить образование в образовательной организации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знакомиться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с: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уставом организации, осуществляющей образовательную деятельность;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лицензией на осуществление образовательной деятельности;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со свидетельством о государственной аккредитации;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учебно-программной документацией;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другими документами, регламентирующими организацию и осуществление образовательной деятельности;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знакомиться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с содержанием образования, используемыми методами обучения и воспитания, образовательными технологиями, а также с оценками успеваемости своих детей;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8DA939-0115-424A-8058-F4F62A3F9CAB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61DBD-9E48-4C4A-A160-38E574F120C0}" type="slidenum">
              <a:rPr smtClean="0"/>
              <a:pPr>
                <a:defRPr/>
              </a:pPr>
              <a:t>35</a:t>
            </a:fld>
            <a:endParaRPr/>
          </a:p>
        </p:txBody>
      </p:sp>
      <p:sp>
        <p:nvSpPr>
          <p:cNvPr id="116742" name="Объект 5"/>
          <p:cNvSpPr>
            <a:spLocks noGrp="1"/>
          </p:cNvSpPr>
          <p:nvPr>
            <p:ph idx="1"/>
          </p:nvPr>
        </p:nvSpPr>
        <p:spPr>
          <a:xfrm>
            <a:off x="755650" y="981075"/>
            <a:ext cx="8280400" cy="46799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присутствовать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при обследовании детей психолого-медико-педагогической комиссией, обсуждении результатов обследования и рекомендаций, полученных по результатам обследования, высказывать свое мнение относительно предлагаемых условий для организации обучения и воспитания детей;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защищать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права и законные интересы обучающихся;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получать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информацию о всех видах планируемых обследований (психологических, психолого-педагогических) обучающихся,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согласие на проведение таких обследований или участие в таких обследованиях,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отказаться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от их проведения или участия в них, получать информацию о результатах проведенных обследований обучающихся;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участие в управлении организацией, осуществляющей образовательную деятельность, в форме, определяемой уставом этой организации;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B4343F-7224-4B68-831F-AAAF8EE005F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5C1CB-34FF-4837-BE3A-B949D14B9206}" type="slidenum">
              <a:rPr smtClean="0"/>
              <a:pPr>
                <a:defRPr/>
              </a:pPr>
              <a:t>36</a:t>
            </a:fld>
            <a:endParaRPr/>
          </a:p>
        </p:txBody>
      </p:sp>
      <p:sp>
        <p:nvSpPr>
          <p:cNvPr id="117765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17766" name="Объект 8"/>
          <p:cNvSpPr>
            <a:spLocks noGrp="1"/>
          </p:cNvSpPr>
          <p:nvPr>
            <p:ph idx="1"/>
          </p:nvPr>
        </p:nvSpPr>
        <p:spPr>
          <a:xfrm>
            <a:off x="755650" y="908050"/>
            <a:ext cx="8077200" cy="46815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выступать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 инициативой по созданию в образовательной организации совета родителей (законных представителей) несовершеннолетних обучающихся или иных органов (п.1 ч.6 ст.26);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на учёт мнения советов родителей при принятии локальных нормативных актов, затрагивающих права обучающихся и работников образовательной организации (ч.3 ст.30);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направлять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органы управления организацией, осуществляющей образовательную деятельность, обращения о применении к работникам указанных организаций, нарушающим и (или) ущемляющим права обучающихся, родителей (законных представителей) несовершеннолетних обучающихся, дисциплинарных взысканий. Такие обращения подлежат обязательному рассмотрению указанными органами с привлечением обучающихся, родителей (законных представителей) несовершеннолетних обучающихся;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B4343F-7224-4B68-831F-AAAF8EE005F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4E059-7088-4ACA-BAE9-18CA58AFFFDB}" type="slidenum">
              <a:rPr smtClean="0"/>
              <a:pPr>
                <a:defRPr/>
              </a:pPr>
              <a:t>37</a:t>
            </a:fld>
            <a:endParaRPr/>
          </a:p>
        </p:txBody>
      </p:sp>
      <p:sp>
        <p:nvSpPr>
          <p:cNvPr id="118789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17766" name="Объект 8"/>
          <p:cNvSpPr>
            <a:spLocks noGrp="1"/>
          </p:cNvSpPr>
          <p:nvPr>
            <p:ph idx="1"/>
          </p:nvPr>
        </p:nvSpPr>
        <p:spPr>
          <a:xfrm>
            <a:off x="611188" y="549275"/>
            <a:ext cx="8281987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обращаться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комиссию по урегулированию споров между участниками образовательных отношений, в том числе по вопросам о наличии или об отсутствии конфликта интересов педагогического работника;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использовать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не запрещенные законодательством РФ иные способы защиты прав и законных интересов;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участвовать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работе комиссии по урегулированию споров;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согласие на привлечение несовершеннолетних обучающихся к труду, не предусмотренному образовательной программой (ч.4 ст.34);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согласие учредителю образовательной организации на перевод несовершеннолетних обучающихся в другие организации, осуществляющие образовательную деятельность по образовательным программам соответствующих уровня и направленности в случае прекращения деятельности организации, осуществляющей образовательную деятельность, аннулирования соответствующей лицензии, лишения ее государственной аккредитации по соответствующей образовательной программе или истечения срока действия государственной аккредитации по соответствующей образовательной программе (ч.9 ст.34);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endParaRPr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89B67A-5024-4F3D-99EF-1FD10E6A084E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0C71E4-72EB-45B3-9DB3-DCF91811CCB0}" type="slidenum">
              <a:rPr smtClean="0"/>
              <a:pPr>
                <a:defRPr/>
              </a:pPr>
              <a:t>38</a:t>
            </a:fld>
            <a:endParaRPr/>
          </a:p>
        </p:txBody>
      </p:sp>
      <p:sp>
        <p:nvSpPr>
          <p:cNvPr id="119813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19814" name="Объект 8"/>
          <p:cNvSpPr>
            <a:spLocks noGrp="1"/>
          </p:cNvSpPr>
          <p:nvPr>
            <p:ph idx="1"/>
          </p:nvPr>
        </p:nvSpPr>
        <p:spPr>
          <a:xfrm>
            <a:off x="827088" y="908050"/>
            <a:ext cx="8077200" cy="49688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направлять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заявление учредителю, в случае приостановления действия лицензии, приостановления действия государственной аккредитации полностью или в отношении отдельных уровней образования, о переводе несовершеннолетних обучающихся в другие организации, осуществляющие образовательную деятельность по имеющим государственную аккредитацию основным образовательным программам соответствующих уровня и направленности (ч.9 ст.34);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на обучение на дому [по медицинским показаниям] или в медицинской организации при наличии заключения медицинской организации (ч.5 ст.41);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на получение психолого-педагогической помощи в форме психолого-педагогического консультирования (п.1 ч.2 ст.42);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согласие в письменной форме или обращаться с заявлением на оказание психолого-педагогической, медицинской и социальной помощи детям (ч.3 ст.42)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89B67A-5024-4F3D-99EF-1FD10E6A084E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5917B-B8C3-4681-9A52-BD2A8485CFF0}" type="slidenum">
              <a:rPr smtClean="0"/>
              <a:pPr>
                <a:defRPr/>
              </a:pPr>
              <a:t>39</a:t>
            </a:fld>
            <a:endParaRPr/>
          </a:p>
        </p:txBody>
      </p:sp>
      <p:sp>
        <p:nvSpPr>
          <p:cNvPr id="120837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20838" name="Объект 8"/>
          <p:cNvSpPr>
            <a:spLocks noGrp="1"/>
          </p:cNvSpPr>
          <p:nvPr>
            <p:ph idx="1"/>
          </p:nvPr>
        </p:nvSpPr>
        <p:spPr>
          <a:xfrm>
            <a:off x="827088" y="981075"/>
            <a:ext cx="8077200" cy="46799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на учёт мнения совета родителей при выборе организацией меры дисциплинарного взыскания, налагаемого на обучающегося (ч.7 ст.43);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на учёт мнения родителей (законных представителей) при принятии образовательной организацией решении об отчислении обучающегося, достигшего возраста пятнадцати лет и не получившего основного общего образования (ч.9 ст.43);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обжаловать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в комиссию по урегулированию споров между участниками образовательных отношений меры дисциплинарного взыскания и их применение к обучающемуся (ч.11 ст.43);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согласие на обучение по адаптированной основной общеобразовательной программе детей с ограниченными возможностями здоровья (ч.3 ст.55);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подавать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заявление в письменной форме на изменение образовательных отношений (ч.2 ст.57);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663575" y="34925"/>
            <a:ext cx="82296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Общие мероприятия образовательной организации</a:t>
            </a:r>
            <a:b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по подготовке к реализации 273-ФЗ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5013" y="1341438"/>
            <a:ext cx="8229600" cy="3816350"/>
          </a:xfrm>
        </p:spPr>
        <p:txBody>
          <a:bodyPr>
            <a:noAutofit/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Ознакомление родителей (законных представителей) и обучающихся с основными положениями 273-ФЗ: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проведение общешкольного родительского собрания;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проведение классных родительских собраний;</a:t>
            </a:r>
          </a:p>
          <a:p>
            <a:pPr eaLnBrk="1" hangingPunct="1">
              <a:spcBef>
                <a:spcPct val="0"/>
              </a:spcBef>
              <a:buFont typeface="Times New Roman" pitchFamily="18" charset="0"/>
              <a:buChar char="–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проведение классных часов в 5-11 классах по ознакомлению обучающихся с основными положениями 273-ФЗ;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Размещение текста 273-ФЗ на сайте муниципального органа управления образованием и на сайте учреждения.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38BAE7-F74C-4A9A-9DF7-6DDD1E8CCCD4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0AD584-0F44-49BA-AE14-16BD2767A5D0}" type="slidenum">
              <a:rPr smtClean="0"/>
              <a:pPr>
                <a:defRPr/>
              </a:pPr>
              <a:t>4</a:t>
            </a:fld>
            <a:endParaRPr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FE1D83-CD51-4013-85C4-67FDBC955D0A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024EEB-719B-46B3-9A33-3AB318A972D7}" type="slidenum">
              <a:rPr smtClean="0"/>
              <a:pPr>
                <a:defRPr/>
              </a:pPr>
              <a:t>40</a:t>
            </a:fld>
            <a:endParaRPr/>
          </a:p>
        </p:txBody>
      </p:sp>
      <p:sp>
        <p:nvSpPr>
          <p:cNvPr id="121861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755650" y="981075"/>
            <a:ext cx="8077200" cy="4751388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принимать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решение в отношении обучающегося  по образовательным программам начального общего, основного общего и среднего общего образования, не ликвидировавшего в установленные сроки академической задолженности с момента ее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19138" indent="-365125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об оставлении на повторное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обучение;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19138" indent="-365125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о переводе на обучение по адаптированным образовательным программам в соответствии с рекомендациями психолого-медико-педагогической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комиссии;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719138" indent="-365125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8" charset="0"/>
              <a:buChar char="–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либо об обучении по индивидуальному учебному плану (ч.9 ст.58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u="sng" dirty="0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на досрочное прекращение образовательных отношений, в том числе в случае перевода обучающегося для продолжения освоения образовательной программы в другую организацию, осуществляющую образовательную деятельности (п.1 ч.2 ст.61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FE1D83-CD51-4013-85C4-67FDBC955D0A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E1828D-9A19-4EBE-9634-E68641DD76A3}" type="slidenum">
              <a:rPr smtClean="0"/>
              <a:pPr>
                <a:defRPr/>
              </a:pPr>
              <a:t>41</a:t>
            </a:fld>
            <a:endParaRPr/>
          </a:p>
        </p:txBody>
      </p:sp>
      <p:sp>
        <p:nvSpPr>
          <p:cNvPr id="122885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22886" name="Объект 8"/>
          <p:cNvSpPr>
            <a:spLocks noGrp="1"/>
          </p:cNvSpPr>
          <p:nvPr>
            <p:ph idx="1"/>
          </p:nvPr>
        </p:nvSpPr>
        <p:spPr>
          <a:xfrm>
            <a:off x="755650" y="1125538"/>
            <a:ext cx="8077200" cy="43910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родителей (законных представителей) несовершеннолетних обучающихся, обеспечивающих получение детьми дошкольного образования в форме семейного образования, на получение методической, психолого-педагогической, диагностической и консультативной помощи без взимания платы, в том числе в дошкольных образовательных организациях и общеобразовательных организациях, если в них созданы соответствующие консультационные центры (ч.3 ст.64);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sz="2000" u="sng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 на бесплатное получение услуг по присмотру и уходу за детьми-инвалидами, детьми-сиротами и детьми, оставшимися без попечения родителей, а также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(ч.3 ст.65);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81B84A-EE31-4CC3-9DD7-C16910E3A689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711B56-3538-4BDE-A8C0-3C720B2BE26F}" type="slidenum">
              <a:rPr smtClean="0"/>
              <a:pPr>
                <a:defRPr/>
              </a:pPr>
              <a:t>42</a:t>
            </a:fld>
            <a:endParaRPr/>
          </a:p>
        </p:txBody>
      </p:sp>
      <p:sp>
        <p:nvSpPr>
          <p:cNvPr id="123909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123910" name="Прямоугольник 8"/>
          <p:cNvSpPr>
            <a:spLocks noChangeArrowheads="1"/>
          </p:cNvSpPr>
          <p:nvPr/>
        </p:nvSpPr>
        <p:spPr bwMode="auto">
          <a:xfrm>
            <a:off x="782638" y="841375"/>
            <a:ext cx="7921625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000" u="sng">
                <a:latin typeface="Times New Roman" pitchFamily="18" charset="0"/>
                <a:cs typeface="Times New Roman" pitchFamily="18" charset="0"/>
              </a:rPr>
              <a:t>на получение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компенсации части родительской платы, за присмотр и уход за детьми, посещающими образовательные организации, реализующие образовательную программу дошкольного образования (ч.5 ст.65);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u="sng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согласие на оставление [несовершеннолетним] обучающимся, достигшим возраста пятнадцати лет, образовательной организации до получения основного общего образования (ч.6 ст.66);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u="sng">
                <a:latin typeface="Times New Roman" pitchFamily="18" charset="0"/>
                <a:cs typeface="Times New Roman" pitchFamily="18" charset="0"/>
              </a:rPr>
              <a:t>направлять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заявление учредителю образовательной организации о разрешении приема детей в образовательную организацию на обучение по образовательным программам начального общего образования в более раннем или более позднем возрасте (ч.1 ст.67);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2000" u="sng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на бесплатное получение услуг по содержанию детей в образовательных организациях, имеющих интернат и обеспечивающих подготовку спортивного резерва для спортивных сборных команд Российской Федерации и субъектов Российской Федерации (ч.6 ст.84).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81B84A-EE31-4CC3-9DD7-C16910E3A689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554EE4-1210-46E0-BC89-8E46BBE25449}" type="slidenum">
              <a:rPr smtClean="0"/>
              <a:pPr>
                <a:defRPr/>
              </a:pPr>
              <a:t>43</a:t>
            </a:fld>
            <a:endParaRPr/>
          </a:p>
        </p:txBody>
      </p:sp>
      <p:sp>
        <p:nvSpPr>
          <p:cNvPr id="124933" name="Заголовок 1"/>
          <p:cNvSpPr>
            <a:spLocks noGrp="1"/>
          </p:cNvSpPr>
          <p:nvPr>
            <p:ph type="title"/>
          </p:nvPr>
        </p:nvSpPr>
        <p:spPr>
          <a:xfrm>
            <a:off x="755650" y="115888"/>
            <a:ext cx="8785225" cy="4905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82638" y="1187450"/>
            <a:ext cx="8181975" cy="25304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u-RU" sz="2000" u="sng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 на выбор одного из учебных предметов, курсов, дисциплин (модулей), включенных в основные общеобразовательные программы, [направленных на получение обучающимися знаний об основах духовно-нравственной культуры народов Российской Федерации, о нравственных принципах, об исторических и культурных традициях мировой религии (мировых религий), или альтернативных им учебных предметов, курсов, дисциплин (модулей)], включённых в основные общеобразовательные программы (ч.2 ст.87);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Заголовок 1"/>
          <p:cNvSpPr>
            <a:spLocks noGrp="1"/>
          </p:cNvSpPr>
          <p:nvPr>
            <p:ph type="title"/>
          </p:nvPr>
        </p:nvSpPr>
        <p:spPr>
          <a:xfrm>
            <a:off x="663575" y="-100013"/>
            <a:ext cx="8229600" cy="108108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Образовательные отношения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188" y="836613"/>
            <a:ext cx="8432800" cy="5040312"/>
          </a:xfrm>
        </p:spPr>
        <p:txBody>
          <a:bodyPr rtlCol="0">
            <a:noAutofit/>
          </a:bodyPr>
          <a:lstStyle/>
          <a:p>
            <a:pPr marL="174625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Основания возникновения образовательных отношений: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договор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образовании;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договор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 целевом приеме и договора о целевом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обучении;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распорядительный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акт организации, осуществляющей образовательную деятельность, о приеме лица на обучение в эту организацию или для прохождения промежуточной аттестации и (или) государственной итоговой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аттестации.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74625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 договоре об образовании указываются: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основания расторжения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 одностороннем порядке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организацией, осуществляющей образовательную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деятельность, договора об оказании платных образовательных услуг.</a:t>
            </a:r>
          </a:p>
          <a:p>
            <a:pPr marL="174625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Также необходимо довести до сведения стороны договора: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и порядок снижения стоимости платных образовательных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услуг.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74625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Распорядительный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акт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организации является основанием для изменения или прекращения образовательных отношений.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273CF1-6412-40B7-BA18-032A54DECC43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86605F-FA41-43A5-B090-47F5C454105B}" type="slidenum">
              <a:rPr smtClean="0"/>
              <a:pPr>
                <a:defRPr/>
              </a:pPr>
              <a:t>44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Заголовок 1"/>
          <p:cNvSpPr>
            <a:spLocks noGrp="1"/>
          </p:cNvSpPr>
          <p:nvPr>
            <p:ph type="title"/>
          </p:nvPr>
        </p:nvSpPr>
        <p:spPr>
          <a:xfrm>
            <a:off x="663575" y="-100013"/>
            <a:ext cx="8229600" cy="108108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Образовательные отношения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188" y="1989138"/>
            <a:ext cx="8432800" cy="2160587"/>
          </a:xfrm>
        </p:spPr>
        <p:txBody>
          <a:bodyPr rtlCol="0">
            <a:noAutofit/>
          </a:bodyPr>
          <a:lstStyle/>
          <a:p>
            <a:pPr marL="174625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Права и обязанности обучающихся: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возникают – с даты, указанной в распорядительном акте о приёма лица на обучение,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изменяются – с даты издания распорядительного акта или с иной указанной в нём,</a:t>
            </a:r>
          </a:p>
          <a:p>
            <a:pPr marL="517525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прекращаются – с даты отчисления из организации.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273CF1-6412-40B7-BA18-032A54DECC43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D2AEB2-95AF-4495-885F-044E49012E4D}" type="slidenum">
              <a:rPr smtClean="0"/>
              <a:pPr>
                <a:defRPr/>
              </a:pPr>
              <a:t>45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Заголовок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Учёт мнения жителей сельского поселения при реорганизации или ликвидации образовательной организации</a:t>
            </a:r>
          </a:p>
        </p:txBody>
      </p:sp>
      <p:sp>
        <p:nvSpPr>
          <p:cNvPr id="155651" name="Объект 2"/>
          <p:cNvSpPr>
            <a:spLocks noGrp="1"/>
          </p:cNvSpPr>
          <p:nvPr>
            <p:ph idx="1"/>
          </p:nvPr>
        </p:nvSpPr>
        <p:spPr>
          <a:xfrm>
            <a:off x="815975" y="1668463"/>
            <a:ext cx="8077200" cy="226536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Arial" pitchFamily="34" charset="0"/>
              <a:buNone/>
              <a:defRPr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Принятие решения о реорганизации или ликвидации муниципальной общеобразовательной организации, расположенной в сельском поселении, не допускается без учета мнения жителей данного сельского поселения (ч.12 ст.22).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r>
              <a:rPr sz="2000" smtClean="0">
                <a:latin typeface="Times New Roman" pitchFamily="18" charset="0"/>
                <a:cs typeface="Times New Roman" pitchFamily="18" charset="0"/>
              </a:rPr>
              <a:t>Это положение относится и к филиалам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mtClean="0">
                <a:latin typeface="Times New Roman" pitchFamily="18" charset="0"/>
                <a:cs typeface="Times New Roman" pitchFamily="18" charset="0"/>
              </a:rPr>
              <a:t>дошкольных и общеобразовательных организаций, расположенным на территории сельского поселения (ч.6 ст.27).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3450D2-82AA-422C-9CB1-A1D75A457BA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C49031-63FA-4196-9B12-3B8661D7E02B}" type="slidenum">
              <a:rPr smtClean="0"/>
              <a:pPr>
                <a:defRPr/>
              </a:pPr>
              <a:t>46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Заголовок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638175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Учёт мнения населения на основе опроса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5975" y="908050"/>
            <a:ext cx="8077200" cy="5329238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Для выявления мнения населения и его учёта на всей территории муниципального образования или на части его территории муниципального района может проводиться опрос граждан.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Решение о назначении опроса принимается представительным органов муниципального образования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муниципального района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В нормативном правовом акте представительного органа муниципального образования о назначении опроса граждан устанавливаются:</a:t>
            </a: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и сроки проведения опроса;</a:t>
            </a: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формулировка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вопроса (вопросов), предлагаемого (предлагаемых) при проведении опроса;</a:t>
            </a: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проведения опроса;</a:t>
            </a: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опросного листа;</a:t>
            </a:r>
          </a:p>
          <a:p>
            <a:pPr marL="715963" indent="-35083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минимальная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численность жителей муниципального образования, участвующих в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опросе.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131-ФЗ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«Об общих принципах организации</a:t>
            </a:r>
          </a:p>
          <a:p>
            <a:pPr marL="0" indent="0" algn="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местного самоуправления в РФ»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3450D2-82AA-422C-9CB1-A1D75A457BA6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B833B-E630-4FB8-8905-C78C9CAA5B98}" type="slidenum">
              <a:rPr smtClean="0"/>
              <a:pPr>
                <a:defRPr/>
              </a:pPr>
              <a:t>47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Заголовок 1"/>
          <p:cNvSpPr>
            <a:spLocks noGrp="1"/>
          </p:cNvSpPr>
          <p:nvPr>
            <p:ph type="title"/>
          </p:nvPr>
        </p:nvSpPr>
        <p:spPr>
          <a:xfrm>
            <a:off x="762000" y="44450"/>
            <a:ext cx="8077200" cy="99853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Реорганизация или ликвидация образовательной организации, расположенной в сельской местности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25A959-92D2-4F7F-8DFF-21FE54C82DA6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B7C77A-7FD7-4568-9D28-9A112AA96D1E}" type="slidenum">
              <a:rPr smtClean="0"/>
              <a:pPr>
                <a:defRPr/>
              </a:pPr>
              <a:t>48</a:t>
            </a:fld>
            <a:endParaRPr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55650" y="1125538"/>
          <a:ext cx="8208963" cy="5089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62"/>
                <a:gridCol w="5976701"/>
              </a:tblGrid>
              <a:tr h="57903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Типы образовательных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организаций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Действия, предшествующие реорганизации или ликвидации</a:t>
                      </a:r>
                    </a:p>
                  </a:txBody>
                  <a:tcPr marL="91441" marR="91441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1048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Общеобразовательная организация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 комиссии по оценке последствий решения о реорганизации или ликвидации общеобразовательной организации;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Учёт мнения населения (в законе РФ «Об образовании» - сельский сход граждан)</a:t>
                      </a:r>
                    </a:p>
                  </a:txBody>
                  <a:tcPr marL="91441" marR="91441" marT="45696" marB="456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666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Филиал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общеобразовательной организации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 комиссии по оценке последствий решения о реорганизации или ликвидации общеобразовательной организации;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Учёт мнения населения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666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Дошкольная образовательная организация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 комиссии по оценке последствий решения о реорганизации или ликвидации филиала общеобразовательной организации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Учёт мнения населения не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требуется.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666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Филиал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дошкольной образовательной организации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 комиссии по оценке последствий решения о реорганизации или ликвидации филиала дошкольной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образовательной организации;</a:t>
                      </a:r>
                    </a:p>
                    <a:p>
                      <a:pPr marL="457200" indent="-457200">
                        <a:spcBef>
                          <a:spcPts val="0"/>
                        </a:spcBef>
                        <a:buFont typeface="+mj-lt"/>
                        <a:buAutoNum type="arabicPeriod"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Учёт мнения населения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 marT="45696" marB="456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Заголовок 1"/>
          <p:cNvSpPr>
            <a:spLocks noGrp="1"/>
          </p:cNvSpPr>
          <p:nvPr>
            <p:ph type="title"/>
          </p:nvPr>
        </p:nvSpPr>
        <p:spPr>
          <a:xfrm>
            <a:off x="611188" y="269875"/>
            <a:ext cx="8077200" cy="1143000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Комиссия по урегулированию споров</a:t>
            </a:r>
          </a:p>
        </p:txBody>
      </p:sp>
      <p:sp>
        <p:nvSpPr>
          <p:cNvPr id="121859" name="Объект 2"/>
          <p:cNvSpPr>
            <a:spLocks noGrp="1"/>
          </p:cNvSpPr>
          <p:nvPr>
            <p:ph idx="1"/>
          </p:nvPr>
        </p:nvSpPr>
        <p:spPr>
          <a:xfrm>
            <a:off x="663575" y="1844675"/>
            <a:ext cx="8229600" cy="2808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 деятельности комиссии:</a:t>
            </a:r>
          </a:p>
          <a:p>
            <a:pPr marL="355600" indent="-355600" eaLnBrk="1" hangingPunct="1"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применение к обучающимся мер дисциплинарного взыскания;</a:t>
            </a:r>
          </a:p>
          <a:p>
            <a:pPr marL="355600" indent="-355600" eaLnBrk="1" hangingPunct="1"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обжалование мер дисциплинарного взыскания и их применение к обучающемуся;</a:t>
            </a:r>
          </a:p>
          <a:p>
            <a:pPr marL="355600" indent="-355600" eaLnBrk="1" hangingPunct="1"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рассмотрение вопросов о наличии или об отсутствии конфликта интересов педагогического работника;</a:t>
            </a:r>
          </a:p>
          <a:p>
            <a:pPr marL="355600" indent="-355600" eaLnBrk="1" hangingPunct="1"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наличие разногласий по вопросам применения локальных нормативных актов.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599E210-601C-4698-9B1B-92474021E8CF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DBABA-0BE0-4B98-9675-1E6B9B587109}" type="slidenum">
              <a:rPr smtClean="0"/>
              <a:pPr>
                <a:defRPr/>
              </a:pPr>
              <a:t>49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4213" y="908050"/>
          <a:ext cx="8280400" cy="5121275"/>
        </p:xfrm>
        <a:graphic>
          <a:graphicData uri="http://schemas.openxmlformats.org/drawingml/2006/table">
            <a:tbl>
              <a:tblPr firstRow="1" firstCol="1" bandRow="1"/>
              <a:tblGrid>
                <a:gridCol w="1656080"/>
                <a:gridCol w="3428436"/>
                <a:gridCol w="3195884"/>
              </a:tblGrid>
              <a:tr h="243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273-ФЗ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Закон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РФ «Об образовании»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03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Обучающийся</a:t>
                      </a:r>
                    </a:p>
                  </a:txBody>
                  <a:tcPr marL="68576" marR="685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Физическое лицо, осваивающее образовательную программу. К обучающимся в зависимости от уровня осваиваемой образовательной программы, формы обучения, режима пребывания в образовательной организации относятся: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воспитанники;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учащиеся;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3) студенты (курсанты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);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4)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аспиранты;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5) слушатели.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Понятие используется, но его определение не дается. Применяется наряду с понятием «воспитанник»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07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Образовательная организация</a:t>
                      </a:r>
                    </a:p>
                  </a:txBody>
                  <a:tcPr marL="68576" marR="685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Некоммерческая организация, осуществляющая на основании лицензии образовательную деятельность в качестве основного вида деятельности в соответствии с целями, ради достижения которых такая организация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создана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Понятие используется, но его определение не дается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6DB24A5-D0D2-4739-AF85-CF53CFD6FE77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35502-E4F3-4B5C-A27E-C53B69512888}" type="slidenum">
              <a:rPr smtClean="0"/>
              <a:pPr>
                <a:defRPr/>
              </a:pPr>
              <a:t>5</a:t>
            </a:fld>
            <a:endParaRPr dirty="0"/>
          </a:p>
        </p:txBody>
      </p:sp>
      <p:sp>
        <p:nvSpPr>
          <p:cNvPr id="19475" name="Заголовок 1"/>
          <p:cNvSpPr>
            <a:spLocks noGrp="1"/>
          </p:cNvSpPr>
          <p:nvPr>
            <p:ph type="title"/>
          </p:nvPr>
        </p:nvSpPr>
        <p:spPr>
          <a:xfrm>
            <a:off x="590550" y="-26988"/>
            <a:ext cx="8229600" cy="93503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Сравнительная характеристика основных понятий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650" y="1196975"/>
          <a:ext cx="8280400" cy="4145280"/>
        </p:xfrm>
        <a:graphic>
          <a:graphicData uri="http://schemas.openxmlformats.org/drawingml/2006/table">
            <a:tbl>
              <a:tblPr firstRow="1" firstCol="1" bandRow="1"/>
              <a:tblGrid>
                <a:gridCol w="1713186"/>
                <a:gridCol w="4035191"/>
                <a:gridCol w="2532023"/>
              </a:tblGrid>
              <a:tr h="2438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273-ФЗ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Закон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РФ «Об образовании»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226" marR="332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05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Организация, осуществляющая обучение</a:t>
                      </a:r>
                    </a:p>
                  </a:txBody>
                  <a:tcPr marL="68576" marR="685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Юридическое лицо, осуществляющее на основании лицензии наряду с основной деятельностью образовательную деятельность в качестве дополнительного вида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деятельности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Используется понятие «образовательные подразделения организаций» (имели право реализовывать только программы профессиональной подготовки)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505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Организации, осуществляющие образовательную деятельность</a:t>
                      </a:r>
                    </a:p>
                  </a:txBody>
                  <a:tcPr marL="68576" marR="685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Образовательные организации, а также организации, осуществляющие обучение. В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273-ФЗ к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организациям, осуществляющим образовательную деятельность, приравниваются индивидуальные предприниматели, осуществляющие образовательную деятельность, если иное не установлено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273-ФЗ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76" marR="685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56BCC9-660D-4C1F-921E-A54704386F32}" type="datetime1">
              <a:rPr/>
              <a:pPr>
                <a:defRPr/>
              </a:pPr>
              <a:t>26.11.2013</a:t>
            </a:fld>
            <a:endParaRPr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/>
              <a:t>ООО "Гуманитарные проекты - XXI век"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20A7BA-2132-4ED8-AB2D-6CF84BFF33F8}" type="slidenum">
              <a:rPr smtClean="0"/>
              <a:pPr>
                <a:defRPr/>
              </a:pPr>
              <a:t>6</a:t>
            </a:fld>
            <a:endParaRPr dirty="0"/>
          </a:p>
        </p:txBody>
      </p:sp>
      <p:sp>
        <p:nvSpPr>
          <p:cNvPr id="20500" name="Заголовок 1"/>
          <p:cNvSpPr>
            <a:spLocks noGrp="1"/>
          </p:cNvSpPr>
          <p:nvPr>
            <p:ph type="title"/>
          </p:nvPr>
        </p:nvSpPr>
        <p:spPr>
          <a:xfrm>
            <a:off x="590550" y="-26988"/>
            <a:ext cx="8229600" cy="93503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Сравнительная характеристика основных понятий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8888" y="4365625"/>
            <a:ext cx="1081087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Общее образование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28938" y="4370388"/>
            <a:ext cx="1439862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Профессиональное образование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70663" y="4365625"/>
            <a:ext cx="1314450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Дополнительное образование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16463" y="4365625"/>
            <a:ext cx="1368425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Профессиональное обучение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39750" y="4292600"/>
            <a:ext cx="8496300" cy="11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TextBox 9"/>
          <p:cNvSpPr txBox="1">
            <a:spLocks noChangeArrowheads="1"/>
          </p:cNvSpPr>
          <p:nvPr/>
        </p:nvSpPr>
        <p:spPr bwMode="auto">
          <a:xfrm>
            <a:off x="493713" y="3995738"/>
            <a:ext cx="1701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Виды образования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976938" y="5364163"/>
            <a:ext cx="2627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11"/>
          <p:cNvSpPr txBox="1">
            <a:spLocks noChangeArrowheads="1"/>
          </p:cNvSpPr>
          <p:nvPr/>
        </p:nvSpPr>
        <p:spPr bwMode="auto">
          <a:xfrm>
            <a:off x="6475413" y="5162550"/>
            <a:ext cx="16176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b="1">
                <a:latin typeface="Times New Roman" pitchFamily="18" charset="0"/>
                <a:cs typeface="Times New Roman" pitchFamily="18" charset="0"/>
              </a:rPr>
              <a:t>Подвиды образования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795963" y="5432425"/>
            <a:ext cx="1331912" cy="5762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Дополнительное образование детей и взрослых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308850" y="5432425"/>
            <a:ext cx="1331913" cy="5889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Дополнительное профессиональное  образование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271588" y="5449888"/>
            <a:ext cx="1079500" cy="215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Дошкольное</a:t>
            </a:r>
          </a:p>
        </p:txBody>
      </p:sp>
      <p:sp>
        <p:nvSpPr>
          <p:cNvPr id="24589" name="TextBox 18"/>
          <p:cNvSpPr txBox="1">
            <a:spLocks noChangeArrowheads="1"/>
          </p:cNvSpPr>
          <p:nvPr/>
        </p:nvSpPr>
        <p:spPr bwMode="auto">
          <a:xfrm>
            <a:off x="1973263" y="5157788"/>
            <a:ext cx="15192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b="1">
                <a:latin typeface="Times New Roman" pitchFamily="18" charset="0"/>
                <a:cs typeface="Times New Roman" pitchFamily="18" charset="0"/>
              </a:rPr>
              <a:t>Уровни образования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827088" y="5373688"/>
            <a:ext cx="4249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258888" y="5738813"/>
            <a:ext cx="1268412" cy="215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Начальное общее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258888" y="6034088"/>
            <a:ext cx="1265237" cy="2079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Основное общее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258888" y="6313488"/>
            <a:ext cx="1081087" cy="2174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Среднее общее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928938" y="5449888"/>
            <a:ext cx="1714500" cy="2206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Среднее профессиональное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928938" y="5738813"/>
            <a:ext cx="1643062" cy="215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Высшее -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бакалавриат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28938" y="6457950"/>
            <a:ext cx="1858962" cy="365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Высшее – подготовка кадров высшей квалификации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928938" y="6038850"/>
            <a:ext cx="1558925" cy="347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Высшее –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специалитет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, магистратура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539750" y="3540125"/>
            <a:ext cx="84963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9" name="TextBox 31"/>
          <p:cNvSpPr txBox="1">
            <a:spLocks noChangeArrowheads="1"/>
          </p:cNvSpPr>
          <p:nvPr/>
        </p:nvSpPr>
        <p:spPr bwMode="auto">
          <a:xfrm>
            <a:off x="323850" y="3233738"/>
            <a:ext cx="2620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>
                <a:latin typeface="Times New Roman" pitchFamily="18" charset="0"/>
                <a:cs typeface="Times New Roman" pitchFamily="18" charset="0"/>
              </a:rPr>
              <a:t>Образовательные программы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548438" y="2841625"/>
            <a:ext cx="1312862" cy="6477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Дополнительные образовательные программы</a:t>
            </a:r>
          </a:p>
        </p:txBody>
      </p:sp>
      <p:cxnSp>
        <p:nvCxnSpPr>
          <p:cNvPr id="35" name="Прямая со стрелкой 34"/>
          <p:cNvCxnSpPr>
            <a:stCxn id="33" idx="2"/>
            <a:endCxn id="6" idx="0"/>
          </p:cNvCxnSpPr>
          <p:nvPr/>
        </p:nvCxnSpPr>
        <p:spPr>
          <a:xfrm>
            <a:off x="7205663" y="3489325"/>
            <a:ext cx="22225" cy="876300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2941638" y="2890838"/>
            <a:ext cx="1414462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Основные образовательные программы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6863" y="2357438"/>
            <a:ext cx="1619250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Основные общеобразовательные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957513" y="2357438"/>
            <a:ext cx="1398587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Основные профессиональные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2965450" y="1874838"/>
            <a:ext cx="2160588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профессионального обучения</a:t>
            </a:r>
          </a:p>
        </p:txBody>
      </p:sp>
      <p:cxnSp>
        <p:nvCxnSpPr>
          <p:cNvPr id="44" name="Прямая со стрелкой 43"/>
          <p:cNvCxnSpPr>
            <a:stCxn id="4" idx="0"/>
            <a:endCxn id="38" idx="2"/>
          </p:cNvCxnSpPr>
          <p:nvPr/>
        </p:nvCxnSpPr>
        <p:spPr>
          <a:xfrm flipV="1">
            <a:off x="1800225" y="3500438"/>
            <a:ext cx="1847850" cy="865187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5" idx="0"/>
            <a:endCxn id="38" idx="2"/>
          </p:cNvCxnSpPr>
          <p:nvPr/>
        </p:nvCxnSpPr>
        <p:spPr>
          <a:xfrm flipV="1">
            <a:off x="3648075" y="3500438"/>
            <a:ext cx="0" cy="869950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7" idx="0"/>
            <a:endCxn id="38" idx="2"/>
          </p:cNvCxnSpPr>
          <p:nvPr/>
        </p:nvCxnSpPr>
        <p:spPr>
          <a:xfrm flipH="1" flipV="1">
            <a:off x="3648075" y="3500438"/>
            <a:ext cx="1752600" cy="865187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296863" y="1841500"/>
            <a:ext cx="2011362" cy="325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дошкольного образования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293688" y="1052513"/>
            <a:ext cx="2190750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основного общего образования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292100" y="692150"/>
            <a:ext cx="2189163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среднего общего образования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293688" y="1449388"/>
            <a:ext cx="2190750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начального общего образования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2965450" y="1270000"/>
            <a:ext cx="2182813" cy="5572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высшего профессионального образования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2957513" y="692150"/>
            <a:ext cx="2176462" cy="4873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Образовательные программы среднего профессионального образования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5580063" y="2389188"/>
            <a:ext cx="1539875" cy="3238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Дополнительные общеобразовательные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7550150" y="2389188"/>
            <a:ext cx="1270000" cy="317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Дополнительные профессиональные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592763" y="1611313"/>
            <a:ext cx="1625600" cy="2492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Общеразвивающие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586413" y="1949450"/>
            <a:ext cx="1697037" cy="258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Предпрофессиональные</a:t>
            </a:r>
          </a:p>
        </p:txBody>
      </p:sp>
      <p:cxnSp>
        <p:nvCxnSpPr>
          <p:cNvPr id="17" name="Прямая соединительная линия 16"/>
          <p:cNvCxnSpPr>
            <a:stCxn id="33" idx="0"/>
            <a:endCxn id="72" idx="2"/>
          </p:cNvCxnSpPr>
          <p:nvPr/>
        </p:nvCxnSpPr>
        <p:spPr>
          <a:xfrm flipV="1">
            <a:off x="7205663" y="2706688"/>
            <a:ext cx="979487" cy="1349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33" idx="0"/>
            <a:endCxn id="71" idx="2"/>
          </p:cNvCxnSpPr>
          <p:nvPr/>
        </p:nvCxnSpPr>
        <p:spPr>
          <a:xfrm flipH="1" flipV="1">
            <a:off x="6350000" y="2713038"/>
            <a:ext cx="855663" cy="128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621" name="Заголовок 1"/>
          <p:cNvSpPr>
            <a:spLocks noGrp="1"/>
          </p:cNvSpPr>
          <p:nvPr>
            <p:ph type="title"/>
          </p:nvPr>
        </p:nvSpPr>
        <p:spPr>
          <a:xfrm>
            <a:off x="612775" y="71438"/>
            <a:ext cx="8243888" cy="477837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Система видов и уровней образования,</a:t>
            </a:r>
            <a:b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образовательных программ</a:t>
            </a:r>
          </a:p>
        </p:txBody>
      </p:sp>
      <p:cxnSp>
        <p:nvCxnSpPr>
          <p:cNvPr id="39" name="Соединительная линия уступом 38"/>
          <p:cNvCxnSpPr>
            <a:stCxn id="40" idx="1"/>
            <a:endCxn id="67" idx="1"/>
          </p:cNvCxnSpPr>
          <p:nvPr/>
        </p:nvCxnSpPr>
        <p:spPr>
          <a:xfrm rot="10800000">
            <a:off x="293688" y="1611313"/>
            <a:ext cx="3175" cy="908050"/>
          </a:xfrm>
          <a:prstGeom prst="bentConnector3">
            <a:avLst>
              <a:gd name="adj1" fmla="val 6746268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>
            <a:stCxn id="40" idx="1"/>
            <a:endCxn id="65" idx="1"/>
          </p:cNvCxnSpPr>
          <p:nvPr/>
        </p:nvCxnSpPr>
        <p:spPr>
          <a:xfrm rot="10800000">
            <a:off x="293688" y="1214438"/>
            <a:ext cx="3175" cy="1304925"/>
          </a:xfrm>
          <a:prstGeom prst="bentConnector3">
            <a:avLst>
              <a:gd name="adj1" fmla="val 6746268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>
            <a:stCxn id="40" idx="1"/>
            <a:endCxn id="66" idx="1"/>
          </p:cNvCxnSpPr>
          <p:nvPr/>
        </p:nvCxnSpPr>
        <p:spPr>
          <a:xfrm rot="10800000">
            <a:off x="292100" y="854075"/>
            <a:ext cx="4763" cy="1665288"/>
          </a:xfrm>
          <a:prstGeom prst="bentConnector3">
            <a:avLst>
              <a:gd name="adj1" fmla="val 4546606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Соединительная линия уступом 55"/>
          <p:cNvCxnSpPr>
            <a:stCxn id="40" idx="1"/>
            <a:endCxn id="64" idx="1"/>
          </p:cNvCxnSpPr>
          <p:nvPr/>
        </p:nvCxnSpPr>
        <p:spPr>
          <a:xfrm rot="10800000">
            <a:off x="296863" y="2005013"/>
            <a:ext cx="12700" cy="51435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Соединительная линия уступом 57"/>
          <p:cNvCxnSpPr>
            <a:stCxn id="41" idx="1"/>
            <a:endCxn id="42" idx="1"/>
          </p:cNvCxnSpPr>
          <p:nvPr/>
        </p:nvCxnSpPr>
        <p:spPr>
          <a:xfrm rot="10800000" flipH="1">
            <a:off x="2957513" y="2036763"/>
            <a:ext cx="7937" cy="482600"/>
          </a:xfrm>
          <a:prstGeom prst="bentConnector3">
            <a:avLst>
              <a:gd name="adj1" fmla="val -2736941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Соединительная линия уступом 59"/>
          <p:cNvCxnSpPr>
            <a:stCxn id="41" idx="1"/>
            <a:endCxn id="68" idx="1"/>
          </p:cNvCxnSpPr>
          <p:nvPr/>
        </p:nvCxnSpPr>
        <p:spPr>
          <a:xfrm rot="10800000" flipH="1">
            <a:off x="2957513" y="1549400"/>
            <a:ext cx="7937" cy="969963"/>
          </a:xfrm>
          <a:prstGeom prst="bentConnector3">
            <a:avLst>
              <a:gd name="adj1" fmla="val -2736941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Соединительная линия уступом 69"/>
          <p:cNvCxnSpPr>
            <a:stCxn id="41" idx="1"/>
            <a:endCxn id="69" idx="1"/>
          </p:cNvCxnSpPr>
          <p:nvPr/>
        </p:nvCxnSpPr>
        <p:spPr>
          <a:xfrm rot="10800000">
            <a:off x="2957513" y="935038"/>
            <a:ext cx="12700" cy="1584325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Соединительная линия уступом 75"/>
          <p:cNvCxnSpPr>
            <a:stCxn id="38" idx="3"/>
            <a:endCxn id="41" idx="3"/>
          </p:cNvCxnSpPr>
          <p:nvPr/>
        </p:nvCxnSpPr>
        <p:spPr>
          <a:xfrm flipV="1">
            <a:off x="4356100" y="2519363"/>
            <a:ext cx="12700" cy="676275"/>
          </a:xfrm>
          <a:prstGeom prst="bentConnector3">
            <a:avLst>
              <a:gd name="adj1" fmla="val 290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38" idx="1"/>
            <a:endCxn id="40" idx="3"/>
          </p:cNvCxnSpPr>
          <p:nvPr/>
        </p:nvCxnSpPr>
        <p:spPr>
          <a:xfrm rot="10800000">
            <a:off x="1916113" y="2519363"/>
            <a:ext cx="1025525" cy="67627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71" idx="1"/>
            <a:endCxn id="43" idx="1"/>
          </p:cNvCxnSpPr>
          <p:nvPr/>
        </p:nvCxnSpPr>
        <p:spPr>
          <a:xfrm rot="10800000" flipH="1">
            <a:off x="5580063" y="1735138"/>
            <a:ext cx="12700" cy="815975"/>
          </a:xfrm>
          <a:prstGeom prst="bentConnector3">
            <a:avLst>
              <a:gd name="adj1" fmla="val -1800142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Соединительная линия уступом 87"/>
          <p:cNvCxnSpPr>
            <a:stCxn id="71" idx="1"/>
            <a:endCxn id="45" idx="1"/>
          </p:cNvCxnSpPr>
          <p:nvPr/>
        </p:nvCxnSpPr>
        <p:spPr>
          <a:xfrm rot="10800000" flipH="1">
            <a:off x="5580063" y="2078038"/>
            <a:ext cx="6350" cy="473075"/>
          </a:xfrm>
          <a:prstGeom prst="bentConnector3">
            <a:avLst>
              <a:gd name="adj1" fmla="val -3600567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5622925" y="735013"/>
            <a:ext cx="1624013" cy="311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Общеразвивающие для детей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5622925" y="1130300"/>
            <a:ext cx="1624013" cy="3508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Общеразвивающие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для взрослых</a:t>
            </a:r>
          </a:p>
        </p:txBody>
      </p:sp>
      <p:cxnSp>
        <p:nvCxnSpPr>
          <p:cNvPr id="100" name="Соединительная линия уступом 99"/>
          <p:cNvCxnSpPr>
            <a:stCxn id="43" idx="3"/>
            <a:endCxn id="97" idx="3"/>
          </p:cNvCxnSpPr>
          <p:nvPr/>
        </p:nvCxnSpPr>
        <p:spPr>
          <a:xfrm flipV="1">
            <a:off x="7218363" y="1304925"/>
            <a:ext cx="28575" cy="430213"/>
          </a:xfrm>
          <a:prstGeom prst="bentConnector3">
            <a:avLst>
              <a:gd name="adj1" fmla="val 870943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43" idx="3"/>
            <a:endCxn id="95" idx="3"/>
          </p:cNvCxnSpPr>
          <p:nvPr/>
        </p:nvCxnSpPr>
        <p:spPr>
          <a:xfrm flipV="1">
            <a:off x="7218363" y="890588"/>
            <a:ext cx="28575" cy="844550"/>
          </a:xfrm>
          <a:prstGeom prst="bentConnector3">
            <a:avLst>
              <a:gd name="adj1" fmla="val 870917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Прямоугольник 106"/>
          <p:cNvSpPr/>
          <p:nvPr/>
        </p:nvSpPr>
        <p:spPr>
          <a:xfrm>
            <a:off x="7596188" y="1425575"/>
            <a:ext cx="1296987" cy="490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Профессиональной переподготовки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7664450" y="819150"/>
            <a:ext cx="1228725" cy="5143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Повышения квалификации</a:t>
            </a:r>
          </a:p>
        </p:txBody>
      </p:sp>
      <p:cxnSp>
        <p:nvCxnSpPr>
          <p:cNvPr id="118" name="Соединительная линия уступом 117"/>
          <p:cNvCxnSpPr>
            <a:stCxn id="72" idx="3"/>
            <a:endCxn id="107" idx="3"/>
          </p:cNvCxnSpPr>
          <p:nvPr/>
        </p:nvCxnSpPr>
        <p:spPr>
          <a:xfrm flipV="1">
            <a:off x="8820150" y="1671638"/>
            <a:ext cx="73025" cy="876300"/>
          </a:xfrm>
          <a:prstGeom prst="bentConnector3">
            <a:avLst>
              <a:gd name="adj1" fmla="val 417465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72" idx="3"/>
            <a:endCxn id="108" idx="3"/>
          </p:cNvCxnSpPr>
          <p:nvPr/>
        </p:nvCxnSpPr>
        <p:spPr>
          <a:xfrm flipV="1">
            <a:off x="8820150" y="1076325"/>
            <a:ext cx="73025" cy="1471613"/>
          </a:xfrm>
          <a:prstGeom prst="bentConnector3">
            <a:avLst>
              <a:gd name="adj1" fmla="val 417465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131A8E-7541-427F-81EA-9D6EE67DB965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t>ООО "Гуманитарные проекты - XXI век"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4EAE-93A2-4567-A424-EAAB6907562F}" type="slidenum">
              <a:rPr smtClean="0"/>
              <a:pPr>
                <a:defRPr/>
              </a:pPr>
              <a:t>7</a:t>
            </a:fld>
            <a:endParaRPr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611188" y="-93663"/>
            <a:ext cx="8229600" cy="49053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Образовательный маршрут обучающегося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25800" y="333375"/>
            <a:ext cx="1512888" cy="50323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Дошкольное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25800" y="981075"/>
            <a:ext cx="1512888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Начальное общее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3738" y="1628775"/>
            <a:ext cx="1511300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Основное общее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36750" y="2349500"/>
            <a:ext cx="1512888" cy="5032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Среднее общее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81438" y="2951163"/>
            <a:ext cx="1800225" cy="7667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Среднее профессиональное (+среднее общее)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57475" y="4149725"/>
            <a:ext cx="1512888" cy="5032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Высшее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бакалавриат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36750" y="5157788"/>
            <a:ext cx="1512888" cy="5032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Высшее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специалитет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70363" y="5157788"/>
            <a:ext cx="1511300" cy="5032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Высшее - магистратура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97213" y="5805488"/>
            <a:ext cx="1512887" cy="9366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Высшее - подготовка кадров высшей квалификации</a:t>
            </a:r>
          </a:p>
        </p:txBody>
      </p:sp>
      <p:cxnSp>
        <p:nvCxnSpPr>
          <p:cNvPr id="14" name="Прямая со стрелкой 13"/>
          <p:cNvCxnSpPr>
            <a:stCxn id="4" idx="2"/>
            <a:endCxn id="5" idx="0"/>
          </p:cNvCxnSpPr>
          <p:nvPr/>
        </p:nvCxnSpPr>
        <p:spPr>
          <a:xfrm>
            <a:off x="3981450" y="836613"/>
            <a:ext cx="0" cy="1444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2"/>
            <a:endCxn id="6" idx="0"/>
          </p:cNvCxnSpPr>
          <p:nvPr/>
        </p:nvCxnSpPr>
        <p:spPr>
          <a:xfrm>
            <a:off x="3981450" y="1485900"/>
            <a:ext cx="7938" cy="1428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2"/>
            <a:endCxn id="7" idx="0"/>
          </p:cNvCxnSpPr>
          <p:nvPr/>
        </p:nvCxnSpPr>
        <p:spPr>
          <a:xfrm flipH="1">
            <a:off x="2693988" y="2133600"/>
            <a:ext cx="1295400" cy="2159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stCxn id="7" idx="2"/>
          </p:cNvCxnSpPr>
          <p:nvPr/>
        </p:nvCxnSpPr>
        <p:spPr>
          <a:xfrm rot="16200000" flipH="1">
            <a:off x="2423319" y="3123407"/>
            <a:ext cx="1296987" cy="755650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9" idx="2"/>
            <a:endCxn id="10" idx="0"/>
          </p:cNvCxnSpPr>
          <p:nvPr/>
        </p:nvCxnSpPr>
        <p:spPr>
          <a:xfrm flipH="1">
            <a:off x="2693988" y="4652963"/>
            <a:ext cx="719137" cy="5048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9" idx="2"/>
            <a:endCxn id="11" idx="0"/>
          </p:cNvCxnSpPr>
          <p:nvPr/>
        </p:nvCxnSpPr>
        <p:spPr>
          <a:xfrm>
            <a:off x="3413125" y="4652963"/>
            <a:ext cx="1512888" cy="5048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0" idx="3"/>
            <a:endCxn id="11" idx="1"/>
          </p:cNvCxnSpPr>
          <p:nvPr/>
        </p:nvCxnSpPr>
        <p:spPr>
          <a:xfrm>
            <a:off x="3449638" y="5410200"/>
            <a:ext cx="720725" cy="0"/>
          </a:xfrm>
          <a:prstGeom prst="straightConnector1">
            <a:avLst/>
          </a:prstGeom>
          <a:ln w="19050">
            <a:solidFill>
              <a:srgbClr val="CD1603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867400" y="620713"/>
            <a:ext cx="0" cy="612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7667625" y="620713"/>
            <a:ext cx="0" cy="612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1" name="TextBox 63"/>
          <p:cNvSpPr txBox="1">
            <a:spLocks noChangeArrowheads="1"/>
          </p:cNvSpPr>
          <p:nvPr/>
        </p:nvSpPr>
        <p:spPr bwMode="auto">
          <a:xfrm>
            <a:off x="5829300" y="631825"/>
            <a:ext cx="19827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Times New Roman" pitchFamily="18" charset="0"/>
                <a:cs typeface="Times New Roman" pitchFamily="18" charset="0"/>
              </a:rPr>
              <a:t>Документ об образовании</a:t>
            </a:r>
          </a:p>
        </p:txBody>
      </p:sp>
      <p:sp>
        <p:nvSpPr>
          <p:cNvPr id="25622" name="TextBox 64"/>
          <p:cNvSpPr txBox="1">
            <a:spLocks noChangeArrowheads="1"/>
          </p:cNvSpPr>
          <p:nvPr/>
        </p:nvSpPr>
        <p:spPr bwMode="auto">
          <a:xfrm>
            <a:off x="6045200" y="1700213"/>
            <a:ext cx="1622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Аттестат об основном общем образовании</a:t>
            </a:r>
          </a:p>
        </p:txBody>
      </p:sp>
      <p:sp>
        <p:nvSpPr>
          <p:cNvPr id="25623" name="TextBox 65"/>
          <p:cNvSpPr txBox="1">
            <a:spLocks noChangeArrowheads="1"/>
          </p:cNvSpPr>
          <p:nvPr/>
        </p:nvSpPr>
        <p:spPr bwMode="auto">
          <a:xfrm>
            <a:off x="6011863" y="2390775"/>
            <a:ext cx="1622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Аттестат о среднем общем образовании</a:t>
            </a:r>
          </a:p>
        </p:txBody>
      </p:sp>
      <p:sp>
        <p:nvSpPr>
          <p:cNvPr id="25624" name="TextBox 66"/>
          <p:cNvSpPr txBox="1">
            <a:spLocks noChangeArrowheads="1"/>
          </p:cNvSpPr>
          <p:nvPr/>
        </p:nvSpPr>
        <p:spPr bwMode="auto">
          <a:xfrm>
            <a:off x="6045200" y="3214688"/>
            <a:ext cx="1622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Диплом о среднем профессиональном образовании</a:t>
            </a:r>
          </a:p>
        </p:txBody>
      </p:sp>
      <p:sp>
        <p:nvSpPr>
          <p:cNvPr id="25625" name="TextBox 67"/>
          <p:cNvSpPr txBox="1">
            <a:spLocks noChangeArrowheads="1"/>
          </p:cNvSpPr>
          <p:nvPr/>
        </p:nvSpPr>
        <p:spPr bwMode="auto">
          <a:xfrm>
            <a:off x="6045200" y="4303713"/>
            <a:ext cx="16224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Диплом бакалавра</a:t>
            </a:r>
          </a:p>
        </p:txBody>
      </p:sp>
      <p:sp>
        <p:nvSpPr>
          <p:cNvPr id="25626" name="TextBox 68"/>
          <p:cNvSpPr txBox="1">
            <a:spLocks noChangeArrowheads="1"/>
          </p:cNvSpPr>
          <p:nvPr/>
        </p:nvSpPr>
        <p:spPr bwMode="auto">
          <a:xfrm>
            <a:off x="6045200" y="5168900"/>
            <a:ext cx="16224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Диплом специалиста</a:t>
            </a:r>
          </a:p>
        </p:txBody>
      </p:sp>
      <p:sp>
        <p:nvSpPr>
          <p:cNvPr id="25627" name="TextBox 69"/>
          <p:cNvSpPr txBox="1">
            <a:spLocks noChangeArrowheads="1"/>
          </p:cNvSpPr>
          <p:nvPr/>
        </p:nvSpPr>
        <p:spPr bwMode="auto">
          <a:xfrm>
            <a:off x="6045200" y="5384800"/>
            <a:ext cx="16224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Диплом магистра</a:t>
            </a:r>
          </a:p>
        </p:txBody>
      </p:sp>
      <p:sp>
        <p:nvSpPr>
          <p:cNvPr id="25628" name="TextBox 70"/>
          <p:cNvSpPr txBox="1">
            <a:spLocks noChangeArrowheads="1"/>
          </p:cNvSpPr>
          <p:nvPr/>
        </p:nvSpPr>
        <p:spPr bwMode="auto">
          <a:xfrm>
            <a:off x="6045200" y="5735638"/>
            <a:ext cx="16224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000">
                <a:latin typeface="Times New Roman" pitchFamily="18" charset="0"/>
                <a:cs typeface="Times New Roman" pitchFamily="18" charset="0"/>
              </a:rPr>
              <a:t>Диплом об окончании аспирантуры (адъюнктуры), ординатуры, ассистентуры-стажировки</a:t>
            </a:r>
          </a:p>
        </p:txBody>
      </p:sp>
      <p:sp>
        <p:nvSpPr>
          <p:cNvPr id="25629" name="TextBox 71"/>
          <p:cNvSpPr txBox="1">
            <a:spLocks noChangeArrowheads="1"/>
          </p:cNvSpPr>
          <p:nvPr/>
        </p:nvSpPr>
        <p:spPr bwMode="auto">
          <a:xfrm>
            <a:off x="7694613" y="617538"/>
            <a:ext cx="14414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Times New Roman" pitchFamily="18" charset="0"/>
                <a:cs typeface="Times New Roman" pitchFamily="18" charset="0"/>
              </a:rPr>
              <a:t>Условия получения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684213" y="3070225"/>
            <a:ext cx="1728787" cy="50323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Профессиональное обучение</a:t>
            </a:r>
          </a:p>
        </p:txBody>
      </p:sp>
      <p:cxnSp>
        <p:nvCxnSpPr>
          <p:cNvPr id="90" name="Соединительная линия уступом 89"/>
          <p:cNvCxnSpPr>
            <a:stCxn id="6" idx="2"/>
            <a:endCxn id="8" idx="0"/>
          </p:cNvCxnSpPr>
          <p:nvPr/>
        </p:nvCxnSpPr>
        <p:spPr>
          <a:xfrm rot="16200000" flipH="1">
            <a:off x="3976687" y="2146301"/>
            <a:ext cx="817563" cy="792162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>
            <a:stCxn id="7" idx="1"/>
            <a:endCxn id="78" idx="0"/>
          </p:cNvCxnSpPr>
          <p:nvPr/>
        </p:nvCxnSpPr>
        <p:spPr>
          <a:xfrm flipH="1">
            <a:off x="1549400" y="2601913"/>
            <a:ext cx="387350" cy="4683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stCxn id="7" idx="3"/>
            <a:endCxn id="8" idx="0"/>
          </p:cNvCxnSpPr>
          <p:nvPr/>
        </p:nvCxnSpPr>
        <p:spPr>
          <a:xfrm>
            <a:off x="3449638" y="2601913"/>
            <a:ext cx="1331912" cy="3492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8" idx="1"/>
            <a:endCxn id="78" idx="3"/>
          </p:cNvCxnSpPr>
          <p:nvPr/>
        </p:nvCxnSpPr>
        <p:spPr>
          <a:xfrm flipH="1" flipV="1">
            <a:off x="2413000" y="3322638"/>
            <a:ext cx="1468438" cy="11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Соединительная линия уступом 110"/>
          <p:cNvCxnSpPr>
            <a:stCxn id="10" idx="1"/>
            <a:endCxn id="78" idx="2"/>
          </p:cNvCxnSpPr>
          <p:nvPr/>
        </p:nvCxnSpPr>
        <p:spPr>
          <a:xfrm rot="10800000">
            <a:off x="1549400" y="3573463"/>
            <a:ext cx="387350" cy="1836737"/>
          </a:xfrm>
          <a:prstGeom prst="bentConnector2">
            <a:avLst/>
          </a:prstGeom>
          <a:ln w="19050">
            <a:solidFill>
              <a:srgbClr val="CD1603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Соединительная линия уступом 112"/>
          <p:cNvCxnSpPr>
            <a:stCxn id="9" idx="1"/>
          </p:cNvCxnSpPr>
          <p:nvPr/>
        </p:nvCxnSpPr>
        <p:spPr>
          <a:xfrm rot="10800000">
            <a:off x="1743075" y="3562350"/>
            <a:ext cx="914400" cy="839788"/>
          </a:xfrm>
          <a:prstGeom prst="bentConnector3">
            <a:avLst>
              <a:gd name="adj1" fmla="val 99999"/>
            </a:avLst>
          </a:prstGeom>
          <a:ln w="19050">
            <a:solidFill>
              <a:srgbClr val="CD1603"/>
            </a:solidFill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10" idx="2"/>
            <a:endCxn id="12" idx="1"/>
          </p:cNvCxnSpPr>
          <p:nvPr/>
        </p:nvCxnSpPr>
        <p:spPr>
          <a:xfrm rot="16200000" flipH="1">
            <a:off x="2589213" y="5765800"/>
            <a:ext cx="612775" cy="403225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11" idx="2"/>
            <a:endCxn id="12" idx="3"/>
          </p:cNvCxnSpPr>
          <p:nvPr/>
        </p:nvCxnSpPr>
        <p:spPr>
          <a:xfrm rot="5400000">
            <a:off x="4462463" y="5810250"/>
            <a:ext cx="611187" cy="315913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5" name="Соединительная линия уступом 124"/>
          <p:cNvCxnSpPr>
            <a:stCxn id="8" idx="2"/>
            <a:endCxn id="9" idx="3"/>
          </p:cNvCxnSpPr>
          <p:nvPr/>
        </p:nvCxnSpPr>
        <p:spPr>
          <a:xfrm rot="5400000">
            <a:off x="4133850" y="3754438"/>
            <a:ext cx="684213" cy="611187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694613" y="1052513"/>
            <a:ext cx="1441450" cy="646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Общедоступное бесплатное обязательное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667625" y="3284538"/>
            <a:ext cx="1441450" cy="4619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Общедоступное бесплатное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704138" y="4221163"/>
            <a:ext cx="1439862" cy="4619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Бесплатное на конкурсной основе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466A3E-A4BA-4631-BBA4-FD8A9580073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A2FEE6-58DC-4AB6-AE85-DBB358F4DFF4}" type="slidenum">
              <a:rPr smtClean="0"/>
              <a:pPr>
                <a:defRPr/>
              </a:pPr>
              <a:t>8</a:t>
            </a:fld>
            <a:endParaRPr/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2513013" y="2871788"/>
            <a:ext cx="0" cy="2297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endCxn id="10" idx="3"/>
          </p:cNvCxnSpPr>
          <p:nvPr/>
        </p:nvCxnSpPr>
        <p:spPr>
          <a:xfrm flipH="1">
            <a:off x="3449638" y="3717925"/>
            <a:ext cx="2228850" cy="16922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>
            <a:stCxn id="6" idx="1"/>
            <a:endCxn id="78" idx="0"/>
          </p:cNvCxnSpPr>
          <p:nvPr/>
        </p:nvCxnSpPr>
        <p:spPr>
          <a:xfrm rot="10800000" flipV="1">
            <a:off x="1549400" y="1881188"/>
            <a:ext cx="1684338" cy="1189037"/>
          </a:xfrm>
          <a:prstGeom prst="bentConnector2">
            <a:avLst/>
          </a:prstGeom>
          <a:ln w="1905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695325" y="130175"/>
            <a:ext cx="8229600" cy="490538"/>
          </a:xfrm>
        </p:spPr>
        <p:txBody>
          <a:bodyPr/>
          <a:lstStyle/>
          <a:p>
            <a:pPr eaLnBrk="1" hangingPunct="1"/>
            <a:r>
              <a:rPr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Подготовка по рабочим специальностям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97263" y="1052513"/>
            <a:ext cx="2311400" cy="105886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Начальное профессиональное образование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48263" y="3506788"/>
            <a:ext cx="3240087" cy="21542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Среднее профессиональное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(программы подготовки квалифицированных рабочих (служащих)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1116013" y="3511550"/>
            <a:ext cx="3024187" cy="21494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Профессиональное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обучение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466A3E-A4BA-4631-BBA4-FD8A9580073D}" type="datetime1">
              <a:rPr/>
              <a:pPr>
                <a:defRPr/>
              </a:pPr>
              <a:t>26.11.2013</a:t>
            </a:fld>
            <a:endParaRPr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996C7D-2BA5-4412-B3BC-EB334F70D9EA}" type="slidenum">
              <a:rPr smtClean="0"/>
              <a:pPr>
                <a:defRPr/>
              </a:pPr>
              <a:t>9</a:t>
            </a:fld>
            <a:endParaRPr/>
          </a:p>
        </p:txBody>
      </p:sp>
      <p:cxnSp>
        <p:nvCxnSpPr>
          <p:cNvPr id="13" name="Соединительная линия уступом 12"/>
          <p:cNvCxnSpPr>
            <a:stCxn id="4" idx="1"/>
          </p:cNvCxnSpPr>
          <p:nvPr/>
        </p:nvCxnSpPr>
        <p:spPr>
          <a:xfrm rot="10800000" flipV="1">
            <a:off x="2622550" y="1582738"/>
            <a:ext cx="874713" cy="19288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4" idx="3"/>
            <a:endCxn id="8" idx="0"/>
          </p:cNvCxnSpPr>
          <p:nvPr/>
        </p:nvCxnSpPr>
        <p:spPr>
          <a:xfrm>
            <a:off x="5808663" y="1582738"/>
            <a:ext cx="958850" cy="19240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348038" y="908050"/>
            <a:ext cx="2303462" cy="15128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348038" y="908050"/>
            <a:ext cx="2460625" cy="15128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1674557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 (1)</Template>
  <TotalTime>0</TotalTime>
  <Words>4494</Words>
  <Application>Microsoft Office PowerPoint</Application>
  <PresentationFormat>Экран (4:3)</PresentationFormat>
  <Paragraphs>537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TS101674557 (1)</vt:lpstr>
      <vt:lpstr>Слайд 1</vt:lpstr>
      <vt:lpstr>273-ФЗ – главный нормативный правовой акт в сфере образования</vt:lpstr>
      <vt:lpstr>Вступление в силу 273-ФЗ и действие ранее принятых нормативных правовых актов</vt:lpstr>
      <vt:lpstr>Общие мероприятия образовательной организации по подготовке к реализации 273-ФЗ</vt:lpstr>
      <vt:lpstr>Сравнительная характеристика основных понятий</vt:lpstr>
      <vt:lpstr>Сравнительная характеристика основных понятий</vt:lpstr>
      <vt:lpstr>Система видов и уровней образования, образовательных программ</vt:lpstr>
      <vt:lpstr>Образовательный маршрут обучающегося</vt:lpstr>
      <vt:lpstr>Подготовка по рабочим специальностям</vt:lpstr>
      <vt:lpstr>Формы получения образования и формы обучения</vt:lpstr>
      <vt:lpstr>Организации, осуществляющие образовательную деятельность</vt:lpstr>
      <vt:lpstr>Образовательные организации</vt:lpstr>
      <vt:lpstr>Слайд 13</vt:lpstr>
      <vt:lpstr>Образовательные организации</vt:lpstr>
      <vt:lpstr>Индивидуальные предприниматели</vt:lpstr>
      <vt:lpstr>Слайд 16</vt:lpstr>
      <vt:lpstr>Структура наименования образовательной организации</vt:lpstr>
      <vt:lpstr>Слайд 18</vt:lpstr>
      <vt:lpstr>Обязанности обучающихся</vt:lpstr>
      <vt:lpstr>Обязанности обучающихся</vt:lpstr>
      <vt:lpstr>Обязанность обучающихся по ликвидации академической задолженности</vt:lpstr>
      <vt:lpstr>Меры дисциплинарного взыскания</vt:lpstr>
      <vt:lpstr>Основания и условия отчисления несовершеннолетнего обучающегося, достигшего возраста 15 лет</vt:lpstr>
      <vt:lpstr>Дополнительные условия отчисления, устанавливаемые 273-ФЗ</vt:lpstr>
      <vt:lpstr>Слайд 25</vt:lpstr>
      <vt:lpstr>Права обучающихся</vt:lpstr>
      <vt:lpstr>Академические права обучающихся</vt:lpstr>
      <vt:lpstr>Академические права обучающихся</vt:lpstr>
      <vt:lpstr>Гражданские права обучающихся</vt:lpstr>
      <vt:lpstr>Гражданские права обучающихся</vt:lpstr>
      <vt:lpstr>Обязанности родителей (законных представителей)</vt:lpstr>
      <vt:lpstr>Обязанности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Права родителей (законных представителей)</vt:lpstr>
      <vt:lpstr>Образовательные отношения</vt:lpstr>
      <vt:lpstr>Образовательные отношения</vt:lpstr>
      <vt:lpstr>Учёт мнения жителей сельского поселения при реорганизации или ликвидации образовательной организации</vt:lpstr>
      <vt:lpstr>Учёт мнения населения на основе опроса</vt:lpstr>
      <vt:lpstr>Реорганизация или ликвидация образовательной организации, расположенной в сельской местности</vt:lpstr>
      <vt:lpstr>Комиссия по урегулированию споров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/>
  <cp:revision>5</cp:revision>
  <dcterms:created xsi:type="dcterms:W3CDTF">2013-01-26T12:00:43Z</dcterms:created>
  <dcterms:modified xsi:type="dcterms:W3CDTF">2015-12-11T01:47:42Z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