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54"/>
  </p:notesMasterIdLst>
  <p:handoutMasterIdLst>
    <p:handoutMasterId r:id="rId55"/>
  </p:handoutMasterIdLst>
  <p:sldIdLst>
    <p:sldId id="402" r:id="rId2"/>
    <p:sldId id="381" r:id="rId3"/>
    <p:sldId id="480" r:id="rId4"/>
    <p:sldId id="510" r:id="rId5"/>
    <p:sldId id="469" r:id="rId6"/>
    <p:sldId id="473" r:id="rId7"/>
    <p:sldId id="471" r:id="rId8"/>
    <p:sldId id="472" r:id="rId9"/>
    <p:sldId id="470" r:id="rId10"/>
    <p:sldId id="481" r:id="rId11"/>
    <p:sldId id="482" r:id="rId12"/>
    <p:sldId id="483" r:id="rId13"/>
    <p:sldId id="476" r:id="rId14"/>
    <p:sldId id="474" r:id="rId15"/>
    <p:sldId id="484" r:id="rId16"/>
    <p:sldId id="485" r:id="rId17"/>
    <p:sldId id="479" r:id="rId18"/>
    <p:sldId id="514" r:id="rId19"/>
    <p:sldId id="465" r:id="rId20"/>
    <p:sldId id="512" r:id="rId21"/>
    <p:sldId id="477" r:id="rId22"/>
    <p:sldId id="466" r:id="rId23"/>
    <p:sldId id="503" r:id="rId24"/>
    <p:sldId id="467" r:id="rId25"/>
    <p:sldId id="478" r:id="rId26"/>
    <p:sldId id="475" r:id="rId27"/>
    <p:sldId id="486" r:id="rId28"/>
    <p:sldId id="487" r:id="rId29"/>
    <p:sldId id="489" r:id="rId30"/>
    <p:sldId id="491" r:id="rId31"/>
    <p:sldId id="492" r:id="rId32"/>
    <p:sldId id="493" r:id="rId33"/>
    <p:sldId id="494" r:id="rId34"/>
    <p:sldId id="495" r:id="rId35"/>
    <p:sldId id="515" r:id="rId36"/>
    <p:sldId id="496" r:id="rId37"/>
    <p:sldId id="497" r:id="rId38"/>
    <p:sldId id="498" r:id="rId39"/>
    <p:sldId id="499" r:id="rId40"/>
    <p:sldId id="500" r:id="rId41"/>
    <p:sldId id="501" r:id="rId42"/>
    <p:sldId id="502" r:id="rId43"/>
    <p:sldId id="504" r:id="rId44"/>
    <p:sldId id="505" r:id="rId45"/>
    <p:sldId id="513" r:id="rId46"/>
    <p:sldId id="358" r:id="rId47"/>
    <p:sldId id="442" r:id="rId48"/>
    <p:sldId id="516" r:id="rId49"/>
    <p:sldId id="418" r:id="rId50"/>
    <p:sldId id="506" r:id="rId51"/>
    <p:sldId id="507" r:id="rId52"/>
    <p:sldId id="511" r:id="rId5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99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 snapToGrid="0"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69235E8-80D0-4EB0-BF25-A9A4C27E5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D3D083-5559-43D7-B3BA-F52275BAD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A0375-E7BD-490B-9587-B2DDC701DC2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2BE9B-C6B2-4FAD-96AB-9A8AE9982CD8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8B88F-A47F-44CD-8C7E-AF7A007D7EA2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86601-EAEE-47EC-8C46-E4B0DFD5AB5F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077A3-BB97-4F85-99D7-68C80E1948F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30E7D-BC70-4404-BE99-C6F2F9CCB5AC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BBD12-84F5-4701-B81F-4664E7499F4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7CCFB-C157-4976-8AF5-1FF2574424F7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3AB8F-7C94-46CB-A413-D07A0797CCD9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1375B-B981-4A36-89A0-5E35267047EE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8B57A-2B25-4C21-AE8C-E50789DFF0E6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2E58C-3AB3-459B-8162-5289338627F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58822-8913-4AF8-A9C3-ABD09594847A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57CC8-826F-4EE6-B1E8-01EF7BF313EA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87C0B-B405-4677-B522-020446CF5EDA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AFB26-6CB1-4F1F-9F76-CF333BC88318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07034-E282-43FE-A274-F85FCC19108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9EC63-D450-4710-BAF2-4D8828E4F7B0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65E7D-B963-41BC-B94D-BD39ACD48D4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21487-5445-4F7B-AF7D-2EA3646F4DF1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AF10B-F7B5-4F43-9E8E-BF9288371476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F89F4-AF47-4C22-B4DD-C08469843EE8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EEF32-A465-4F29-AF49-B2C5419F70F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4BF69-ABE9-43A4-8CD3-29228474617D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7166E-FC84-4B68-909E-43326D6E3578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1E2D6-EA32-40F8-9D05-220414DBB8AF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2D8C0-6407-4656-9D95-E8BCB60836AB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F1AB9-0325-4920-A57D-C50C3A94C936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5A8B2-F0F4-4BD6-87AA-2BD1D1A7FD02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1A588-AC9C-4650-A61A-BED754FC9752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CEE1F-DA37-42B8-B3B2-82F17C03AF2C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F79C6-F8C4-4120-8C26-A6EA98C63E4B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C4529-0852-4718-91E5-5E32168F0A01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Я могу доучить, дополучить предметные знания. А в социальной сфере я безвозвратно теряю возможность вернуться и доосвоить социальные компетенции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726CC-E70A-4319-AA76-9BE2939AE8C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B4CA4-9E00-48AA-B887-5C9CA39CEAF4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6D716-6CDB-40BD-9F97-D58495685295}" type="slidenum">
              <a:rPr lang="ru-RU" smtClean="0"/>
              <a:pPr/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C669-45DC-41B0-9621-8C374634FCCF}" type="slidenum">
              <a:rPr lang="ru-RU" smtClean="0"/>
              <a:pPr/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B6D49-054A-4D4D-8D71-5820D38F8478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Русский народный собор – практически союз религий и их взаимодействие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0C094-0176-467A-8766-E78781CAA809}" type="slidenum">
              <a:rPr lang="ru-RU" smtClean="0"/>
              <a:pPr/>
              <a:t>46</a:t>
            </a:fld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322A9-9A19-4ED0-A29E-F2E6E7C89EDA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Группа «На-на»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34E42-5930-447E-9BA2-8014CAFBCC02}" type="slidenum">
              <a:rPr lang="ru-RU" smtClean="0"/>
              <a:pPr/>
              <a:t>48</a:t>
            </a:fld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4DC71-DD38-4728-8E3C-B0E54E909C86}" type="slidenum">
              <a:rPr lang="ru-RU" smtClean="0"/>
              <a:pPr/>
              <a:t>49</a:t>
            </a:fld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84395-DFD1-49A7-81A5-74E09F40BA0B}" type="slidenum">
              <a:rPr lang="ru-RU" smtClean="0"/>
              <a:pPr/>
              <a:t>50</a:t>
            </a:fld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E936C-B3FE-4B9C-BE76-A0A61C11AA44}" type="slidenum">
              <a:rPr lang="ru-RU" smtClean="0"/>
              <a:pPr/>
              <a:t>51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3DE59-7AFF-4AEC-A7FD-741DF0CD50C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67C4F-169B-4D4A-BF1F-609A6FE680EF}" type="slidenum">
              <a:rPr lang="ru-RU" smtClean="0"/>
              <a:pPr/>
              <a:t>52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088D3-01AD-42B1-8516-6CFABD7C3856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249CB-F175-4F67-B446-E18B8A09C05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1AF47-FA89-4176-8138-A1D6547B1DEF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645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451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3C2EDC-9AC0-4F91-8C79-06C4DF29803B}" type="slidenum">
              <a:rPr lang="ru-RU" sz="1200"/>
              <a:pPr algn="r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39FA5-9079-4844-A91F-F66AA29BF51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53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53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188F0-A6A5-4270-8F7B-2D56D29FD8EA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65F3-1CB3-4163-AEC5-7E9349304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43E7-525D-43D5-AEB5-9A9B9490E312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9B8F2-ABB2-4304-979B-D8CD4239C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36526-AB29-41B4-A3B2-757D070D4C97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67500-6908-4CDD-A51D-E1562C8D6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A8CA-4224-493F-A90A-EC9EE812B04D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E0968-FF26-4AF4-8A91-7F3A0BA4C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6536-EE67-4AA7-A37F-6B3F8016F2E5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3D15C-9744-4611-98F2-A9B465285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2BF-AFDF-409C-97EE-29BD33A60A65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9AC3-9045-483B-8AAC-5E7110DB7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B3399-4F40-4DF8-BC24-AD4E83C7FF7B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F94B-B28D-404B-8FEE-AC3DC6771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C2249-608F-48DA-8A29-7E7AB2DB6DAE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093F5-7BE2-4013-AED1-A853A88D6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80A02-3698-4066-A95A-94DDA1FC2AA4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170D-2D04-4BAD-B8AD-EE053622F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3C3C-2277-47E0-8328-55FA1E13270D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B1BB5-D542-4A60-8550-6B342E67F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4E71-FC00-4D8B-A2ED-B7D0F2A8520F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6EE45-ED2E-466A-8D5A-248158845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52090-DCDE-4226-8AA2-0DC2FB643A47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128DC-3170-4659-BBA2-82DAD8958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543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3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3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3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3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3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3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43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43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1EF1E49-D3E0-4F41-94D2-1BD94E9041D1}" type="datetime1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543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43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B0300EC-FEB1-4996-A2A8-3C4E6FAE3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43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43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inavate.ru/site/images/stories/03_2011/fursenko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25" y="-236538"/>
            <a:ext cx="8791575" cy="236537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b="0" dirty="0" smtClean="0">
                <a:cs typeface="Times New Roman" pitchFamily="18" charset="0"/>
              </a:rPr>
              <a:t/>
            </a:r>
            <a:br>
              <a:rPr lang="en-US" b="0" dirty="0" smtClean="0"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НОВЫЙ ЗАКОН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ОБ ОБРАЗОВАНИИ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2763838"/>
            <a:ext cx="3500438" cy="3738562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Настоящий Федеральный закон вступает в силу с 1 сентября 2013 года* </a:t>
            </a:r>
          </a:p>
          <a:p>
            <a:pPr>
              <a:defRPr/>
            </a:pPr>
            <a:r>
              <a:rPr lang="ru-RU" sz="1800" dirty="0" smtClean="0"/>
              <a:t>С </a:t>
            </a:r>
            <a:r>
              <a:rPr lang="ru-RU" sz="1800" b="1" dirty="0" smtClean="0"/>
              <a:t>1 января 2014 года вступают в силу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пункты 3 и 6 части 1 статьи 8, а также пункт 1 части 1 статьи 9. </a:t>
            </a:r>
          </a:p>
          <a:p>
            <a:pPr>
              <a:defRPr/>
            </a:pPr>
            <a:r>
              <a:rPr lang="ru-RU" sz="1800" b="1" dirty="0" smtClean="0"/>
              <a:t>Со дня официального опубликования настоящего Федерального закона вступает в силу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часть 6 статьи 108.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200" dirty="0" smtClean="0"/>
          </a:p>
        </p:txBody>
      </p:sp>
      <p:pic>
        <p:nvPicPr>
          <p:cNvPr id="3076" name="Picture 5" descr="J:\livanov-m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0" y="2619375"/>
            <a:ext cx="26670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http://www.inavate.ru/site/images/stories/03_2011/fursenk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303338"/>
            <a:ext cx="24765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09550" y="5153025"/>
            <a:ext cx="2328863" cy="1354138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Бывший министр образования и науки РФ </a:t>
            </a:r>
            <a:r>
              <a:rPr lang="ru-RU"/>
              <a:t>Андрей Александрович Фурсенко </a:t>
            </a:r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2152650" y="6153150"/>
            <a:ext cx="4305300" cy="584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Министр</a:t>
            </a:r>
            <a:r>
              <a:rPr lang="ru-RU" sz="1400"/>
              <a:t> </a:t>
            </a:r>
            <a:r>
              <a:rPr lang="ru-RU" sz="1400" b="1"/>
              <a:t>образования</a:t>
            </a:r>
            <a:r>
              <a:rPr lang="ru-RU" sz="1400"/>
              <a:t> и науки РФ </a:t>
            </a:r>
            <a:r>
              <a:rPr lang="ru-RU" sz="1200"/>
              <a:t>с 21 мая 2012 г.</a:t>
            </a:r>
          </a:p>
          <a:p>
            <a:r>
              <a:rPr lang="ru-RU" sz="1200"/>
              <a:t>  </a:t>
            </a:r>
            <a:r>
              <a:rPr lang="ru-RU"/>
              <a:t>Дмитрий Викторович Ливанов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536700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3399"/>
                </a:solidFill>
              </a:rPr>
              <a:t>Гл. 1, ст.2 </a:t>
            </a:r>
            <a:r>
              <a:rPr lang="ru-RU" sz="3600" dirty="0" smtClean="0"/>
              <a:t>- Основные понятия, используемые в настоящем Федеральном законе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3399"/>
                </a:solidFill>
              </a:rPr>
              <a:t>«</a:t>
            </a:r>
            <a:r>
              <a:rPr lang="ru-RU" b="1" dirty="0" smtClean="0">
                <a:solidFill>
                  <a:srgbClr val="FF3399"/>
                </a:solidFill>
              </a:rPr>
              <a:t>Участники образовательных отношений </a:t>
            </a:r>
            <a:r>
              <a:rPr lang="ru-RU" b="1" dirty="0" smtClean="0"/>
              <a:t>- обучающиеся, родители (законные представители) несовершеннолетних обучающихся, педагогические работники и их представители, организации, осуществляющие образовательную деятельность».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AD15E-5F38-4AC6-ACA2-BF2F8BFB662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52717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3399"/>
                </a:solidFill>
              </a:rPr>
              <a:t>Гл. 1, ст.2 </a:t>
            </a:r>
            <a:r>
              <a:rPr lang="ru-RU" sz="3600" dirty="0" smtClean="0"/>
              <a:t>Основные понятия, используемые в настоящем Федеральном закон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3399"/>
                </a:solidFill>
              </a:rPr>
              <a:t>«Участники отношений в сфере образования </a:t>
            </a:r>
            <a:r>
              <a:rPr lang="ru-RU" b="1" dirty="0" smtClean="0"/>
              <a:t>- участники образовательных отношений и федеральные государственные органы, органы государственной власти субъектов Российской Федерации, органы местного самоуправления, работодатели и их объединения». 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939E8-E2CF-4B39-98C6-23C9F81C61B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763" y="244475"/>
            <a:ext cx="7948612" cy="2881313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3399"/>
                </a:solidFill>
              </a:rPr>
              <a:t>Гл. 1, ст.2 </a:t>
            </a:r>
            <a:r>
              <a:rPr lang="ru-RU" dirty="0" smtClean="0"/>
              <a:t>Основные понятия, используемые в настоящем Федеральном закон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444875"/>
            <a:ext cx="8007350" cy="26511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3399"/>
                </a:solidFill>
              </a:rPr>
              <a:t>«Обучающийся </a:t>
            </a:r>
            <a:r>
              <a:rPr lang="ru-RU" sz="4000" b="1" dirty="0" smtClean="0"/>
              <a:t>- физическое лицо, осваивающее образовательную программу». 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FDFDC-1700-49F2-B6EE-D37A1EADD4C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600" i="1" dirty="0" smtClean="0">
                <a:solidFill>
                  <a:srgbClr val="FF3399"/>
                </a:solidFill>
              </a:rPr>
              <a:t>ГЛ. 2 </a:t>
            </a:r>
            <a:r>
              <a:rPr lang="ru-RU" sz="3600" dirty="0" smtClean="0"/>
              <a:t>Система образования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i="1" dirty="0" smtClean="0">
                <a:solidFill>
                  <a:srgbClr val="FF3399"/>
                </a:solidFill>
              </a:rPr>
              <a:t>СТ.12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575" y="1724025"/>
            <a:ext cx="8435975" cy="50006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1. Образовательные программы </a:t>
            </a:r>
            <a:r>
              <a:rPr lang="ru-RU" u="sng" dirty="0" smtClean="0"/>
              <a:t>определяют содержание </a:t>
            </a:r>
            <a:r>
              <a:rPr lang="ru-RU" dirty="0" smtClean="0"/>
              <a:t>образования. </a:t>
            </a:r>
          </a:p>
          <a:p>
            <a:pPr>
              <a:defRPr/>
            </a:pPr>
            <a:r>
              <a:rPr lang="ru-RU" dirty="0" smtClean="0"/>
              <a:t>Содержание образования должно … обеспечивать </a:t>
            </a:r>
            <a:r>
              <a:rPr lang="ru-RU" u="sng" dirty="0" smtClean="0"/>
              <a:t>развитие способностей </a:t>
            </a:r>
            <a:r>
              <a:rPr lang="ru-RU" dirty="0" smtClean="0"/>
              <a:t>каждого человека, </a:t>
            </a:r>
            <a:r>
              <a:rPr lang="ru-RU" u="sng" dirty="0" smtClean="0"/>
              <a:t>формирование</a:t>
            </a:r>
            <a:r>
              <a:rPr lang="ru-RU" dirty="0" smtClean="0"/>
              <a:t> и </a:t>
            </a:r>
            <a:r>
              <a:rPr lang="ru-RU" b="1" u="sng" dirty="0" smtClean="0"/>
              <a:t>развитие</a:t>
            </a:r>
            <a:r>
              <a:rPr lang="ru-RU" dirty="0" smtClean="0"/>
              <a:t> его </a:t>
            </a:r>
            <a:r>
              <a:rPr lang="ru-RU" u="sng" dirty="0" smtClean="0"/>
              <a:t>личности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rgbClr val="FF3399"/>
                </a:solidFill>
              </a:rPr>
              <a:t>в соответствии </a:t>
            </a:r>
            <a:r>
              <a:rPr lang="ru-RU" dirty="0" smtClean="0"/>
              <a:t>с принятыми </a:t>
            </a:r>
            <a:r>
              <a:rPr lang="ru-RU" dirty="0" smtClean="0">
                <a:solidFill>
                  <a:srgbClr val="FF3399"/>
                </a:solidFill>
              </a:rPr>
              <a:t>в </a:t>
            </a:r>
            <a:r>
              <a:rPr lang="ru-RU" b="1" dirty="0" smtClean="0">
                <a:solidFill>
                  <a:srgbClr val="FF3399"/>
                </a:solidFill>
              </a:rPr>
              <a:t>семье </a:t>
            </a:r>
            <a:r>
              <a:rPr lang="ru-RU" dirty="0" smtClean="0"/>
              <a:t>и обществе духовно-нравственными и социокультурными  </a:t>
            </a:r>
            <a:r>
              <a:rPr lang="ru-RU" u="sng" dirty="0" smtClean="0"/>
              <a:t>ценностями</a:t>
            </a:r>
            <a:r>
              <a:rPr lang="ru-RU" dirty="0" smtClean="0"/>
              <a:t>  </a:t>
            </a:r>
            <a:r>
              <a:rPr lang="ru-RU" sz="1600" i="1" dirty="0" smtClean="0"/>
              <a:t>(это не только нравственные ориентиры для людей, но и мерило гуманности и цивилизованности общества, членами которого являются эти люди)…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AEEF9-92A9-416A-B798-784D664A882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33350"/>
            <a:ext cx="8785225" cy="65722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образования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876300"/>
            <a:ext cx="8785225" cy="586581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Комплексная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образовательной деятельности и подготовки обучающегося,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выражающая степень их соответствия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федеральным государственным образовательным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стандартам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потребностям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физического или юридического лица, в интересах которого осуществляется образовательная деятельность, в том числе степень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планируемых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образовательной </a:t>
            </a:r>
            <a:r>
              <a:rPr lang="ru-RU" b="1" u="sng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b="1" u="sng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385175" cy="119062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Кому адресован новый Федеральный закон?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950" y="1447800"/>
            <a:ext cx="8356600" cy="5286375"/>
          </a:xfrm>
        </p:spPr>
        <p:txBody>
          <a:bodyPr/>
          <a:lstStyle/>
          <a:p>
            <a:pPr>
              <a:defRPr/>
            </a:pPr>
            <a:endParaRPr lang="ru-RU" sz="1400" b="1" dirty="0" smtClean="0"/>
          </a:p>
          <a:p>
            <a:pPr>
              <a:defRPr/>
            </a:pPr>
            <a:r>
              <a:rPr lang="ru-RU" sz="3000" b="1" dirty="0" smtClean="0"/>
              <a:t> Новый Закон регулирует взаимодействие всех участников отношений в сфере образования, «возникающие в связи с</a:t>
            </a:r>
            <a:r>
              <a:rPr lang="ru-RU" sz="3000" b="1" i="1" dirty="0" smtClean="0"/>
              <a:t>: </a:t>
            </a:r>
          </a:p>
          <a:p>
            <a:pPr>
              <a:defRPr/>
            </a:pPr>
            <a:r>
              <a:rPr lang="ru-RU" sz="3000" dirty="0" smtClean="0"/>
              <a:t>-</a:t>
            </a:r>
            <a:r>
              <a:rPr lang="ru-RU" sz="3000" b="1" dirty="0" smtClean="0"/>
              <a:t>реализацией права на образование; </a:t>
            </a:r>
          </a:p>
          <a:p>
            <a:pPr>
              <a:defRPr/>
            </a:pPr>
            <a:r>
              <a:rPr lang="ru-RU" sz="3000" dirty="0" smtClean="0"/>
              <a:t>-</a:t>
            </a:r>
            <a:r>
              <a:rPr lang="ru-RU" sz="3000" b="1" dirty="0" smtClean="0"/>
              <a:t>обеспечением государственных гарантий прав и свобод человека в сфере образования; </a:t>
            </a:r>
          </a:p>
          <a:p>
            <a:pPr>
              <a:defRPr/>
            </a:pPr>
            <a:r>
              <a:rPr lang="ru-RU" sz="3000" dirty="0" smtClean="0"/>
              <a:t>-</a:t>
            </a:r>
            <a:r>
              <a:rPr lang="ru-RU" sz="3000" b="1" dirty="0" smtClean="0"/>
              <a:t>и созданием условий для реализации права на образование". (ст. 1, ч.1)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61EBA-7DA1-43B3-9AAB-7D74E0E3DF6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817688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Основные понятия, </a:t>
            </a:r>
            <a:br>
              <a:rPr lang="ru-RU" sz="3600" dirty="0" smtClean="0"/>
            </a:br>
            <a:r>
              <a:rPr lang="ru-RU" sz="3600" dirty="0" smtClean="0"/>
              <a:t>используемые в настоящем Федеральном законе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78025"/>
            <a:ext cx="8007350" cy="4614863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3399"/>
                </a:solidFill>
              </a:rPr>
              <a:t>Общее</a:t>
            </a:r>
            <a:r>
              <a:rPr lang="ru-RU" sz="4000" b="1" dirty="0" smtClean="0"/>
              <a:t> образование,</a:t>
            </a:r>
          </a:p>
          <a:p>
            <a:pPr>
              <a:defRPr/>
            </a:pPr>
            <a:r>
              <a:rPr lang="ru-RU" sz="4000" b="1" dirty="0" smtClean="0"/>
              <a:t>Профессиональное образование , </a:t>
            </a:r>
          </a:p>
          <a:p>
            <a:pPr>
              <a:defRPr/>
            </a:pPr>
            <a:r>
              <a:rPr lang="ru-RU" sz="4000" b="1" dirty="0" smtClean="0"/>
              <a:t>Профессиональное обучение, </a:t>
            </a:r>
          </a:p>
          <a:p>
            <a:pPr>
              <a:defRPr/>
            </a:pPr>
            <a:r>
              <a:rPr lang="ru-RU" sz="4000" b="1" dirty="0" smtClean="0"/>
              <a:t>Дополнительное образование. 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8C513-CD24-400C-855A-E6210A36D57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135937" cy="86042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50" y="1169988"/>
            <a:ext cx="8505825" cy="5688012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начальное общее образование</a:t>
            </a:r>
          </a:p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основное общее образование</a:t>
            </a:r>
          </a:p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среднее общее образование</a:t>
            </a:r>
          </a:p>
          <a:p>
            <a:pPr>
              <a:defRPr/>
            </a:pPr>
            <a:endParaRPr lang="ru-RU" sz="1600" b="1" dirty="0" smtClean="0"/>
          </a:p>
          <a:p>
            <a:pPr>
              <a:defRPr/>
            </a:pPr>
            <a:r>
              <a:rPr lang="ru-RU" sz="2300" b="1" i="1" dirty="0" smtClean="0"/>
              <a:t>Дошкольное образование становится уровнем общего образования наряду с начальным, основным и средним общим образованием </a:t>
            </a:r>
            <a:r>
              <a:rPr lang="ru-RU" sz="2300" b="1" i="1" dirty="0" smtClean="0">
                <a:solidFill>
                  <a:srgbClr val="FF3399"/>
                </a:solidFill>
              </a:rPr>
              <a:t>(ст. 10, ч.4). </a:t>
            </a:r>
            <a:r>
              <a:rPr lang="ru-RU" sz="2300" b="1" i="1" dirty="0" smtClean="0"/>
              <a:t>Федеральные государственные образовательные стандарты утверждаются для всех уровней общего образования </a:t>
            </a:r>
            <a:r>
              <a:rPr lang="ru-RU" sz="2300" b="1" i="1" dirty="0" smtClean="0">
                <a:solidFill>
                  <a:srgbClr val="FF3399"/>
                </a:solidFill>
              </a:rPr>
              <a:t>(ст. 5, ч.3),</a:t>
            </a:r>
            <a:r>
              <a:rPr lang="ru-RU" sz="2300" b="1" i="1" dirty="0" smtClean="0"/>
              <a:t> в том числе для дошкольного. </a:t>
            </a:r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06363" y="815975"/>
          <a:ext cx="9037639" cy="591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782"/>
                <a:gridCol w="2550747"/>
                <a:gridCol w="4228110"/>
              </a:tblGrid>
              <a:tr h="42460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Типы образовательных организаций</a:t>
                      </a:r>
                      <a:endParaRPr lang="ru-RU" sz="1100" b="1" dirty="0"/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Программы в рамках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основной</a:t>
                      </a:r>
                      <a:r>
                        <a:rPr lang="ru-RU" sz="1100" b="1" baseline="0" dirty="0" smtClean="0"/>
                        <a:t> цели деятельности</a:t>
                      </a:r>
                      <a:endParaRPr lang="ru-RU" sz="1100" b="1" dirty="0" smtClean="0"/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Программы, реализация которых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не является основной целью деятельности</a:t>
                      </a:r>
                    </a:p>
                  </a:txBody>
                  <a:tcPr marL="91447" marR="91447" marT="45696" marB="45696"/>
                </a:tc>
              </a:tr>
              <a:tr h="33361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Типы образовательных организаций, реализующих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основные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образовательные программы</a:t>
                      </a:r>
                    </a:p>
                  </a:txBody>
                  <a:tcPr marL="91447" marR="91447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 marL="91447" marR="91447" marT="45723" marB="457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538">
                <a:tc>
                  <a:txBody>
                    <a:bodyPr/>
                    <a:lstStyle/>
                    <a:p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Дошкольная</a:t>
                      </a:r>
                    </a:p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организация</a:t>
                      </a:r>
                      <a:endParaRPr lang="ru-RU" sz="1100" dirty="0"/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программа дошкольного образования,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присмотр и уход за детьми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дополнительные общеразвивающие программы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</a:tr>
              <a:tr h="805564">
                <a:tc>
                  <a:txBody>
                    <a:bodyPr/>
                    <a:lstStyle/>
                    <a:p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Общеобразовательная</a:t>
                      </a:r>
                    </a:p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endParaRPr lang="ru-RU" sz="1100" dirty="0"/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начального общего,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основного общего и (или) среднего общего образования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дошкольного образования,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общеобразовательные программы,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профессионального обучения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</a:tr>
              <a:tr h="805564">
                <a:tc>
                  <a:txBody>
                    <a:bodyPr/>
                    <a:lstStyle/>
                    <a:p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</a:t>
                      </a:r>
                    </a:p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организация</a:t>
                      </a:r>
                      <a:endParaRPr lang="ru-RU" sz="1100" dirty="0"/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</a:t>
                      </a:r>
                      <a:b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среднего профессионального  </a:t>
                      </a:r>
                      <a:b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образования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общеобразовательные программы,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профессионального обучения,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общеобразовательные программы,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профессиональные программы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</a:tr>
              <a:tr h="1163612"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организация</a:t>
                      </a:r>
                    </a:p>
                    <a:p>
                      <a:r>
                        <a:rPr lang="ru-RU" sz="11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высшего образования</a:t>
                      </a:r>
                      <a:endParaRPr lang="ru-RU" sz="1100" b="1" dirty="0"/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высшего образования,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научная деятельность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общеобразовательные программы,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среднего профессионального образования,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профессионального обучения,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общеобразовательные программы,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профессиональные программы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</a:tr>
              <a:tr h="32816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Типы образовательных организаций, реализующих дополнительные образовательные программы</a:t>
                      </a:r>
                    </a:p>
                  </a:txBody>
                  <a:tcPr marL="91447" marR="91447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3" marB="457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538">
                <a:tc>
                  <a:txBody>
                    <a:bodyPr/>
                    <a:lstStyle/>
                    <a:p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</a:p>
                    <a:p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дополнительного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</a:t>
                      </a:r>
                      <a:endParaRPr lang="ru-RU" sz="1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дополнительные</a:t>
                      </a:r>
                    </a:p>
                    <a:p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общеобразовательные программы </a:t>
                      </a:r>
                      <a:endParaRPr lang="ru-RU" sz="1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программы дошкольного образования,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профессионального обучения </a:t>
                      </a:r>
                      <a:endParaRPr lang="ru-RU" sz="1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</a:tr>
              <a:tr h="7941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Организация дополнительного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="1" baseline="0" dirty="0" smtClean="0"/>
                        <a:t>профессионального</a:t>
                      </a:r>
                      <a:r>
                        <a:rPr lang="ru-RU" sz="1100" baseline="0" dirty="0" smtClean="0"/>
                        <a:t> образования</a:t>
                      </a:r>
                      <a:endParaRPr lang="ru-RU" sz="1100" dirty="0"/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дополнительные</a:t>
                      </a:r>
                    </a:p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профессиональные программы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подготовки научно-педагогических кадров,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ординатуры,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общеобразовательные программы,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профессионального обучения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96" marB="4569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847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		</a:t>
            </a:r>
            <a:r>
              <a:rPr lang="ru-RU" sz="3200" b="1" dirty="0">
                <a:solidFill>
                  <a:srgbClr val="FF3399"/>
                </a:solidFill>
              </a:rPr>
              <a:t>Н/</a:t>
            </a:r>
            <a:r>
              <a:rPr lang="ru-RU" sz="3200" b="1" dirty="0" err="1">
                <a:solidFill>
                  <a:srgbClr val="FF3399"/>
                </a:solidFill>
              </a:rPr>
              <a:t>О-</a:t>
            </a:r>
            <a:r>
              <a:rPr lang="ru-RU" sz="20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Статья</a:t>
            </a:r>
            <a:r>
              <a:rPr lang="ru-RU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23.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Типы образовательных организаций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96188" y="476250"/>
            <a:ext cx="1296987" cy="288925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Mistral" pitchFamily="66" charset="0"/>
              </a:rPr>
              <a:t>Глава 3</a:t>
            </a:r>
          </a:p>
        </p:txBody>
      </p:sp>
      <p:grpSp>
        <p:nvGrpSpPr>
          <p:cNvPr id="20526" name="Группа 14"/>
          <p:cNvGrpSpPr>
            <a:grpSpLocks/>
          </p:cNvGrpSpPr>
          <p:nvPr/>
        </p:nvGrpSpPr>
        <p:grpSpPr bwMode="auto">
          <a:xfrm>
            <a:off x="8604250" y="549275"/>
            <a:ext cx="144463" cy="142875"/>
            <a:chOff x="7596336" y="1556792"/>
            <a:chExt cx="216024" cy="216024"/>
          </a:xfrm>
        </p:grpSpPr>
        <p:sp>
          <p:nvSpPr>
            <p:cNvPr id="9" name="Овал 8"/>
            <p:cNvSpPr/>
            <p:nvPr/>
          </p:nvSpPr>
          <p:spPr>
            <a:xfrm>
              <a:off x="7667552" y="1556792"/>
              <a:ext cx="144808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1" name="Прямая соединительная линия 10"/>
            <p:cNvCxnSpPr>
              <a:stCxn id="9" idx="3"/>
            </p:cNvCxnSpPr>
            <p:nvPr/>
          </p:nvCxnSpPr>
          <p:spPr>
            <a:xfrm flipH="1">
              <a:off x="7596336" y="1679206"/>
              <a:ext cx="92582" cy="9361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7" name="Picture 13" descr="C:\Users\Borodin\Desktop\Меньщикова Россия\герб Росс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" y="333375"/>
            <a:ext cx="500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78752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000" i="1" dirty="0" smtClean="0">
                <a:solidFill>
                  <a:srgbClr val="FF3399"/>
                </a:solidFill>
              </a:rPr>
              <a:t>ГЛ.</a:t>
            </a:r>
            <a:r>
              <a:rPr lang="ru-RU" sz="2800" i="1" dirty="0" smtClean="0">
                <a:solidFill>
                  <a:srgbClr val="FF3399"/>
                </a:solidFill>
              </a:rPr>
              <a:t>1, </a:t>
            </a:r>
            <a:r>
              <a:rPr lang="ru-RU" sz="2000" i="1" dirty="0" smtClean="0">
                <a:solidFill>
                  <a:srgbClr val="FF3399"/>
                </a:solidFill>
              </a:rPr>
              <a:t>СТ</a:t>
            </a:r>
            <a:r>
              <a:rPr lang="ru-RU" sz="2800" i="1" dirty="0" smtClean="0">
                <a:solidFill>
                  <a:srgbClr val="FF3399"/>
                </a:solidFill>
              </a:rPr>
              <a:t>.3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Основные принципы государственной политики и правового регулирования отношений в сфере 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46300"/>
            <a:ext cx="8007350" cy="4241800"/>
          </a:xfrm>
        </p:spPr>
        <p:txBody>
          <a:bodyPr/>
          <a:lstStyle/>
          <a:p>
            <a:pPr>
              <a:defRPr/>
            </a:pPr>
            <a:r>
              <a:rPr lang="ru-RU" b="1" u="sng" dirty="0" smtClean="0"/>
              <a:t>демократический</a:t>
            </a:r>
            <a:r>
              <a:rPr lang="ru-RU" b="1" dirty="0" smtClean="0"/>
              <a:t> характер </a:t>
            </a:r>
            <a:r>
              <a:rPr lang="ru-RU" u="sng" dirty="0" smtClean="0"/>
              <a:t>управления</a:t>
            </a:r>
            <a:r>
              <a:rPr lang="ru-RU" dirty="0" smtClean="0"/>
              <a:t> образованием, </a:t>
            </a:r>
            <a:r>
              <a:rPr lang="ru-RU" dirty="0" smtClean="0">
                <a:solidFill>
                  <a:srgbClr val="FF3399"/>
                </a:solidFill>
              </a:rPr>
              <a:t>обеспечение прав </a:t>
            </a:r>
            <a:r>
              <a:rPr lang="ru-RU" dirty="0" smtClean="0"/>
              <a:t>педагогических работников, обучающихся, </a:t>
            </a:r>
            <a:r>
              <a:rPr lang="ru-RU" b="1" dirty="0" smtClean="0">
                <a:solidFill>
                  <a:srgbClr val="FF3399"/>
                </a:solidFill>
              </a:rPr>
              <a:t>родителей</a:t>
            </a:r>
            <a:r>
              <a:rPr lang="ru-RU" b="1" dirty="0" smtClean="0"/>
              <a:t> </a:t>
            </a:r>
            <a:r>
              <a:rPr lang="ru-RU" dirty="0" smtClean="0"/>
              <a:t>(законных представителей) несовершеннолетних обучающихся на участие в управлении образовательными организациями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6586-19B6-4198-AF2F-262337D06B9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962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/>
              <a:t>ОБРАЗОВАНИЕ</a:t>
            </a:r>
          </a:p>
        </p:txBody>
      </p:sp>
      <p:sp>
        <p:nvSpPr>
          <p:cNvPr id="297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5900" y="1130300"/>
            <a:ext cx="8629650" cy="52451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Воспитание и обучение в интересах человека, общества и государства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(</a:t>
            </a:r>
            <a:r>
              <a:rPr lang="ru-RU" sz="2400" i="1" dirty="0" smtClean="0"/>
              <a:t>ЗАКОН «ОБ ОБРАЗОВАНИИ», 1992, 1996</a:t>
            </a:r>
            <a:r>
              <a:rPr lang="ru-RU" sz="2400" dirty="0" smtClean="0"/>
              <a:t>)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Воспитание и обучение в интересах человека, </a:t>
            </a:r>
            <a:r>
              <a:rPr lang="ru-RU" b="1" u="sng" dirty="0" smtClean="0">
                <a:solidFill>
                  <a:srgbClr val="FF3399"/>
                </a:solidFill>
              </a:rPr>
              <a:t>семьи,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общества и государства</a:t>
            </a:r>
            <a:r>
              <a:rPr lang="ru-RU" b="1" dirty="0" smtClean="0"/>
              <a:t>,… </a:t>
            </a:r>
          </a:p>
          <a:p>
            <a:pPr>
              <a:defRPr/>
            </a:pPr>
            <a:r>
              <a:rPr lang="ru-RU" dirty="0" smtClean="0"/>
              <a:t>в целях, удовлетворения его образовательных потребностей и интересов…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(</a:t>
            </a:r>
            <a:r>
              <a:rPr lang="ru-RU" sz="2400" b="1" u="sng" dirty="0" smtClean="0">
                <a:solidFill>
                  <a:srgbClr val="FF3399"/>
                </a:solidFill>
              </a:rPr>
              <a:t>НОВЫЙ</a:t>
            </a:r>
            <a:r>
              <a:rPr lang="ru-RU" sz="2400" dirty="0" smtClean="0"/>
              <a:t> </a:t>
            </a:r>
            <a:r>
              <a:rPr lang="ru-RU" sz="2400" i="1" dirty="0" smtClean="0"/>
              <a:t>ЗАКОН «ОБ ОБРАЗОВАНИИ», 2013, </a:t>
            </a:r>
            <a:r>
              <a:rPr lang="ru-RU" sz="1800" i="1" dirty="0" smtClean="0">
                <a:solidFill>
                  <a:srgbClr val="FF3399"/>
                </a:solidFill>
              </a:rPr>
              <a:t>ГЛ.</a:t>
            </a:r>
            <a:r>
              <a:rPr lang="ru-RU" sz="2400" i="1" dirty="0" smtClean="0">
                <a:solidFill>
                  <a:srgbClr val="FF3399"/>
                </a:solidFill>
              </a:rPr>
              <a:t>1, </a:t>
            </a:r>
            <a:r>
              <a:rPr lang="ru-RU" sz="1800" i="1" dirty="0" smtClean="0">
                <a:solidFill>
                  <a:srgbClr val="FF3399"/>
                </a:solidFill>
              </a:rPr>
              <a:t>СТ</a:t>
            </a:r>
            <a:r>
              <a:rPr lang="ru-RU" sz="2400" i="1" dirty="0" smtClean="0">
                <a:solidFill>
                  <a:srgbClr val="FF3399"/>
                </a:solidFill>
              </a:rPr>
              <a:t>.2</a:t>
            </a:r>
            <a:r>
              <a:rPr lang="ru-RU" sz="2800" dirty="0" smtClean="0"/>
              <a:t>)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AC905-EBCE-4242-86CC-5CA20F42127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AE245AC7-DC5C-462E-8BDB-A86F99040E21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2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400" i="1" dirty="0" smtClean="0">
                <a:solidFill>
                  <a:srgbClr val="FF3399"/>
                </a:solidFill>
              </a:rPr>
              <a:t>ГЛ.1, СТ.5</a:t>
            </a:r>
            <a:br>
              <a:rPr lang="ru-RU" sz="2400" i="1" dirty="0" smtClean="0">
                <a:solidFill>
                  <a:srgbClr val="FF3399"/>
                </a:solidFill>
              </a:rPr>
            </a:br>
            <a:r>
              <a:rPr lang="ru-RU" sz="2400" dirty="0" smtClean="0"/>
              <a:t>Право на образование. Государственные гарантии реализации права на образование в Российской Федерации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4400" dirty="0" smtClean="0"/>
              <a:t>Право на образование в РФ гарантирует </a:t>
            </a:r>
            <a:r>
              <a:rPr lang="ru-RU" sz="4400" dirty="0" smtClean="0">
                <a:solidFill>
                  <a:srgbClr val="FF3399"/>
                </a:solidFill>
              </a:rPr>
              <a:t>независимо</a:t>
            </a:r>
            <a:r>
              <a:rPr lang="ru-RU" sz="4400" dirty="0" smtClean="0"/>
              <a:t> от пола, расы, национальности, языка, происхождения, …, отношения к религии, …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14790-2B08-40F6-999C-6D0854A4F42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152400"/>
            <a:ext cx="7797800" cy="1587500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3399"/>
                </a:solidFill>
              </a:rPr>
              <a:t>ГЛ.2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Структура системы образования</a:t>
            </a:r>
            <a:r>
              <a:rPr lang="ru-RU" sz="3200" i="1" dirty="0" smtClean="0">
                <a:solidFill>
                  <a:srgbClr val="FF3399"/>
                </a:solidFill>
              </a:rPr>
              <a:t> СТ.10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Н\О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895475"/>
            <a:ext cx="8856663" cy="48037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Система образования включает в себя: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федеральные государственные органы и органы государственной власти субъектов Российской Федерации, </a:t>
            </a:r>
            <a:r>
              <a:rPr lang="ru-RU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осуществляющие государственное управление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сфере образования, и органы местного самоуправления, осуществляющие управление в сфере образования, созданные ими консультативные, совещательные и иные органы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228600"/>
            <a:ext cx="8385175" cy="1600200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solidFill>
                  <a:srgbClr val="FF3399"/>
                </a:solidFill>
              </a:rPr>
              <a:t> </a:t>
            </a:r>
            <a:r>
              <a:rPr lang="ru-RU" sz="2000" i="1" dirty="0" smtClean="0">
                <a:solidFill>
                  <a:srgbClr val="FF3399"/>
                </a:solidFill>
              </a:rPr>
              <a:t>ГЛ.1, СТ.5</a:t>
            </a:r>
            <a:r>
              <a:rPr lang="ru-RU" sz="3200" i="1" dirty="0" smtClean="0">
                <a:solidFill>
                  <a:srgbClr val="FF3399"/>
                </a:solidFill>
              </a:rPr>
              <a:t/>
            </a:r>
            <a:br>
              <a:rPr lang="ru-RU" sz="3200" i="1" dirty="0" smtClean="0">
                <a:solidFill>
                  <a:srgbClr val="FF3399"/>
                </a:solidFill>
              </a:rPr>
            </a:br>
            <a:r>
              <a:rPr lang="ru-RU" sz="2300" dirty="0" smtClean="0"/>
              <a:t>Право на образование. Государственные гарантии реализации права на образование в Российской Федерации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27200"/>
            <a:ext cx="8007350" cy="4978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 целях реализации </a:t>
            </a:r>
            <a:r>
              <a:rPr lang="ru-RU" b="1" dirty="0" smtClean="0"/>
              <a:t>права каждого </a:t>
            </a:r>
            <a:r>
              <a:rPr lang="ru-RU" dirty="0" smtClean="0"/>
              <a:t>человека на образование… оказывается содействие лицам, которые проявили </a:t>
            </a:r>
            <a:r>
              <a:rPr lang="ru-RU" u="sng" dirty="0" smtClean="0">
                <a:solidFill>
                  <a:srgbClr val="FF3399"/>
                </a:solidFill>
              </a:rPr>
              <a:t>выдающиеся способности…</a:t>
            </a:r>
          </a:p>
          <a:p>
            <a:pPr>
              <a:defRPr/>
            </a:pPr>
            <a:r>
              <a:rPr lang="ru-RU" dirty="0" smtClean="0"/>
              <a:t>осуществляется </a:t>
            </a:r>
            <a:r>
              <a:rPr lang="ru-RU" b="1" dirty="0" smtClean="0"/>
              <a:t>полностью или частично финансовое обеспечение</a:t>
            </a:r>
            <a:r>
              <a:rPr lang="ru-RU" dirty="0" smtClean="0"/>
              <a:t> содержания лиц</a:t>
            </a:r>
            <a:r>
              <a:rPr lang="ru-RU" dirty="0" smtClean="0">
                <a:solidFill>
                  <a:srgbClr val="FF3399"/>
                </a:solidFill>
              </a:rPr>
              <a:t>, </a:t>
            </a:r>
            <a:r>
              <a:rPr lang="ru-RU" u="sng" dirty="0" smtClean="0">
                <a:solidFill>
                  <a:srgbClr val="FF3399"/>
                </a:solidFill>
              </a:rPr>
              <a:t>нуждающихся в социальной поддержке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dirty="0" smtClean="0"/>
              <a:t>в соответствии с законодательством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395CD-265E-4D26-9A27-F74EF4304B0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5072063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77-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получения образования лицами, проявившими </a:t>
            </a: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выдающиеся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способности</a:t>
            </a:r>
            <a:b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78-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получения образования </a:t>
            </a: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иностранными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гражданами и лицами </a:t>
            </a: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без гражданства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российских образовательных организациях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957263" y="319088"/>
            <a:ext cx="7804150" cy="184626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Гл. 11. , ст.77, 78</a:t>
            </a:r>
          </a:p>
          <a:p>
            <a:pPr algn="ctr">
              <a:defRPr/>
            </a:pPr>
            <a: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ОСОБЕННОСТИ</a:t>
            </a:r>
            <a:b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РЕАЛИЗАЦИИ НЕКОТОРЫХ</a:t>
            </a:r>
            <a:b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ВИДОВ ОБРАЗОВАТЕЛЬНЫХ ПРОГРАММ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&lt;…&gt;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600" i="1" dirty="0" smtClean="0">
                <a:solidFill>
                  <a:srgbClr val="FF3399"/>
                </a:solidFill>
              </a:rPr>
              <a:t>ГЛ.2 </a:t>
            </a:r>
            <a:r>
              <a:rPr lang="ru-RU" sz="4000" kern="1200" dirty="0" smtClean="0"/>
              <a:t>Система образования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rgbClr val="FF3399"/>
                </a:solidFill>
              </a:rPr>
              <a:t>СТ.10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52600"/>
            <a:ext cx="8007350" cy="47371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u="sng" dirty="0" smtClean="0"/>
              <a:t>Система образования включает в себя: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2400" u="sng" dirty="0" smtClean="0"/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1).</a:t>
            </a: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ФГТ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образовательные стандарты, образовательные программы различных вида, уровня и (или) направленности, федеральные государственные требования к структуре основной общеобразовательной программы дошкольного образования;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2) </a:t>
            </a:r>
            <a:r>
              <a:rPr lang="ru-RU" sz="2400" b="1" dirty="0" smtClean="0">
                <a:solidFill>
                  <a:srgbClr val="FF3399"/>
                </a:solidFill>
              </a:rPr>
              <a:t>организации</a:t>
            </a:r>
            <a:r>
              <a:rPr lang="ru-RU" sz="2400" b="1" dirty="0" smtClean="0"/>
              <a:t>, осуществляющие </a:t>
            </a:r>
            <a:r>
              <a:rPr lang="ru-RU" sz="2400" b="1" u="sng" dirty="0" smtClean="0"/>
              <a:t>образовательную деятельность</a:t>
            </a:r>
            <a:r>
              <a:rPr lang="ru-RU" sz="2400" dirty="0" smtClean="0">
                <a:solidFill>
                  <a:srgbClr val="FF3399"/>
                </a:solidFill>
              </a:rPr>
              <a:t>, пе</a:t>
            </a:r>
            <a:r>
              <a:rPr lang="ru-RU" sz="2400" b="1" dirty="0" smtClean="0">
                <a:solidFill>
                  <a:srgbClr val="FF3399"/>
                </a:solidFill>
              </a:rPr>
              <a:t>дагогических </a:t>
            </a:r>
            <a:r>
              <a:rPr lang="ru-RU" sz="2400" dirty="0" smtClean="0"/>
              <a:t>работников, </a:t>
            </a:r>
            <a:r>
              <a:rPr lang="ru-RU" sz="2400" dirty="0" smtClean="0">
                <a:solidFill>
                  <a:srgbClr val="FF3399"/>
                </a:solidFill>
              </a:rPr>
              <a:t>обучающихся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3399"/>
                </a:solidFill>
              </a:rPr>
              <a:t>родителей </a:t>
            </a:r>
            <a:r>
              <a:rPr lang="ru-RU" sz="2400" dirty="0" smtClean="0"/>
              <a:t>(законных представителей) несовершеннолетних обучающихся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839E5-BDDF-409B-8D7C-2838E92B5FA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3200"/>
            <a:ext cx="7772400" cy="1384300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600" i="1" dirty="0" smtClean="0">
                <a:solidFill>
                  <a:srgbClr val="FF3399"/>
                </a:solidFill>
              </a:rPr>
              <a:t>ГЛ.2 </a:t>
            </a:r>
            <a:r>
              <a:rPr lang="ru-RU" sz="3600" kern="1200" dirty="0" smtClean="0"/>
              <a:t>Структура системы образования </a:t>
            </a:r>
            <a:r>
              <a:rPr lang="ru-RU" sz="3600" i="1" dirty="0" smtClean="0">
                <a:solidFill>
                  <a:srgbClr val="FF3399"/>
                </a:solidFill>
              </a:rPr>
              <a:t>СТ.10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Н\О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9300" y="1930400"/>
            <a:ext cx="8215313" cy="47244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Система образования включает в себя: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организации, осуществляющие </a:t>
            </a:r>
            <a:r>
              <a:rPr lang="ru-RU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обеспечение образовательной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оценку качества образования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объединения юридических лиц, работодателей и их объединений, общественные объединения, </a:t>
            </a:r>
            <a:r>
              <a:rPr lang="ru-RU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осуществляющие деятельность в сфере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139700"/>
            <a:ext cx="8385175" cy="143192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17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Формы получения образования и формы обучения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организациях</a:t>
            </a:r>
          </a:p>
          <a:p>
            <a:pPr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Вне организаций</a:t>
            </a:r>
          </a:p>
          <a:p>
            <a:pPr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Очная,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очно-заочная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или заочная форма</a:t>
            </a:r>
          </a:p>
          <a:p>
            <a:pPr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Сочетание различных форм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B7DD5-392A-45A8-9147-6142874AFD5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385175" cy="1543050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41. </a:t>
            </a:r>
            <a: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Охрана здоровья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" y="2000250"/>
            <a:ext cx="8655050" cy="45704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обучающихся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создаются образовательные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организации, в т.ч. Санаторные, в которых проводятся необходимые лечебные, реабилитационные и оздоровительные мероприятия…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может быть организовано на дому или в медицинских организациях (по заключению мед. организации и обращению родителей в письменной форме)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86973-440B-4A03-A261-5A054B9AD0A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1638300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28. </a:t>
            </a:r>
            <a:r>
              <a:rPr lang="ru-RU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Компетенция, права, обязанности и ответственность образовательной организации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647825"/>
            <a:ext cx="8424863" cy="50863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.Правила внутреннего распорядка обучающихся, правила внутреннего трудового распорядка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Материально-техническое обеспечение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Ежегодный отчет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Штатное расписание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Прием на работу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&lt;…&gt;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заключение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&lt;…&gt;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расторжение трудовых договоров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&lt;…&gt;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должностных обязанностей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23825"/>
            <a:ext cx="8640762" cy="138112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28. </a:t>
            </a:r>
            <a:br>
              <a:rPr lang="ru-RU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Компетенция, права, обязанности и ответственность образовательной организации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57350"/>
            <a:ext cx="8713787" cy="49149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6.разработка и утверждение образовательных программ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7.разработка и утверждение по согласованию с учредителем программы развития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8.прием обучающихся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9.определение списка учебников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&lt;…&gt;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также учебных пособий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63" y="177800"/>
            <a:ext cx="8385175" cy="125412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Федеральный закон содержит 5 ключевых понятий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7263" y="1573213"/>
            <a:ext cx="7888287" cy="4246562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lain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ОБУЧЕНИЕ 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514350" indent="-514350">
              <a:buFont typeface="Wingdings" pitchFamily="2" charset="2"/>
              <a:buAutoNum type="arabicPlain" startAt="2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514350" indent="-514350">
              <a:buFont typeface="Wingdings" pitchFamily="2" charset="2"/>
              <a:buAutoNum type="arabicPlain" startAt="3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СОЦИАЛИЗАЦИЯ</a:t>
            </a:r>
          </a:p>
          <a:p>
            <a:pPr marL="514350" indent="-514350">
              <a:buFont typeface="Wingdings" pitchFamily="2" charset="2"/>
              <a:buAutoNum type="arabicPlain" startAt="3"/>
              <a:defRPr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Wingdings" pitchFamily="2" charset="2"/>
              <a:buAutoNum type="arabicPlain" startAt="4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ИНДИВИДУАЛИЗАЦИЯ 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  	ЛИЧНОСТЬ </a:t>
            </a:r>
            <a:r>
              <a:rPr lang="ru-RU" b="1" i="1" dirty="0" smtClean="0"/>
              <a:t>	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46B6-037C-4C00-A7A6-5A68CFCB81B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1296987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28.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Компетенция, права, обязанности и ответственность образовательной организации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19275"/>
            <a:ext cx="8642350" cy="47910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осуществление текущего контроля успеваемости и промежуточной аттестации обучающихся, установление их форм, периодичности и порядка проведения;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индивидуальный учет результатов освоения обучающимися образовательных программ, а также хранение в архивах информации об этих результатах на бумажных и (или) электронных носителях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28.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Компетенция, права, обязанности и ответственность образовательной организации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981200"/>
            <a:ext cx="8353425" cy="41148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использование и совершенствование методов обучения и воспитания, образовательных технологий, электронного обучения;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проведение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обеспечение функционирования внутренней системы оценки качества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574800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28.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Компетенция, права, обязанности и ответственность образовательной организации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57425"/>
            <a:ext cx="8007350" cy="38385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 создание необходимых условий для охраны и укрепления здоровья, организации питания обучающихся и работников образовательной организации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 создание условий для занятия обучающимися физической культурой и спортом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28. </a:t>
            </a:r>
            <a:endParaRPr lang="ru-RU" sz="3600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497888" cy="547687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17. установление требований к одежде обучающихся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&lt;…&gt;</a:t>
            </a:r>
          </a:p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18. содействие деятельности общественных объединений обучающихся, родителей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&lt;…&gt;</a:t>
            </a:r>
          </a:p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19. организация научно-методической работы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&lt;…&gt;</a:t>
            </a:r>
          </a:p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20. обеспечение создания и ведения официального сайта ОУ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33350"/>
            <a:ext cx="8642350" cy="214312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Ст.28., </a:t>
            </a:r>
            <a:r>
              <a:rPr lang="ru-RU" sz="32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п-т</a:t>
            </a: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обязана осуществлять свою деятельность в соответствии с законодательством об образовании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533650"/>
            <a:ext cx="8642350" cy="39909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обеспечивать реализацию в полном объеме образовательных программ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&lt;…&gt;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создавать безопасные условия обучения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&lt;…&gt;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соблюдать права и свободы обучающихся, родителей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&lt;…&gt;,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работников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&lt;…&gt;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993775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Ст.43.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Обязанность и ответственность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66825"/>
            <a:ext cx="8007350" cy="4829175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За неисполнение или нарушения устава организации, осуществляющей образовательную деятельность, правил внутреннего распорядка, правил проживания в … интернатах могут быть применимы меры дисциплинарного взыскания, выговор, отчисление…,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Меры дисциплинарного взыскания не применяются к  обучающимся по образовательным программ дошкольного, начального общего образования, …к обучающимся с ограниченными возможностями здоровья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При выборе мер дисциплинарного взыскания …учитывать тяжесть …проступка, причины и обстоятельства, … а так же мнение Советов обучающихся и Советов родителей.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D437C-2B3D-4555-A3CE-D42AEDB43AC0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510857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Глава 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И ИХ РОДИТЕЛИ (ЗАКОННЫЕ ПРЕДСТАВИТЕЛИ)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3399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58. </a:t>
            </a:r>
            <a:b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Промежуточная аттестация обучающихся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533525"/>
            <a:ext cx="8424862" cy="49196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образовательной программы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&lt;…&gt;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том числе отдельной части или всего объема учебного предмета, курса, дисциплины (модуля) образовательной программы, сопровождается промежуточной аттестацией обучающихся, проводимой в формах, определенных учебным планом, и в порядке, установленном образовательной организацией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608965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Неудовлетворительные результаты промежуточной аттестации по одному или нескольким учебным предметам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&lt;…&gt;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академическая задолженность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&lt;…&gt;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более двух раз в сроки, определяемые организацией, осуществляющей образовательную деятельность, в пределах одного года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68350"/>
            <a:ext cx="8353425" cy="58293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Для проведения промежуточной аттестации во второй раз образовательной организацией создается комиссия.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8. Обучающиеся, не прошедшие промежуточной аттестации по уважительным причинам или имеющие академическую задолженность, переводятся в следующий класс или на следующий курс условно.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па\Desktop\0_Лекции в институтах\СВ округ\Слайд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673600"/>
            <a:ext cx="24844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Прямая соединительная линия 1"/>
          <p:cNvCxnSpPr/>
          <p:nvPr/>
        </p:nvCxnSpPr>
        <p:spPr>
          <a:xfrm rot="5400000">
            <a:off x="1957387" y="4459288"/>
            <a:ext cx="4797425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250825" y="2060575"/>
            <a:ext cx="367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ВЕДУЩАЯ НАПРАВЛЕННОСТЬ</a:t>
            </a:r>
          </a:p>
          <a:p>
            <a:pPr algn="ctr"/>
            <a:r>
              <a:rPr lang="ru-RU" b="1"/>
              <a:t>УЧЕБНОЙ ДЕЯТЕЛЬНОСТИ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250825" y="2708275"/>
            <a:ext cx="3781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r>
              <a:rPr lang="ru-RU" sz="1000" i="1"/>
              <a:t>«УЧЕБНАЯ ДЕЯТЕЛЬНОСТЬ и ее роль в развитии ребенка.</a:t>
            </a:r>
            <a:br>
              <a:rPr lang="ru-RU" sz="1000" i="1"/>
            </a:br>
            <a:r>
              <a:rPr lang="ru-RU" sz="1000" i="1"/>
              <a:t>… </a:t>
            </a:r>
            <a:r>
              <a:rPr lang="ru-RU" sz="1200" i="1">
                <a:latin typeface="Arial Black" pitchFamily="34" charset="0"/>
              </a:rPr>
              <a:t>она поворачивает ребенка на себя</a:t>
            </a:r>
            <a:r>
              <a:rPr lang="ru-RU" sz="1000" i="1"/>
              <a:t>, </a:t>
            </a:r>
          </a:p>
          <a:p>
            <a:r>
              <a:rPr lang="ru-RU" sz="1000" i="1"/>
              <a:t>а ее предмет – изменение самого субъекта.</a:t>
            </a:r>
          </a:p>
          <a:p>
            <a:pPr algn="r"/>
            <a:r>
              <a:rPr lang="ru-RU" sz="1000"/>
              <a:t>Д.Б. Эльконин</a:t>
            </a:r>
          </a:p>
          <a:p>
            <a:endParaRPr lang="ru-RU" sz="100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572000" y="2601913"/>
            <a:ext cx="41767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i="1" dirty="0">
                <a:latin typeface="+mn-lt"/>
                <a:cs typeface="Arial" charset="0"/>
              </a:rPr>
              <a:t>«Она решает ЗАДАЧИ  ПОСТРОЕНИЯ </a:t>
            </a:r>
            <a:r>
              <a:rPr lang="ru-RU" sz="1200" i="1" dirty="0">
                <a:latin typeface="Arial Black" pitchFamily="34" charset="0"/>
              </a:rPr>
              <a:t>ОТНОШЕНИЙ</a:t>
            </a:r>
          </a:p>
          <a:p>
            <a:pPr>
              <a:defRPr/>
            </a:pPr>
            <a:r>
              <a:rPr lang="ru-RU" sz="1200" i="1" dirty="0">
                <a:latin typeface="Arial Black" pitchFamily="34" charset="0"/>
              </a:rPr>
              <a:t> С ДРУГИМИ ЛЮДЬМИ</a:t>
            </a:r>
            <a:r>
              <a:rPr lang="ru-RU" sz="1400" i="1" dirty="0">
                <a:latin typeface="+mn-lt"/>
                <a:cs typeface="Arial" charset="0"/>
              </a:rPr>
              <a:t>. </a:t>
            </a:r>
            <a:endParaRPr lang="ru-RU" sz="14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ru-RU" sz="1400" i="1" dirty="0">
                <a:solidFill>
                  <a:srgbClr val="FF3399"/>
                </a:solidFill>
                <a:latin typeface="+mn-lt"/>
                <a:cs typeface="Arial" charset="0"/>
              </a:rPr>
              <a:t>Именно здесь происходит формирование </a:t>
            </a:r>
            <a:r>
              <a:rPr lang="ru-RU" sz="1400" b="1" i="1" u="sng" dirty="0">
                <a:solidFill>
                  <a:srgbClr val="FF3399"/>
                </a:solidFill>
                <a:latin typeface="+mn-lt"/>
                <a:cs typeface="Arial" charset="0"/>
              </a:rPr>
              <a:t>личности</a:t>
            </a:r>
            <a:r>
              <a:rPr lang="ru-RU" sz="1400" i="1" dirty="0">
                <a:latin typeface="+mn-lt"/>
                <a:cs typeface="Arial" charset="0"/>
              </a:rPr>
              <a:t>, т.е. </a:t>
            </a:r>
            <a:r>
              <a:rPr lang="ru-RU" sz="1400" b="1" i="1" dirty="0">
                <a:latin typeface="+mn-lt"/>
                <a:cs typeface="Arial" charset="0"/>
              </a:rPr>
              <a:t>субъекта, ориентирующегося на свои моральные качества</a:t>
            </a:r>
            <a:r>
              <a:rPr lang="ru-RU" sz="1400" i="1" dirty="0">
                <a:latin typeface="+mn-lt"/>
                <a:cs typeface="Arial" charset="0"/>
              </a:rPr>
              <a:t>,</a:t>
            </a:r>
          </a:p>
          <a:p>
            <a:pPr>
              <a:defRPr/>
            </a:pPr>
            <a:r>
              <a:rPr lang="ru-RU" sz="1400" i="1" dirty="0">
                <a:latin typeface="+mn-lt"/>
                <a:cs typeface="Arial" charset="0"/>
              </a:rPr>
              <a:t>  </a:t>
            </a:r>
            <a:r>
              <a:rPr lang="ru-RU" sz="1400" i="1" u="sng" dirty="0">
                <a:latin typeface="+mn-lt"/>
                <a:cs typeface="Arial" charset="0"/>
              </a:rPr>
              <a:t>В другой деятельности подобное невозможно</a:t>
            </a:r>
            <a:r>
              <a:rPr lang="ru-RU" sz="1400" i="1" dirty="0">
                <a:latin typeface="+mn-lt"/>
                <a:cs typeface="Arial" charset="0"/>
              </a:rPr>
              <a:t>.</a:t>
            </a:r>
            <a:r>
              <a:rPr lang="ru-RU" sz="1400" dirty="0">
                <a:latin typeface="+mn-lt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ru-RU" sz="1400" dirty="0">
                <a:latin typeface="+mn-lt"/>
                <a:cs typeface="Arial" charset="0"/>
              </a:rPr>
              <a:t>Д.Б. </a:t>
            </a:r>
            <a:r>
              <a:rPr lang="ru-RU" sz="1400" dirty="0" err="1">
                <a:latin typeface="+mn-lt"/>
                <a:cs typeface="Arial" charset="0"/>
              </a:rPr>
              <a:t>Эльконин</a:t>
            </a:r>
            <a:endParaRPr lang="ru-RU" sz="1400" dirty="0">
              <a:latin typeface="+mn-lt"/>
              <a:cs typeface="Arial" charset="0"/>
            </a:endParaRPr>
          </a:p>
        </p:txBody>
      </p:sp>
      <p:grpSp>
        <p:nvGrpSpPr>
          <p:cNvPr id="6151" name="Группа 7"/>
          <p:cNvGrpSpPr>
            <a:grpSpLocks/>
          </p:cNvGrpSpPr>
          <p:nvPr/>
        </p:nvGrpSpPr>
        <p:grpSpPr bwMode="auto">
          <a:xfrm>
            <a:off x="2484438" y="198438"/>
            <a:ext cx="3671887" cy="1862137"/>
            <a:chOff x="1403350" y="1069374"/>
            <a:chExt cx="5976938" cy="3296251"/>
          </a:xfrm>
        </p:grpSpPr>
        <p:sp>
          <p:nvSpPr>
            <p:cNvPr id="6" name="Овал 5"/>
            <p:cNvSpPr/>
            <p:nvPr/>
          </p:nvSpPr>
          <p:spPr>
            <a:xfrm>
              <a:off x="1403350" y="1069374"/>
              <a:ext cx="3240416" cy="3240049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УЧЕБНАЯ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1"/>
                  </a:solidFill>
                </a:rPr>
                <a:t>ДЕЯТЕЛЬНОСТЬ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4139872" y="1125576"/>
              <a:ext cx="3240416" cy="3240049"/>
            </a:xfrm>
            <a:prstGeom prst="ellipse">
              <a:avLst/>
            </a:prstGeom>
            <a:solidFill>
              <a:schemeClr val="accent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СОЦИАЛЬНО-</a:t>
              </a:r>
              <a:r>
                <a:rPr lang="ru-RU" sz="1200" b="1" dirty="0">
                  <a:solidFill>
                    <a:schemeClr val="tx1"/>
                  </a:solidFill>
                </a:rPr>
                <a:t>НАПРАВЛЕННАЯ</a:t>
              </a:r>
              <a:endParaRPr lang="ru-RU" sz="1400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</a:rPr>
                <a:t>ДЕЯТЕЛЬНОСТЬ</a:t>
              </a:r>
            </a:p>
          </p:txBody>
        </p:sp>
      </p:grp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4724400" y="19304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ВЕДУЩАЯ НАПРАВЛЕННОСТЬ</a:t>
            </a:r>
          </a:p>
          <a:p>
            <a:pPr algn="ctr"/>
            <a:r>
              <a:rPr lang="ru-RU" sz="1200" b="1"/>
              <a:t>СОЦИАЛЬНО НАПРАВЛЕННОЙ ДЕЯТЕЛЬНОСТИ</a:t>
            </a:r>
          </a:p>
        </p:txBody>
      </p:sp>
      <p:pic>
        <p:nvPicPr>
          <p:cNvPr id="11" name="Picture 8" descr="0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463"/>
            <a:ext cx="1403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58888" y="3213100"/>
            <a:ext cx="2881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Я </a:t>
            </a:r>
            <a:r>
              <a:rPr lang="ru-RU"/>
              <a:t>учусь</a:t>
            </a:r>
          </a:p>
          <a:p>
            <a:r>
              <a:rPr lang="ru-RU" b="1"/>
              <a:t>Я</a:t>
            </a:r>
            <a:r>
              <a:rPr lang="ru-RU"/>
              <a:t> о</a:t>
            </a:r>
            <a:r>
              <a:rPr lang="ru-RU" u="sng"/>
              <a:t>сваи</a:t>
            </a:r>
            <a:r>
              <a:rPr lang="ru-RU"/>
              <a:t>ваю знания</a:t>
            </a:r>
          </a:p>
          <a:p>
            <a:r>
              <a:rPr lang="ru-RU" b="1"/>
              <a:t>Я</a:t>
            </a:r>
            <a:r>
              <a:rPr lang="ru-RU"/>
              <a:t> образовываю </a:t>
            </a:r>
            <a:r>
              <a:rPr lang="ru-RU" b="1"/>
              <a:t>себя</a:t>
            </a:r>
          </a:p>
          <a:p>
            <a:r>
              <a:rPr lang="ru-RU" b="1"/>
              <a:t>Я</a:t>
            </a:r>
            <a:r>
              <a:rPr lang="ru-RU"/>
              <a:t> овладеваю умениями решать учебные задачи</a:t>
            </a:r>
          </a:p>
          <a:p>
            <a:r>
              <a:rPr lang="ru-RU" b="1"/>
              <a:t>Я</a:t>
            </a:r>
            <a:r>
              <a:rPr lang="ru-RU"/>
              <a:t> обретаю опыт </a:t>
            </a:r>
            <a:r>
              <a:rPr lang="ru-RU" b="1"/>
              <a:t>само</a:t>
            </a:r>
            <a:r>
              <a:rPr lang="ru-RU"/>
              <a:t>стоятельной учебной деятельности</a:t>
            </a:r>
          </a:p>
          <a:p>
            <a:r>
              <a:rPr lang="ru-RU" b="1"/>
              <a:t>Я</a:t>
            </a:r>
            <a:r>
              <a:rPr lang="ru-RU"/>
              <a:t> учусь использовать </a:t>
            </a:r>
            <a:r>
              <a:rPr lang="ru-RU" b="1"/>
              <a:t>свои</a:t>
            </a:r>
            <a:r>
              <a:rPr lang="ru-RU"/>
              <a:t> знания</a:t>
            </a:r>
          </a:p>
          <a:p>
            <a:r>
              <a:rPr lang="ru-RU" b="1"/>
              <a:t>Я</a:t>
            </a:r>
            <a:r>
              <a:rPr lang="ru-RU"/>
              <a:t> учусь оценивать </a:t>
            </a:r>
            <a:r>
              <a:rPr lang="ru-RU" b="1"/>
              <a:t>свои</a:t>
            </a:r>
            <a:r>
              <a:rPr lang="ru-RU"/>
              <a:t> успехи и неуспехи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643438" y="6381750"/>
            <a:ext cx="45005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6577013"/>
            <a:ext cx="3671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3399"/>
                </a:solidFill>
              </a:rPr>
              <a:t>УЧЕБНЫЕ КОМПЕТЕНЦИИ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0" y="6550025"/>
            <a:ext cx="3671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3399"/>
                </a:solidFill>
              </a:rPr>
              <a:t>СОЦИАЛЬНЫЕ КОМПЕТЕНЦИИ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6948488" y="4914900"/>
            <a:ext cx="21955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Объектом воспитания  является  «смысловая сфера личности, система личностных смыслов и реализующих в их деятельности смысловых установок»</a:t>
            </a:r>
            <a:r>
              <a:rPr lang="ru-RU" sz="1200"/>
              <a:t> (А.Г. Асмолов)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22" grpId="0"/>
      <p:bldP spid="23" grpId="0"/>
      <p:bldP spid="10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768350"/>
            <a:ext cx="8893175" cy="5756275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 Обучающиеся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&lt;…&gt;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ликвидировавшие в установленные сроки академической задолженности с момента ее образования, по усмотрению их родителей (законных представителей) оставляются на повторное обучение, переводятся на обучение по адаптированным образовательным программам в соответствии с рекомендациями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комиссии либо на обучение по индивидуальному учебному плану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876300"/>
          </a:xfrm>
          <a:ln>
            <a:solidFill>
              <a:srgbClr val="FF3399"/>
            </a:solidFill>
          </a:ln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59.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Итоговая аттестация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247775"/>
            <a:ext cx="8496300" cy="49815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Итоговая аттестация, завершающая освоение основных образовательных программ основного общего и среднего общего образования, основных профессиональных образовательных программ, является обязательной и проводится в порядке и в форме, которые установлены образовательной организацией, если иное не установлено настоящим Федеральным законом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733425"/>
          </a:xfrm>
          <a:ln>
            <a:solidFill>
              <a:srgbClr val="FF3399"/>
            </a:solidFill>
          </a:ln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Ст. 59.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Итоговая аттестация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43000"/>
            <a:ext cx="8569325" cy="4953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Итоговая аттестация, завершающая освоение имеющих государственную аккредитацию основных образовательных программ, является государственной итоговой аттестацией. ГИА проводится ГЭК 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 или образовательного стандарта.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46767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Статья 79. </a:t>
            </a:r>
            <a:b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получения образования обучающимися с ограниченными возможностями здоровья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3884613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Статья 87. </a:t>
            </a:r>
            <a:br>
              <a:rPr lang="ru-RU" sz="3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Особенности изучения основ духовно-нравственной культуры народов Российской Федерации.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&lt;…&gt;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6439A-9EFC-4293-9694-3B37F9317E6D}" type="slidenum">
              <a:rPr lang="ru-RU"/>
              <a:pPr>
                <a:defRPr/>
              </a:pPr>
              <a:t>45</a:t>
            </a:fld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70BBD5A2-39C9-418D-A939-A49DF6F779E0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45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rgbClr val="FF3399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/>
              <a:t>НРАВСТВЕННОЕ СОДЕРЖАНИЕ МИРОВЫХ РЕЛИГИЙ (ОРКСЭ)</a:t>
            </a:r>
          </a:p>
        </p:txBody>
      </p:sp>
      <p:sp>
        <p:nvSpPr>
          <p:cNvPr id="319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790700"/>
            <a:ext cx="8229600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ПРИЗЫВ К МИРУ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ЛЮБОВЬ К РОДИНЕ (ПАТРИОТИЗМ)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ЛЮБОВЬ К БЛИЖНЕМУ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ЛЮБОВЬ К СЛАБЫМ, УНИЖЕННЫМ И ОСКОРБЛЕННЫМ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УВАЖЕНИЕ К АРМИИ КАК ЗАЩИТНИЦЕ ОТЕЧЕСТВА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«О БОГОХРАНИМЕЙ СТРАНЕ НАШЕЙ, ВЛАСТЕХ И ВОИНСТВЕ ЕЯ…» (ПРАВОСЛАВНАЯ ЛИТУРГИЯ)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86F22-DFDA-4E40-A83A-6C7C01FA9BFF}" type="slidenum">
              <a:rPr lang="ru-RU"/>
              <a:pPr>
                <a:defRPr/>
              </a:pPr>
              <a:t>46</a:t>
            </a:fld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13A95E36-6501-4853-A868-87D29454EAB3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46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15913"/>
            <a:ext cx="8229600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b="0" smtClean="0"/>
              <a:t>ЧЕМУ УЧИТ РЕКЛАМА</a:t>
            </a:r>
          </a:p>
        </p:txBody>
      </p:sp>
      <p:pic>
        <p:nvPicPr>
          <p:cNvPr id="49157" name="Picture 3" descr="Логично, практично, цинично, аполитично - реклам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49275"/>
            <a:ext cx="9144000" cy="6308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EA4D1-93E1-46D3-8621-62991F64492E}" type="slidenum">
              <a:rPr lang="ru-RU"/>
              <a:pPr>
                <a:defRPr/>
              </a:pPr>
              <a:t>47</a:t>
            </a:fld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4F5D0D7C-E41C-49B1-A936-4BB6DF8DC1D3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47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419100"/>
            <a:ext cx="8385175" cy="2095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ТИПИЧНАЯ МАССОВАЯ КУЛЬТУРА –КУЛЬТУРА ПРИМИТИВА И НАСИЛИЯ</a:t>
            </a:r>
          </a:p>
        </p:txBody>
      </p:sp>
      <p:pic>
        <p:nvPicPr>
          <p:cNvPr id="50181" name="Picture 3" descr="Поп-культура - культура агрессии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025" y="1749425"/>
            <a:ext cx="7742238" cy="572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019E7-0393-4326-8F91-E26F290DEFD3}" type="slidenum">
              <a:rPr lang="ru-RU"/>
              <a:pPr>
                <a:defRPr/>
              </a:pPr>
              <a:t>48</a:t>
            </a:fld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F63A659D-063E-4A03-877C-52B514ABCA7D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48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457200"/>
          </a:xfrm>
          <a:ln>
            <a:solidFill>
              <a:srgbClr val="FF3399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МОЛОДЕЖНЫЕ СУБКУЛЬТУРЫ</a:t>
            </a:r>
          </a:p>
        </p:txBody>
      </p:sp>
      <p:sp>
        <p:nvSpPr>
          <p:cNvPr id="417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АНТИФА. БАЙКЕРЫ. БИТНИКИ. БУККРОССЕРЫ. ГЕЙМЕРЫ. ГОРНИКИ. ГОТЫ. ГРАФФИТТИ. ДЖАНГЛИСТЫ. ЛЮБЕРЫ. МЕТАЛЛИСТЫ. МИТЬКИ. МОДЫ. ПАНКИ. РАСТЕМАНЫ. РЭЙВЕРЫ. ОЛКЕРЫ. РОЛЕВИКИ. РОЛЛЕРЫ. РУД БОЙЗ. САМОУБИЙЦЫ. САТАНИСТЫ. СКИНХЕДЫ. СТИЛЯГИ. ТОЛКИЕНИСТЫ. ФАНАТЫ. ФОЛКЕРЫ. ФРИКИ. ФУРИИ. ХАКЕРЫ. ХИППИ. ЭМО. ЯППИ.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(Алехин И.А. и др. Краткий справочник по современным молодежным субкультурам: </a:t>
            </a:r>
            <a:r>
              <a:rPr lang="ru-RU" dirty="0" err="1" smtClean="0"/>
              <a:t>Уч</a:t>
            </a:r>
            <a:r>
              <a:rPr lang="ru-RU" dirty="0" smtClean="0"/>
              <a:t>. пособие. -  М.: РАО, 2008. -190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2101D-4AC9-4163-8E23-DD96704D0106}" type="slidenum">
              <a:rPr lang="ru-RU"/>
              <a:pPr>
                <a:defRPr/>
              </a:pPr>
              <a:t>49</a:t>
            </a:fld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542108A5-0C9F-4437-B136-7A1743EB804B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49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5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5763" y="203200"/>
            <a:ext cx="8297862" cy="1343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НАСИЛИЕ: </a:t>
            </a:r>
            <a:r>
              <a:rPr lang="en-US" sz="4000" smtClean="0"/>
              <a:t>“HAPPY SLAPPING”</a:t>
            </a:r>
            <a:endParaRPr lang="ru-RU" sz="4000" smtClean="0"/>
          </a:p>
        </p:txBody>
      </p:sp>
      <p:pic>
        <p:nvPicPr>
          <p:cNvPr id="52229" name="Picture 4" descr="Волчьи законы улицы (У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763" y="1400175"/>
            <a:ext cx="5622925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5175" cy="16637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FF3399"/>
                </a:solidFill>
              </a:rPr>
              <a:t>Воспитание</a:t>
            </a:r>
            <a:r>
              <a:rPr lang="ru-RU" sz="2800" dirty="0" smtClean="0"/>
              <a:t> – это управление процессом формирования и развития личности через создание благоприятных условий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13000"/>
            <a:ext cx="8007350" cy="42291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Социализация – это процесс и  </a:t>
            </a:r>
            <a:r>
              <a:rPr lang="ru-RU" sz="2800" b="1" dirty="0" smtClean="0">
                <a:solidFill>
                  <a:srgbClr val="FF3399"/>
                </a:solidFill>
              </a:rPr>
              <a:t>результат</a:t>
            </a:r>
            <a:r>
              <a:rPr lang="ru-RU" sz="2800" b="1" dirty="0" smtClean="0"/>
              <a:t> практического </a:t>
            </a:r>
            <a:r>
              <a:rPr lang="ru-RU" sz="2800" b="1" dirty="0" smtClean="0">
                <a:solidFill>
                  <a:srgbClr val="FF3399"/>
                </a:solidFill>
              </a:rPr>
              <a:t>усвоения</a:t>
            </a:r>
            <a:r>
              <a:rPr lang="ru-RU" sz="2800" b="1" dirty="0" smtClean="0"/>
              <a:t> человеком социальных </a:t>
            </a:r>
            <a:r>
              <a:rPr lang="ru-RU" sz="2800" b="1" dirty="0" smtClean="0">
                <a:solidFill>
                  <a:srgbClr val="FF3399"/>
                </a:solidFill>
              </a:rPr>
              <a:t>ценностей</a:t>
            </a:r>
            <a:r>
              <a:rPr lang="ru-RU" sz="2800" b="1" dirty="0" smtClean="0"/>
              <a:t>, норм, моделей поведения, принятых в обществе, и формирования индивидуальности.</a:t>
            </a:r>
          </a:p>
          <a:p>
            <a:pPr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>
              <a:defRPr/>
            </a:pPr>
            <a:r>
              <a:rPr lang="ru-RU" sz="2800" b="1" dirty="0" smtClean="0">
                <a:solidFill>
                  <a:srgbClr val="FF3399"/>
                </a:solidFill>
              </a:rPr>
              <a:t>Социализация</a:t>
            </a:r>
            <a:r>
              <a:rPr lang="ru-RU" sz="2800" b="1" dirty="0" smtClean="0"/>
              <a:t> является и стихийным, и направленным процессом, так как это вхождение в общество.</a:t>
            </a:r>
          </a:p>
          <a:p>
            <a:pPr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BB90E-6529-4FB4-AB8C-DACE726614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395605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Статья 97. </a:t>
            </a:r>
            <a:br>
              <a:rPr lang="ru-RU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Информационная открытость системы образования. Мониторинг в системе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28478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3399"/>
                </a:solidFill>
                <a:effectLst/>
                <a:latin typeface="Times New Roman" pitchFamily="18" charset="0"/>
                <a:cs typeface="Times New Roman" pitchFamily="18" charset="0"/>
              </a:rPr>
              <a:t>Статья 45. </a:t>
            </a:r>
            <a:br>
              <a:rPr lang="ru-RU" dirty="0" smtClean="0">
                <a:solidFill>
                  <a:srgbClr val="FF33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33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33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Защита прав обучающихся, родителей (законных представителей) несовершеннолетних обучающихся</a:t>
            </a:r>
            <a:r>
              <a:rPr lang="ru-RU" sz="6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FAB2-1007-4AD8-90B4-6001D0904FFF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443913" cy="4643437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4200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«Молодёжь должна внести в жизнь общества такой по масштабу и характеру вклад, какую систему идей, ценностей, знаний и нравственных качеств заложит в неё общество»</a:t>
            </a:r>
          </a:p>
          <a:p>
            <a:pPr algn="r">
              <a:buFontTx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(академик И.М. Ильинский)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117975"/>
            <a:ext cx="3500438" cy="25876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7F24B-C5A3-4F61-A0AB-C5C04383271D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7A955D5C-38A1-494C-A924-87FB6A9A96EC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6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9100" y="244475"/>
            <a:ext cx="8356600" cy="1214438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4000" b="0" dirty="0" smtClean="0"/>
              <a:t>ОСНОВНЫЕ ПОСЫЛЫ СОЦИАЛИЗАЦИИ:</a:t>
            </a:r>
          </a:p>
        </p:txBody>
      </p:sp>
      <p:sp>
        <p:nvSpPr>
          <p:cNvPr id="327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485900"/>
            <a:ext cx="8775700" cy="5219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700" b="1" dirty="0" smtClean="0">
                <a:latin typeface="Times New Roman" pitchFamily="18" charset="0"/>
              </a:rPr>
              <a:t>АНТИПАТРИОТИЗМ (= ЧУЖОЙ ПАТРИОТИЗМ = ГЕРОИЗАЦИЯ  ЧУЖОГО ОБРАЗА ЖИЗНИ)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700" b="1" dirty="0" smtClean="0">
                <a:latin typeface="Times New Roman" pitchFamily="18" charset="0"/>
              </a:rPr>
              <a:t> ИЗБЫТОК НЕГАТИВА И ПРОСТО КАТАСТРОФИЗМ В РАДИО -  И ТЕЛЕ- ПРОДУКЦИИ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700" b="1" dirty="0" smtClean="0">
                <a:latin typeface="Times New Roman" pitchFamily="18" charset="0"/>
              </a:rPr>
              <a:t>ДЕНЬГИ ВСЕВЛАСТНЫ (ПРОДАЮТСЯ ВЕЩИ, СОБЫТИЯ, ЛЮДИ, СПОРТСМЕНЫ)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700" b="1" dirty="0" smtClean="0">
                <a:latin typeface="Times New Roman" pitchFamily="18" charset="0"/>
              </a:rPr>
              <a:t>НАСИЛИЯ МНОГО, ОНО В ЖИЗНИ ЕСТЕСТВЕННО  (ДЕТЕКТИВЫ НА ТВ)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700" b="1" dirty="0" smtClean="0">
                <a:latin typeface="Times New Roman" pitchFamily="18" charset="0"/>
              </a:rPr>
              <a:t>ОРИЕНТАЦИЯ  НА ВЫГОДУ И КОНКУРЕНЦИЮ ДАЖЕ ПУТЕМ ОБМАНА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700" b="1" dirty="0" smtClean="0">
                <a:latin typeface="Times New Roman" pitchFamily="18" charset="0"/>
              </a:rPr>
              <a:t>ПЕРЕГРУЖЕННОСТЬ СЕКСУАЛЬНОЙ ТЕМАТИКОЙ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700" b="1" dirty="0" smtClean="0">
                <a:latin typeface="Times New Roman" pitchFamily="18" charset="0"/>
              </a:rPr>
              <a:t>ДЕГЕРОИЗАЦИЯ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2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3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3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3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12890-ADCA-461E-B5FC-9E5D98BFF550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7B25C0EA-C1C4-4127-90A7-350F76EF7F77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7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СОЦИАЛИЗАЦИЯ – </a:t>
            </a:r>
            <a:r>
              <a:rPr lang="ru-RU" sz="3600" dirty="0" smtClean="0">
                <a:solidFill>
                  <a:srgbClr val="FF3399"/>
                </a:solidFill>
              </a:rPr>
              <a:t>ВОСПИТАНИЕ</a:t>
            </a:r>
            <a:r>
              <a:rPr lang="ru-RU" sz="3600" dirty="0" smtClean="0"/>
              <a:t> ВСЕМ УКЛАДОМ ЖИЗНИ</a:t>
            </a:r>
          </a:p>
        </p:txBody>
      </p:sp>
      <p:pic>
        <p:nvPicPr>
          <p:cNvPr id="9221" name="Picture 4" descr="Бери от жизни все - Сочи 10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35413" y="1555750"/>
            <a:ext cx="4818062" cy="6424613"/>
          </a:xfrm>
          <a:noFill/>
        </p:spPr>
      </p:pic>
      <p:pic>
        <p:nvPicPr>
          <p:cNvPr id="9222" name="Содержимое 4" descr="Медведь-дьявол - игрушк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2006600"/>
            <a:ext cx="33782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язык - опт твою ма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8100" y="1384300"/>
            <a:ext cx="49879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33350"/>
            <a:ext cx="8358187" cy="1314450"/>
          </a:xfrm>
        </p:spPr>
        <p:txBody>
          <a:bodyPr/>
          <a:lstStyle/>
          <a:p>
            <a:pPr algn="ctr">
              <a:defRPr/>
            </a:pPr>
            <a:r>
              <a:rPr lang="ru-RU" sz="4000" b="0" dirty="0" smtClean="0"/>
              <a:t>Д.А.МЕДВЕДЕВ:</a:t>
            </a:r>
            <a:endParaRPr lang="ru-RU" sz="4000" b="0" dirty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67250" y="1590675"/>
            <a:ext cx="4152900" cy="50196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/>
              <a:t>«Необходимо также заняться и идеологическим воспитанием, которого после распада Советского Союза фактически не было». </a:t>
            </a:r>
            <a:endParaRPr lang="en-US" b="1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/>
              <a:t>(22 апреля 2010 г.)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362200"/>
            <a:ext cx="3667125" cy="41814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ru-RU" sz="2800" dirty="0"/>
          </a:p>
        </p:txBody>
      </p:sp>
      <p:pic>
        <p:nvPicPr>
          <p:cNvPr id="10245" name="Picture 6" descr="C:\Documents and Settings\Nikolay\Мои документы\Мои рисунки\Медведев Дмитрий Анатольевич  14.09.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47825"/>
            <a:ext cx="39243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6AD61-1193-4A3D-92BF-9DDD0A6331B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93817512-A5EB-4C9B-8DAC-B553DAE93ECD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9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385175" cy="1219200"/>
          </a:xfrm>
          <a:ln>
            <a:solidFill>
              <a:srgbClr val="FF3399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4000" b="0" dirty="0" smtClean="0"/>
              <a:t>СРЕДСТВА СОЦИАЛИЗАЦИИ</a:t>
            </a:r>
          </a:p>
        </p:txBody>
      </p:sp>
      <p:sp>
        <p:nvSpPr>
          <p:cNvPr id="333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17500" y="1476375"/>
            <a:ext cx="8528050" cy="52165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b="1" dirty="0" smtClean="0">
                <a:solidFill>
                  <a:srgbClr val="FF3399"/>
                </a:solidFill>
              </a:rPr>
              <a:t>ОБРАЗОВАНИЕ</a:t>
            </a:r>
            <a:r>
              <a:rPr lang="ru-RU" sz="3000" b="1" dirty="0" smtClean="0"/>
              <a:t>, (МАССОВАЯ) КУЛЬТУРА, РЕЛИГИИ</a:t>
            </a:r>
          </a:p>
          <a:p>
            <a:pPr marL="609600" indent="-609600" eaLnBrk="1" hangingPunct="1">
              <a:defRPr/>
            </a:pPr>
            <a:r>
              <a:rPr lang="ru-RU" sz="3000" b="1" dirty="0" smtClean="0"/>
              <a:t>ТЕЛЕ -  И ВИДЕОПРОДУКЦИЯ</a:t>
            </a:r>
          </a:p>
          <a:p>
            <a:pPr marL="609600" indent="-609600" eaLnBrk="1" hangingPunct="1">
              <a:defRPr/>
            </a:pPr>
            <a:r>
              <a:rPr lang="ru-RU" sz="3000" b="1" dirty="0" smtClean="0"/>
              <a:t>УЛИЦА И УЛИЧНАЯ РЕКЛАМА</a:t>
            </a:r>
          </a:p>
          <a:p>
            <a:pPr marL="609600" indent="-609600" eaLnBrk="1" hangingPunct="1">
              <a:defRPr/>
            </a:pPr>
            <a:r>
              <a:rPr lang="ru-RU" sz="3000" b="1" dirty="0" smtClean="0"/>
              <a:t>ДОМОВАЯ РЕКЛАМА (ПОЧТА)</a:t>
            </a:r>
          </a:p>
          <a:p>
            <a:pPr marL="609600" indent="-609600" eaLnBrk="1" hangingPunct="1">
              <a:defRPr/>
            </a:pPr>
            <a:r>
              <a:rPr lang="ru-RU" sz="3000" b="1" dirty="0" smtClean="0"/>
              <a:t>РОССИЙСКИЕ РАДИОСТАНЦИИ</a:t>
            </a:r>
          </a:p>
          <a:p>
            <a:pPr marL="609600" indent="-609600" eaLnBrk="1" hangingPunct="1">
              <a:defRPr/>
            </a:pPr>
            <a:r>
              <a:rPr lang="ru-RU" sz="3000" b="1" dirty="0" smtClean="0"/>
              <a:t>ЗАРУБЕЖНЫЕ РАДИОСТАНЦИИ</a:t>
            </a:r>
          </a:p>
          <a:p>
            <a:pPr marL="609600" indent="-609600" eaLnBrk="1" hangingPunct="1">
              <a:defRPr/>
            </a:pPr>
            <a:r>
              <a:rPr lang="ru-RU" sz="3000" b="1" dirty="0" smtClean="0"/>
              <a:t>РАЗВЛЕКАТЕЛЬНЫЕ ЗАВЕДЕНИЯ </a:t>
            </a:r>
          </a:p>
          <a:p>
            <a:pPr marL="609600" indent="-609600" eaLnBrk="1" hangingPunct="1">
              <a:defRPr/>
            </a:pPr>
            <a:r>
              <a:rPr lang="ru-RU" sz="3000" b="1" dirty="0" smtClean="0"/>
              <a:t>КНИЖНЫЙ РЫНОК (ОСОБЕННО КНИЖНЫЕ РАЗВАЛЫ)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14210</TotalTime>
  <Words>2171</Words>
  <Application>Microsoft Office PowerPoint</Application>
  <PresentationFormat>Экран (4:3)</PresentationFormat>
  <Paragraphs>344</Paragraphs>
  <Slides>52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Arial Black</vt:lpstr>
      <vt:lpstr>Wingdings</vt:lpstr>
      <vt:lpstr>Times New Roman</vt:lpstr>
      <vt:lpstr>Mistral</vt:lpstr>
      <vt:lpstr>Трава</vt:lpstr>
      <vt:lpstr> Родительское собрание:   НОВЫЙ ЗАКОН                                       ОБ ОБРАЗОВАНИИ  </vt:lpstr>
      <vt:lpstr>ОБРАЗОВАНИЕ</vt:lpstr>
      <vt:lpstr>Федеральный закон содержит 5 ключевых понятий</vt:lpstr>
      <vt:lpstr>Слайд 4</vt:lpstr>
      <vt:lpstr>Воспитание – это управление процессом формирования и развития личности через создание благоприятных условий</vt:lpstr>
      <vt:lpstr>ОСНОВНЫЕ ПОСЫЛЫ СОЦИАЛИЗАЦИИ:</vt:lpstr>
      <vt:lpstr>СОЦИАЛИЗАЦИЯ – ВОСПИТАНИЕ ВСЕМ УКЛАДОМ ЖИЗНИ</vt:lpstr>
      <vt:lpstr>Д.А.МЕДВЕДЕВ:</vt:lpstr>
      <vt:lpstr>СРЕДСТВА СОЦИАЛИЗАЦИИ</vt:lpstr>
      <vt:lpstr>Гл. 1, ст.2 - Основные понятия, используемые в настоящем Федеральном законе</vt:lpstr>
      <vt:lpstr>Гл. 1, ст.2 Основные понятия, используемые в настоящем Федеральном закон</vt:lpstr>
      <vt:lpstr>Гл. 1, ст.2 Основные понятия, используемые в настоящем Федеральном закон</vt:lpstr>
      <vt:lpstr>ГЛ. 2 Система образования  СТ.12</vt:lpstr>
      <vt:lpstr>Качество образования </vt:lpstr>
      <vt:lpstr> Кому адресован новый Федеральный закон? </vt:lpstr>
      <vt:lpstr>Основные понятия,  используемые в настоящем Федеральном законе </vt:lpstr>
      <vt:lpstr>Уровни общего образования</vt:lpstr>
      <vt:lpstr>Слайд 18</vt:lpstr>
      <vt:lpstr>ГЛ.1, СТ.3 Основные принципы государственной политики и правового регулирования отношений в сфере образования</vt:lpstr>
      <vt:lpstr>ГЛ.1, СТ.5 Право на образование. Государственные гарантии реализации права на образование в Российской Федерации</vt:lpstr>
      <vt:lpstr>  ГЛ.2 Структура системы образования СТ.10  - Н\О </vt:lpstr>
      <vt:lpstr>  ГЛ.1, СТ.5 Право на образование. Государственные гарантии реализации права на образование в Российской Федерации </vt:lpstr>
      <vt:lpstr>  77-Организация получения образования лицами, проявившими выдающиеся способности  78-Организация получения образования иностранными гражданами и лицами без гражданства в российских образовательных организациях    </vt:lpstr>
      <vt:lpstr>ГЛ.2 Система образования  СТ.10</vt:lpstr>
      <vt:lpstr>ГЛ.2 Структура системы образования СТ.10  - Н\О</vt:lpstr>
      <vt:lpstr>Ст. 17.  Формы получения образования и формы обучения</vt:lpstr>
      <vt:lpstr>Ст. 41.  Охрана здоровья обучающихся </vt:lpstr>
      <vt:lpstr>Ст. 28.  Компетенция, права, обязанности и ответственность образовательной организации </vt:lpstr>
      <vt:lpstr>Ст. 28.  Компетенция, права, обязанности и ответственность образовательной организации</vt:lpstr>
      <vt:lpstr>Ст. 28. Компетенция, права, обязанности и ответственность образовательной организации</vt:lpstr>
      <vt:lpstr>Ст. 28. Компетенция, права, обязанности и ответственность образовательной организации</vt:lpstr>
      <vt:lpstr>Ст. 28. Компетенция, права, обязанности и ответственность образовательной организации</vt:lpstr>
      <vt:lpstr>Ст. 28. </vt:lpstr>
      <vt:lpstr>Ст.28., п-т 6. Образовательная организация обязана осуществлять свою деятельность в соответствии с законодательством об образовании</vt:lpstr>
      <vt:lpstr>Ст.43. Обязанность и ответственность обучающихся</vt:lpstr>
      <vt:lpstr>Глава 4.   ОБУЧАЮЩИЕСЯ И ИХ РОДИТЕЛИ (ЗАКОННЫЕ ПРЕДСТАВИТЕЛИ) </vt:lpstr>
      <vt:lpstr>Ст. 58.  Промежуточная аттестация обучающихся </vt:lpstr>
      <vt:lpstr>2. Неудовлетворительные результаты промежуточной аттестации по одному или нескольким учебным предметам &lt;…&gt; - академическая задолженность  5. &lt;…&gt; не более двух раз в сроки, определяемые организацией, осуществляющей образовательную деятельность, в пределах одного года   </vt:lpstr>
      <vt:lpstr>6. Для проведения промежуточной аттестации во второй раз образовательной организацией создается комиссия.  8. Обучающиеся, не прошедшие промежуточной аттестации по уважительным причинам или имеющие академическую задолженность, переводятся в следующий класс или на следующий курс условно. </vt:lpstr>
      <vt:lpstr>9. Обучающиеся &lt;…&gt; не ликвидировавшие в установленные сроки академической задолженности с момента ее образования, по усмотрению их родителей (законных представителей) оставляются на повторное обучение, переводятся на обучение по адаптированным образовательным программам в соответствии с рекомендациями психолого-медико-педагогической комиссии либо на обучение по индивидуальному учебному плану </vt:lpstr>
      <vt:lpstr> Ст. 59. Итоговая аттестация </vt:lpstr>
      <vt:lpstr> Ст. 59. Итоговая аттестация </vt:lpstr>
      <vt:lpstr>Статья 79.   Организация получения образования обучающимися с ограниченными возможностями здоровья </vt:lpstr>
      <vt:lpstr>Статья 87.   Особенности изучения основ духовно-нравственной культуры народов Российской Федерации. &lt;…&gt;</vt:lpstr>
      <vt:lpstr>НРАВСТВЕННОЕ СОДЕРЖАНИЕ МИРОВЫХ РЕЛИГИЙ (ОРКСЭ)</vt:lpstr>
      <vt:lpstr>ЧЕМУ УЧИТ РЕКЛАМА</vt:lpstr>
      <vt:lpstr> ТИПИЧНАЯ МАССОВАЯ КУЛЬТУРА –КУЛЬТУРА ПРИМИТИВА И НАСИЛИЯ</vt:lpstr>
      <vt:lpstr>МОЛОДЕЖНЫЕ СУБКУЛЬТУРЫ</vt:lpstr>
      <vt:lpstr>НАСИЛИЕ: “HAPPY SLAPPING”</vt:lpstr>
      <vt:lpstr>Статья 97.  Информационная открытость системы образования. Мониторинг в системе образования</vt:lpstr>
      <vt:lpstr>Статья 45.   Защита прав обучающихся, родителей (законных представителей) несовершеннолетних обучающихся </vt:lpstr>
      <vt:lpstr>Слайд 52</vt:lpstr>
    </vt:vector>
  </TitlesOfParts>
  <Company>РАО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И СОЦИАЛИЗАЦИЯ В СОВРЕМЕННОЙ РОССИИ</dc:title>
  <dc:creator>НИКАНДРОВ Н.Д.</dc:creator>
  <dc:description>Последняя правка 12.07.2007</dc:description>
  <cp:lastModifiedBy>Admin</cp:lastModifiedBy>
  <cp:revision>415</cp:revision>
  <dcterms:created xsi:type="dcterms:W3CDTF">2003-10-13T09:31:37Z</dcterms:created>
  <dcterms:modified xsi:type="dcterms:W3CDTF">2013-11-26T01:06:39Z</dcterms:modified>
</cp:coreProperties>
</file>